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9"/>
  </p:notesMasterIdLst>
  <p:sldIdLst>
    <p:sldId id="267" r:id="rId2"/>
    <p:sldId id="514" r:id="rId3"/>
    <p:sldId id="504" r:id="rId4"/>
    <p:sldId id="956" r:id="rId5"/>
    <p:sldId id="256" r:id="rId6"/>
    <p:sldId id="257" r:id="rId7"/>
    <p:sldId id="908" r:id="rId8"/>
    <p:sldId id="907" r:id="rId9"/>
    <p:sldId id="346" r:id="rId10"/>
    <p:sldId id="911" r:id="rId11"/>
    <p:sldId id="910" r:id="rId12"/>
    <p:sldId id="348" r:id="rId13"/>
    <p:sldId id="339" r:id="rId14"/>
    <p:sldId id="351" r:id="rId15"/>
    <p:sldId id="342" r:id="rId16"/>
    <p:sldId id="343" r:id="rId17"/>
    <p:sldId id="349" r:id="rId18"/>
    <p:sldId id="401" r:id="rId19"/>
    <p:sldId id="402" r:id="rId20"/>
    <p:sldId id="261" r:id="rId21"/>
    <p:sldId id="367" r:id="rId22"/>
    <p:sldId id="370" r:id="rId23"/>
    <p:sldId id="371" r:id="rId24"/>
    <p:sldId id="403" r:id="rId25"/>
    <p:sldId id="372" r:id="rId26"/>
    <p:sldId id="404" r:id="rId27"/>
    <p:sldId id="373" r:id="rId28"/>
    <p:sldId id="406" r:id="rId29"/>
    <p:sldId id="359" r:id="rId30"/>
    <p:sldId id="360" r:id="rId31"/>
    <p:sldId id="407" r:id="rId32"/>
    <p:sldId id="408" r:id="rId33"/>
    <p:sldId id="341" r:id="rId34"/>
    <p:sldId id="410" r:id="rId35"/>
    <p:sldId id="362" r:id="rId36"/>
    <p:sldId id="365" r:id="rId37"/>
    <p:sldId id="409" r:id="rId38"/>
    <p:sldId id="364" r:id="rId39"/>
    <p:sldId id="263" r:id="rId40"/>
    <p:sldId id="355" r:id="rId41"/>
    <p:sldId id="352" r:id="rId42"/>
    <p:sldId id="459" r:id="rId43"/>
    <p:sldId id="265" r:id="rId44"/>
    <p:sldId id="422" r:id="rId45"/>
    <p:sldId id="266" r:id="rId46"/>
    <p:sldId id="268" r:id="rId47"/>
    <p:sldId id="412" r:id="rId48"/>
    <p:sldId id="427" r:id="rId49"/>
    <p:sldId id="413" r:id="rId50"/>
    <p:sldId id="415" r:id="rId51"/>
    <p:sldId id="428" r:id="rId52"/>
    <p:sldId id="345" r:id="rId53"/>
    <p:sldId id="335" r:id="rId54"/>
    <p:sldId id="913" r:id="rId55"/>
    <p:sldId id="416" r:id="rId56"/>
    <p:sldId id="430" r:id="rId57"/>
    <p:sldId id="421" r:id="rId58"/>
    <p:sldId id="431" r:id="rId59"/>
    <p:sldId id="432" r:id="rId60"/>
    <p:sldId id="429" r:id="rId61"/>
    <p:sldId id="418" r:id="rId62"/>
    <p:sldId id="461" r:id="rId63"/>
    <p:sldId id="903" r:id="rId64"/>
    <p:sldId id="657" r:id="rId65"/>
    <p:sldId id="353" r:id="rId66"/>
    <p:sldId id="411" r:id="rId67"/>
    <p:sldId id="462" r:id="rId68"/>
    <p:sldId id="333" r:id="rId69"/>
    <p:sldId id="286" r:id="rId70"/>
    <p:sldId id="909" r:id="rId71"/>
    <p:sldId id="906" r:id="rId72"/>
    <p:sldId id="287" r:id="rId73"/>
    <p:sldId id="374" r:id="rId74"/>
    <p:sldId id="912" r:id="rId75"/>
    <p:sldId id="904" r:id="rId76"/>
    <p:sldId id="375" r:id="rId77"/>
    <p:sldId id="424" r:id="rId78"/>
    <p:sldId id="377" r:id="rId79"/>
    <p:sldId id="378" r:id="rId80"/>
    <p:sldId id="380" r:id="rId81"/>
    <p:sldId id="463" r:id="rId82"/>
    <p:sldId id="433" r:id="rId83"/>
    <p:sldId id="381" r:id="rId84"/>
    <p:sldId id="434" r:id="rId85"/>
    <p:sldId id="382" r:id="rId86"/>
    <p:sldId id="383" r:id="rId87"/>
    <p:sldId id="384" r:id="rId88"/>
    <p:sldId id="385" r:id="rId89"/>
    <p:sldId id="386" r:id="rId90"/>
    <p:sldId id="438" r:id="rId91"/>
    <p:sldId id="387" r:id="rId92"/>
    <p:sldId id="392" r:id="rId93"/>
    <p:sldId id="295" r:id="rId94"/>
    <p:sldId id="445" r:id="rId95"/>
    <p:sldId id="460" r:id="rId96"/>
    <p:sldId id="447" r:id="rId97"/>
    <p:sldId id="396" r:id="rId98"/>
    <p:sldId id="449" r:id="rId99"/>
    <p:sldId id="395" r:id="rId100"/>
    <p:sldId id="336" r:id="rId101"/>
    <p:sldId id="296" r:id="rId102"/>
    <p:sldId id="398" r:id="rId103"/>
    <p:sldId id="929" r:id="rId104"/>
    <p:sldId id="954" r:id="rId105"/>
    <p:sldId id="955" r:id="rId106"/>
    <p:sldId id="952" r:id="rId107"/>
    <p:sldId id="423" r:id="rId108"/>
    <p:sldId id="452" r:id="rId109"/>
    <p:sldId id="494" r:id="rId110"/>
    <p:sldId id="453" r:id="rId111"/>
    <p:sldId id="454" r:id="rId112"/>
    <p:sldId id="337" r:id="rId113"/>
    <p:sldId id="338" r:id="rId114"/>
    <p:sldId id="455" r:id="rId115"/>
    <p:sldId id="456" r:id="rId116"/>
    <p:sldId id="953" r:id="rId117"/>
    <p:sldId id="426" r:id="rId118"/>
    <p:sldId id="457" r:id="rId119"/>
    <p:sldId id="458" r:id="rId120"/>
    <p:sldId id="446" r:id="rId121"/>
    <p:sldId id="444" r:id="rId122"/>
    <p:sldId id="450" r:id="rId123"/>
    <p:sldId id="930" r:id="rId124"/>
    <p:sldId id="473" r:id="rId125"/>
    <p:sldId id="472" r:id="rId126"/>
    <p:sldId id="931" r:id="rId127"/>
    <p:sldId id="258" r:id="rId128"/>
    <p:sldId id="475" r:id="rId129"/>
    <p:sldId id="259" r:id="rId130"/>
    <p:sldId id="476" r:id="rId131"/>
    <p:sldId id="260" r:id="rId132"/>
    <p:sldId id="932" r:id="rId133"/>
    <p:sldId id="340" r:id="rId134"/>
    <p:sldId id="933" r:id="rId135"/>
    <p:sldId id="474" r:id="rId136"/>
    <p:sldId id="397" r:id="rId137"/>
    <p:sldId id="344" r:id="rId138"/>
    <p:sldId id="934" r:id="rId139"/>
    <p:sldId id="935" r:id="rId140"/>
    <p:sldId id="936" r:id="rId141"/>
    <p:sldId id="937" r:id="rId142"/>
    <p:sldId id="389" r:id="rId143"/>
    <p:sldId id="419" r:id="rId144"/>
    <p:sldId id="938" r:id="rId145"/>
    <p:sldId id="939" r:id="rId146"/>
    <p:sldId id="940" r:id="rId147"/>
    <p:sldId id="941" r:id="rId148"/>
    <p:sldId id="347" r:id="rId149"/>
    <p:sldId id="393" r:id="rId150"/>
    <p:sldId id="264" r:id="rId151"/>
    <p:sldId id="394" r:id="rId152"/>
    <p:sldId id="942" r:id="rId153"/>
    <p:sldId id="464" r:id="rId154"/>
    <p:sldId id="465" r:id="rId155"/>
    <p:sldId id="437" r:id="rId156"/>
    <p:sldId id="388" r:id="rId157"/>
    <p:sldId id="436" r:id="rId158"/>
    <p:sldId id="943" r:id="rId159"/>
    <p:sldId id="363" r:id="rId160"/>
    <p:sldId id="466" r:id="rId161"/>
    <p:sldId id="399" r:id="rId162"/>
    <p:sldId id="350" r:id="rId163"/>
    <p:sldId id="944" r:id="rId164"/>
    <p:sldId id="467" r:id="rId165"/>
    <p:sldId id="487" r:id="rId166"/>
    <p:sldId id="945" r:id="rId167"/>
    <p:sldId id="368" r:id="rId168"/>
    <p:sldId id="354" r:id="rId169"/>
    <p:sldId id="946" r:id="rId170"/>
    <p:sldId id="947" r:id="rId171"/>
    <p:sldId id="948" r:id="rId172"/>
    <p:sldId id="949" r:id="rId173"/>
    <p:sldId id="366" r:id="rId174"/>
    <p:sldId id="950" r:id="rId175"/>
    <p:sldId id="951" r:id="rId176"/>
    <p:sldId id="356" r:id="rId177"/>
    <p:sldId id="357" r:id="rId17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4" autoAdjust="0"/>
    <p:restoredTop sz="94660"/>
  </p:normalViewPr>
  <p:slideViewPr>
    <p:cSldViewPr>
      <p:cViewPr varScale="1">
        <p:scale>
          <a:sx n="62" d="100"/>
          <a:sy n="62" d="100"/>
        </p:scale>
        <p:origin x="1392"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093A5-4911-4C9B-B3B9-424A48680DF3}" type="datetimeFigureOut">
              <a:rPr lang="cs-CZ" smtClean="0"/>
              <a:t>18.04.2023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713F6-735A-4CE0-840F-DC5A5D1A5FE7}" type="slidenum">
              <a:rPr lang="cs-CZ" smtClean="0"/>
              <a:t>‹#›</a:t>
            </a:fld>
            <a:endParaRPr lang="cs-CZ"/>
          </a:p>
        </p:txBody>
      </p:sp>
    </p:spTree>
    <p:extLst>
      <p:ext uri="{BB962C8B-B14F-4D97-AF65-F5344CB8AC3E}">
        <p14:creationId xmlns:p14="http://schemas.microsoft.com/office/powerpoint/2010/main" val="13050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41748B-C3D2-4652-878A-03A042A7EC84}" type="slidenum">
              <a:rPr lang="cs-CZ" smtClean="0"/>
              <a:t>15</a:t>
            </a:fld>
            <a:endParaRPr lang="cs-CZ"/>
          </a:p>
        </p:txBody>
      </p:sp>
    </p:spTree>
    <p:extLst>
      <p:ext uri="{BB962C8B-B14F-4D97-AF65-F5344CB8AC3E}">
        <p14:creationId xmlns:p14="http://schemas.microsoft.com/office/powerpoint/2010/main" val="293801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72</a:t>
            </a:fld>
            <a:endParaRPr lang="cs-CZ"/>
          </a:p>
        </p:txBody>
      </p:sp>
    </p:spTree>
    <p:extLst>
      <p:ext uri="{BB962C8B-B14F-4D97-AF65-F5344CB8AC3E}">
        <p14:creationId xmlns:p14="http://schemas.microsoft.com/office/powerpoint/2010/main" val="33296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41748B-C3D2-4652-878A-03A042A7EC84}" type="slidenum">
              <a:rPr lang="cs-CZ" smtClean="0"/>
              <a:t>99</a:t>
            </a:fld>
            <a:endParaRPr lang="cs-CZ"/>
          </a:p>
        </p:txBody>
      </p:sp>
    </p:spTree>
    <p:extLst>
      <p:ext uri="{BB962C8B-B14F-4D97-AF65-F5344CB8AC3E}">
        <p14:creationId xmlns:p14="http://schemas.microsoft.com/office/powerpoint/2010/main" val="2577148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341748B-C3D2-4652-878A-03A042A7EC84}" type="slidenum">
              <a:rPr lang="cs-CZ" smtClean="0"/>
              <a:t>115</a:t>
            </a:fld>
            <a:endParaRPr lang="cs-CZ"/>
          </a:p>
        </p:txBody>
      </p:sp>
    </p:spTree>
    <p:extLst>
      <p:ext uri="{BB962C8B-B14F-4D97-AF65-F5344CB8AC3E}">
        <p14:creationId xmlns:p14="http://schemas.microsoft.com/office/powerpoint/2010/main" val="206393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2283F131-215D-473E-B5A3-D1DBD61F8409}" type="slidenum">
              <a:rPr lang="cs-CZ" smtClean="0"/>
              <a:t>136</a:t>
            </a:fld>
            <a:endParaRPr lang="cs-CZ"/>
          </a:p>
        </p:txBody>
      </p:sp>
    </p:spTree>
    <p:extLst>
      <p:ext uri="{BB962C8B-B14F-4D97-AF65-F5344CB8AC3E}">
        <p14:creationId xmlns:p14="http://schemas.microsoft.com/office/powerpoint/2010/main" val="2031477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283F131-215D-473E-B5A3-D1DBD61F8409}" type="slidenum">
              <a:rPr lang="cs-CZ" smtClean="0"/>
              <a:t>149</a:t>
            </a:fld>
            <a:endParaRPr lang="cs-CZ"/>
          </a:p>
        </p:txBody>
      </p:sp>
    </p:spTree>
    <p:extLst>
      <p:ext uri="{BB962C8B-B14F-4D97-AF65-F5344CB8AC3E}">
        <p14:creationId xmlns:p14="http://schemas.microsoft.com/office/powerpoint/2010/main" val="412399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2283F131-215D-473E-B5A3-D1DBD61F8409}" type="slidenum">
              <a:rPr lang="cs-CZ" smtClean="0"/>
              <a:t>153</a:t>
            </a:fld>
            <a:endParaRPr lang="cs-CZ"/>
          </a:p>
        </p:txBody>
      </p:sp>
    </p:spTree>
    <p:extLst>
      <p:ext uri="{BB962C8B-B14F-4D97-AF65-F5344CB8AC3E}">
        <p14:creationId xmlns:p14="http://schemas.microsoft.com/office/powerpoint/2010/main" val="372777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283F131-215D-473E-B5A3-D1DBD61F8409}" type="slidenum">
              <a:rPr lang="cs-CZ" smtClean="0"/>
              <a:t>163</a:t>
            </a:fld>
            <a:endParaRPr lang="cs-CZ"/>
          </a:p>
        </p:txBody>
      </p:sp>
    </p:spTree>
    <p:extLst>
      <p:ext uri="{BB962C8B-B14F-4D97-AF65-F5344CB8AC3E}">
        <p14:creationId xmlns:p14="http://schemas.microsoft.com/office/powerpoint/2010/main" val="118880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93547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554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39860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6031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426849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053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9067A27-E1AF-4E7D-9A1E-C94C45B69EA3}" type="datetimeFigureOut">
              <a:rPr lang="cs-CZ" smtClean="0"/>
              <a:t>18.04.2023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2300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9067A27-E1AF-4E7D-9A1E-C94C45B69EA3}" type="datetimeFigureOut">
              <a:rPr lang="cs-CZ" smtClean="0"/>
              <a:t>18.04.2023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94268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067A27-E1AF-4E7D-9A1E-C94C45B69EA3}" type="datetimeFigureOut">
              <a:rPr lang="cs-CZ" smtClean="0"/>
              <a:t>18.04.2023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29851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7721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99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67A27-E1AF-4E7D-9A1E-C94C45B69EA3}" type="datetimeFigureOut">
              <a:rPr lang="cs-CZ" smtClean="0"/>
              <a:t>18.04.2023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B8113-14E0-4972-924B-057BE66B75E3}" type="slidenum">
              <a:rPr lang="cs-CZ" smtClean="0"/>
              <a:t>‹#›</a:t>
            </a:fld>
            <a:endParaRPr lang="cs-CZ"/>
          </a:p>
        </p:txBody>
      </p:sp>
    </p:spTree>
    <p:extLst>
      <p:ext uri="{BB962C8B-B14F-4D97-AF65-F5344CB8AC3E}">
        <p14:creationId xmlns:p14="http://schemas.microsoft.com/office/powerpoint/2010/main" val="422091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xml"/><Relationship Id="rId4" Type="http://schemas.openxmlformats.org/officeDocument/2006/relationships/image" Target="../media/image135.jpeg"/></Relationships>
</file>

<file path=ppt/slides/_rels/slide11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25.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2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jpg"/></Relationships>
</file>

<file path=ppt/slides/_rels/slide13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commons.wikimedia.org/wiki/File:CR2032_in_mainboard.jpg" TargetMode="External"/><Relationship Id="rId2" Type="http://schemas.openxmlformats.org/officeDocument/2006/relationships/image" Target="../media/image158.jpe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62.jpg"/><Relationship Id="rId7" Type="http://schemas.openxmlformats.org/officeDocument/2006/relationships/image" Target="../media/image166.png"/><Relationship Id="rId2" Type="http://schemas.openxmlformats.org/officeDocument/2006/relationships/image" Target="../media/image161.jp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jpg"/><Relationship Id="rId4" Type="http://schemas.openxmlformats.org/officeDocument/2006/relationships/image" Target="../media/image163.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70.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g"/><Relationship Id="rId1" Type="http://schemas.openxmlformats.org/officeDocument/2006/relationships/slideLayout" Target="../slideLayouts/slideLayout2.xml"/><Relationship Id="rId6" Type="http://schemas.openxmlformats.org/officeDocument/2006/relationships/image" Target="../media/image178.jpg"/><Relationship Id="rId5" Type="http://schemas.openxmlformats.org/officeDocument/2006/relationships/image" Target="../media/image177.png"/><Relationship Id="rId4" Type="http://schemas.openxmlformats.org/officeDocument/2006/relationships/image" Target="../media/image176.jpeg"/></Relationships>
</file>

<file path=ppt/slides/_rels/slide15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png"/><Relationship Id="rId4" Type="http://schemas.openxmlformats.org/officeDocument/2006/relationships/image" Target="../media/image18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s://cs.wikipedia.org/w/index.php?title=Superb%C3%A1ze&amp;action=edit&amp;redlink=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image" Target="../media/image193.gif"/><Relationship Id="rId3" Type="http://schemas.openxmlformats.org/officeDocument/2006/relationships/hyperlink" Target="https://cs.wikipedia.org/wiki/Crown" TargetMode="External"/><Relationship Id="rId7" Type="http://schemas.openxmlformats.org/officeDocument/2006/relationships/image" Target="../media/image192.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hyperlink" Target="https://cs.wikipedia.org/w/index.php?title=Krypt%C3%A1t&amp;action=edit&amp;redlink=1"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n.wikipedia.org/wiki/File:Boromycin.png"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commons.wikimedia.org/wiki/File:Thiophosgene-2D.pn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en.wikipedia.org/wiki/File:Aluminium-hydride-unit-cell-3D-vdW.png"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en.wikipedia.org/wiki/File:Aluminium-hydride-unit-cell-3D-balls.png" TargetMode="Externa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commons.wikimedia.org/wiki/File:BF3.sv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hyperlink" Target="http://www.wikidoc.org/index.php/File:Boric-acid-layer-3D-balls.png" TargetMode="External"/><Relationship Id="rId5" Type="http://schemas.openxmlformats.org/officeDocument/2006/relationships/image" Target="../media/image51.png"/><Relationship Id="rId4" Type="http://schemas.openxmlformats.org/officeDocument/2006/relationships/hyperlink" Target="http://www.wikidoc.org/index.php/File:Boric-acid-unit-cell-3D-balls.png"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hyperlink" Target="https://cs.wikipedia.org/wiki/Diaspor" TargetMode="External"/><Relationship Id="rId2" Type="http://schemas.openxmlformats.org/officeDocument/2006/relationships/hyperlink" Target="https://cs.wikipedia.org/w/index.php?title=Boehmit&amp;action=edit&amp;redlink=1" TargetMode="External"/><Relationship Id="rId1" Type="http://schemas.openxmlformats.org/officeDocument/2006/relationships/slideLayout" Target="../slideLayouts/slideLayout2.xml"/><Relationship Id="rId4" Type="http://schemas.openxmlformats.org/officeDocument/2006/relationships/hyperlink" Target="https://cs.wikipedia.org/w/index.php?title=Gibbsit&amp;action=edit&amp;redlink=1"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en.wikipedia.org/wiki/File:Al2SiO5_phase_diagram.svg" TargetMode="Externa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s://commons.wikimedia.org/wiki/File:Zeolite-ZSM-5-3D-vdW.pn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File:Brown-boron.jpg" TargetMode="External"/><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google.cz/url?sa=i&amp;rct=j&amp;q=&amp;esrc=s&amp;source=images&amp;cd=&amp;cad=rja&amp;uact=8&amp;ved=2ahUKEwjQ_a-3yLThAhXrTxUIHZQSAxoQjRx6BAgBEAU&amp;url=http%3A%2F%2Fwww.schoolscience.co.uk%2Fzooarchpage4&amp;psig=AOvVaw3m7drQP2QX8S8ToOtR1sqW&amp;ust=1554402934566128" TargetMode="External"/><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2.gif"/></Relationships>
</file>

<file path=ppt/slides/_rels/slide9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6A634FB7-8032-4F86-ACBC-6F007ADC1414}"/>
              </a:ext>
            </a:extLst>
          </p:cNvPr>
          <p:cNvSpPr txBox="1"/>
          <p:nvPr/>
        </p:nvSpPr>
        <p:spPr>
          <a:xfrm>
            <a:off x="320677" y="367784"/>
            <a:ext cx="4572000" cy="369332"/>
          </a:xfrm>
          <a:prstGeom prst="rect">
            <a:avLst/>
          </a:prstGeom>
          <a:noFill/>
        </p:spPr>
        <p:txBody>
          <a:bodyPr wrap="square">
            <a:spAutoFit/>
          </a:bodyPr>
          <a:lstStyle/>
          <a:p>
            <a:r>
              <a:rPr lang="cs-CZ" b="1" i="0" dirty="0" err="1">
                <a:solidFill>
                  <a:srgbClr val="202122"/>
                </a:solidFill>
                <a:effectLst/>
                <a:latin typeface="Arial" panose="020B0604020202020204" pitchFamily="34" charset="0"/>
              </a:rPr>
              <a:t>Karbenium</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methenium</a:t>
            </a:r>
            <a:r>
              <a:rPr lang="en-US" b="1" i="0" dirty="0">
                <a:solidFill>
                  <a:srgbClr val="202122"/>
                </a:solidFill>
                <a:effectLst/>
                <a:latin typeface="Arial" panose="020B0604020202020204" pitchFamily="34" charset="0"/>
              </a:rPr>
              <a:t>)</a:t>
            </a:r>
            <a:endParaRPr lang="cs-CZ" b="1" dirty="0"/>
          </a:p>
        </p:txBody>
      </p:sp>
      <p:pic>
        <p:nvPicPr>
          <p:cNvPr id="5126" name="Picture 6">
            <a:extLst>
              <a:ext uri="{FF2B5EF4-FFF2-40B4-BE49-F238E27FC236}">
                <a16:creationId xmlns:a16="http://schemas.microsoft.com/office/drawing/2014/main" id="{E968807E-6AA8-4C39-A38F-19588565E2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480" y="4648200"/>
            <a:ext cx="4872038" cy="12611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06A4F8B-5CF6-4EF4-949E-6F24AF1872E0}"/>
              </a:ext>
            </a:extLst>
          </p:cNvPr>
          <p:cNvSpPr txBox="1"/>
          <p:nvPr/>
        </p:nvSpPr>
        <p:spPr>
          <a:xfrm>
            <a:off x="320677" y="6041529"/>
            <a:ext cx="4495334" cy="584775"/>
          </a:xfrm>
          <a:prstGeom prst="rect">
            <a:avLst/>
          </a:prstGeom>
          <a:noFill/>
        </p:spPr>
        <p:txBody>
          <a:bodyPr wrap="square">
            <a:spAutoFit/>
          </a:bodyPr>
          <a:lstStyle/>
          <a:p>
            <a:r>
              <a:rPr lang="en-US" sz="1600" dirty="0"/>
              <a:t>Po</a:t>
            </a:r>
            <a:r>
              <a:rPr lang="cs-CZ" sz="1600" dirty="0"/>
              <a:t>ř</a:t>
            </a:r>
            <a:r>
              <a:rPr lang="en-US" sz="1600" dirty="0"/>
              <a:t>ad</a:t>
            </a:r>
            <a:r>
              <a:rPr lang="cs-CZ" sz="1600" dirty="0"/>
              <a:t>í stability terciárního (III), sekundárního (II) a primárního (I) </a:t>
            </a:r>
            <a:r>
              <a:rPr lang="cs-CZ" sz="1600" dirty="0" err="1"/>
              <a:t>alkylkarbeniového</a:t>
            </a:r>
            <a:r>
              <a:rPr lang="cs-CZ" sz="1600" dirty="0"/>
              <a:t> iontu</a:t>
            </a:r>
          </a:p>
        </p:txBody>
      </p:sp>
      <p:pic>
        <p:nvPicPr>
          <p:cNvPr id="5128" name="Picture 8">
            <a:extLst>
              <a:ext uri="{FF2B5EF4-FFF2-40B4-BE49-F238E27FC236}">
                <a16:creationId xmlns:a16="http://schemas.microsoft.com/office/drawing/2014/main" id="{9AB95E4E-74A3-4C5C-916A-4509B41DD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723" y="1675942"/>
            <a:ext cx="5165204" cy="297225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5F9582D9-D6FE-4EC7-8DEE-496AE3237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007" y="5105400"/>
            <a:ext cx="3348828" cy="13933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41FDB8F-1ECC-4980-A769-4C3EDB46C0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1513" y="306805"/>
            <a:ext cx="1044599" cy="10184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3CB0F446-575C-446F-89E9-F0250D87D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6138" y="306805"/>
            <a:ext cx="1180918" cy="15457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lved] why is transition state in S N 2 reaction sp 2 hybrid instead of sp  3 explain briefly logically if possible??? | Course Hero">
            <a:extLst>
              <a:ext uri="{FF2B5EF4-FFF2-40B4-BE49-F238E27FC236}">
                <a16:creationId xmlns:a16="http://schemas.microsoft.com/office/drawing/2014/main" id="{86BFA0A9-6886-4533-8C79-086ED67EF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482" y="1074300"/>
            <a:ext cx="2590800" cy="329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286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468E3EC-1B7E-49CB-858D-AEAA3055D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29404"/>
            <a:ext cx="3071185" cy="23517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5835177-3208-44D2-972C-7A859A60F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31146"/>
            <a:ext cx="4800600" cy="280190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1D486BD-D5AA-4BA7-9E46-BED258A7EF2D}"/>
              </a:ext>
            </a:extLst>
          </p:cNvPr>
          <p:cNvSpPr txBox="1"/>
          <p:nvPr/>
        </p:nvSpPr>
        <p:spPr>
          <a:xfrm>
            <a:off x="6781800" y="533400"/>
            <a:ext cx="1952626" cy="400110"/>
          </a:xfrm>
          <a:prstGeom prst="rect">
            <a:avLst/>
          </a:prstGeom>
          <a:noFill/>
        </p:spPr>
        <p:txBody>
          <a:bodyPr wrap="square">
            <a:spAutoFit/>
          </a:bodyPr>
          <a:lstStyle/>
          <a:p>
            <a:r>
              <a:rPr lang="cs-CZ" sz="2000" i="1" dirty="0">
                <a:solidFill>
                  <a:srgbClr val="34495E"/>
                </a:solidFill>
                <a:latin typeface="ubuntu"/>
              </a:rPr>
              <a:t>h</a:t>
            </a:r>
            <a:r>
              <a:rPr lang="en-US" sz="2000" i="1" dirty="0" err="1">
                <a:solidFill>
                  <a:srgbClr val="34495E"/>
                </a:solidFill>
                <a:effectLst/>
                <a:latin typeface="ubuntu"/>
              </a:rPr>
              <a:t>ybridi</a:t>
            </a:r>
            <a:r>
              <a:rPr lang="cs-CZ" sz="2000" i="1" dirty="0" err="1">
                <a:solidFill>
                  <a:srgbClr val="34495E"/>
                </a:solidFill>
                <a:latin typeface="ubuntu"/>
              </a:rPr>
              <a:t>zace</a:t>
            </a:r>
            <a:r>
              <a:rPr lang="cs-CZ" sz="2000" i="1" dirty="0">
                <a:solidFill>
                  <a:srgbClr val="34495E"/>
                </a:solidFill>
                <a:latin typeface="ubuntu"/>
              </a:rPr>
              <a:t> boru</a:t>
            </a:r>
            <a:endParaRPr lang="cs-CZ" sz="2000" i="1" dirty="0"/>
          </a:p>
        </p:txBody>
      </p:sp>
      <p:sp>
        <p:nvSpPr>
          <p:cNvPr id="3" name="TextovéPole 2">
            <a:extLst>
              <a:ext uri="{FF2B5EF4-FFF2-40B4-BE49-F238E27FC236}">
                <a16:creationId xmlns:a16="http://schemas.microsoft.com/office/drawing/2014/main" id="{936CBA1D-0DA3-4626-AF58-FC308A8B75FB}"/>
              </a:ext>
            </a:extLst>
          </p:cNvPr>
          <p:cNvSpPr txBox="1"/>
          <p:nvPr/>
        </p:nvSpPr>
        <p:spPr>
          <a:xfrm>
            <a:off x="151704" y="3179756"/>
            <a:ext cx="8840591" cy="3447098"/>
          </a:xfrm>
          <a:prstGeom prst="rect">
            <a:avLst/>
          </a:prstGeom>
          <a:noFill/>
        </p:spPr>
        <p:txBody>
          <a:bodyPr wrap="square" rtlCol="0">
            <a:spAutoFit/>
          </a:bodyPr>
          <a:lstStyle/>
          <a:p>
            <a:pPr algn="just"/>
            <a:r>
              <a:rPr lang="cs-CZ" sz="2000" b="1" dirty="0"/>
              <a:t>Srovnání boru a ostatními prvky III. A skupiny</a:t>
            </a:r>
          </a:p>
          <a:p>
            <a:pPr algn="just"/>
            <a:endParaRPr lang="cs-CZ" dirty="0"/>
          </a:p>
          <a:p>
            <a:pPr algn="just"/>
            <a:r>
              <a:rPr lang="cs-CZ" sz="2000" dirty="0"/>
              <a:t>Bor je jediný nekov ve skupině a na rozdíl od ostatních prvků této skupiny nevodič.</a:t>
            </a:r>
          </a:p>
          <a:p>
            <a:pPr algn="just"/>
            <a:endParaRPr lang="cs-CZ" sz="800" dirty="0"/>
          </a:p>
          <a:p>
            <a:pPr algn="just"/>
            <a:r>
              <a:rPr lang="cs-CZ" sz="2000" dirty="0"/>
              <a:t>Body tání a varu boru jsou mnohem vyšší než u ostatních prvků této skupiny.</a:t>
            </a:r>
          </a:p>
          <a:p>
            <a:pPr algn="just"/>
            <a:endParaRPr lang="cs-CZ" sz="800" dirty="0"/>
          </a:p>
          <a:p>
            <a:pPr algn="just"/>
            <a:r>
              <a:rPr lang="cs-CZ" sz="2000" dirty="0"/>
              <a:t>Vyskytuje se jako jediný ve dvou modifikacích (krystalický a amorfní).</a:t>
            </a:r>
          </a:p>
          <a:p>
            <a:pPr algn="just"/>
            <a:endParaRPr lang="cs-CZ" sz="800" dirty="0"/>
          </a:p>
          <a:p>
            <a:pPr algn="just"/>
            <a:r>
              <a:rPr lang="cs-CZ" sz="2000" dirty="0"/>
              <a:t>Bor tvoří pouze kovalentní sloučeniny, ostatní prvky ze skupiny tvoří též sloučeniny iontové.</a:t>
            </a:r>
          </a:p>
          <a:p>
            <a:pPr algn="just"/>
            <a:endParaRPr lang="cs-CZ" sz="800" dirty="0"/>
          </a:p>
          <a:p>
            <a:pPr algn="just"/>
            <a:r>
              <a:rPr lang="cs-CZ" sz="2000" u="sng" dirty="0" err="1"/>
              <a:t>Oxosloučeniny</a:t>
            </a:r>
            <a:r>
              <a:rPr lang="cs-CZ" sz="2000" u="sng" dirty="0"/>
              <a:t> boru </a:t>
            </a:r>
            <a:r>
              <a:rPr lang="cs-CZ" sz="2000" dirty="0"/>
              <a:t>jsou kyselé, u ostatních prvků amfoterní či bazické.</a:t>
            </a:r>
          </a:p>
          <a:p>
            <a:pPr algn="just"/>
            <a:endParaRPr lang="cs-CZ" sz="800" u="sng" dirty="0"/>
          </a:p>
          <a:p>
            <a:pPr algn="just"/>
            <a:r>
              <a:rPr lang="cs-CZ" sz="2000" u="sng" dirty="0" err="1"/>
              <a:t>Trihalogenidy</a:t>
            </a:r>
            <a:r>
              <a:rPr lang="cs-CZ" sz="2000" u="sng" dirty="0"/>
              <a:t> boru </a:t>
            </a:r>
            <a:r>
              <a:rPr lang="cs-CZ" sz="2000" dirty="0"/>
              <a:t>se vyskytují i jako monomery, u ostatních prvků jen jako dimery.</a:t>
            </a:r>
          </a:p>
        </p:txBody>
      </p:sp>
    </p:spTree>
    <p:extLst>
      <p:ext uri="{BB962C8B-B14F-4D97-AF65-F5344CB8AC3E}">
        <p14:creationId xmlns:p14="http://schemas.microsoft.com/office/powerpoint/2010/main" val="40845846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278642"/>
          </a:xfrm>
          <a:prstGeom prst="rect">
            <a:avLst/>
          </a:prstGeom>
        </p:spPr>
        <p:txBody>
          <a:bodyPr wrap="square">
            <a:spAutoFit/>
          </a:bodyPr>
          <a:lstStyle/>
          <a:p>
            <a:pPr algn="ctr"/>
            <a:r>
              <a:rPr lang="cs-CZ" sz="3200" b="1" dirty="0">
                <a:latin typeface="Arial" panose="020B0604020202020204" pitchFamily="34" charset="0"/>
                <a:cs typeface="Arial" panose="020B0604020202020204" pitchFamily="34" charset="0"/>
              </a:rPr>
              <a:t>Radium</a:t>
            </a:r>
            <a:r>
              <a:rPr lang="cs-CZ" sz="3200" dirty="0">
                <a:latin typeface="Arial" panose="020B0604020202020204" pitchFamily="34" charset="0"/>
                <a:cs typeface="Arial" panose="020B0604020202020204" pitchFamily="34" charset="0"/>
              </a:rPr>
              <a:t> </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 bílý, lesklý radioaktivní kov (</a:t>
            </a:r>
            <a:r>
              <a:rPr lang="en-GB" altLang="en-US" sz="2000" dirty="0" err="1">
                <a:latin typeface="Arial" panose="020B0604020202020204" pitchFamily="34" charset="0"/>
                <a:cs typeface="Arial" panose="020B0604020202020204" pitchFamily="34" charset="0"/>
              </a:rPr>
              <a:t>zá</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ení</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ionizuje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a:t>
            </a:r>
            <a:r>
              <a:rPr lang="cs-CZ" sz="2000" dirty="0">
                <a:latin typeface="Arial" panose="020B0604020202020204" pitchFamily="34" charset="0"/>
                <a:cs typeface="Arial" panose="020B0604020202020204" pitchFamily="34" charset="0"/>
              </a:rPr>
              <a:t>), chemickými vlastnostmi podobný baryu, </a:t>
            </a:r>
            <a:r>
              <a:rPr lang="en-GB"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však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ješt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reaktivn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na</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vzduchu</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ihned</a:t>
            </a:r>
            <a:r>
              <a:rPr lang="en-GB" altLang="en-US" sz="2000" u="sng" dirty="0">
                <a:latin typeface="Arial" panose="020B0604020202020204" pitchFamily="34" charset="0"/>
                <a:cs typeface="Arial" panose="020B0604020202020204" pitchFamily="34" charset="0"/>
              </a:rPr>
              <a:t> z</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erná</a:t>
            </a:r>
            <a:r>
              <a:rPr lang="en-GB" altLang="en-US" sz="2000" u="sng"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se </a:t>
            </a:r>
            <a:r>
              <a:rPr lang="en-GB" altLang="en-US" sz="2000" dirty="0" err="1">
                <a:latin typeface="Arial" panose="020B0604020202020204" pitchFamily="34" charset="0"/>
                <a:cs typeface="Arial" panose="020B0604020202020204" pitchFamily="34" charset="0"/>
              </a:rPr>
              <a:t>oxid</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nitrid</a:t>
            </a:r>
            <a:r>
              <a:rPr lang="en-GB" altLang="en-US" sz="2000" dirty="0">
                <a:latin typeface="Arial" panose="020B0604020202020204" pitchFamily="34" charset="0"/>
                <a:cs typeface="Arial" panose="020B0604020202020204" pitchFamily="34" charset="0"/>
              </a:rPr>
              <a:t> (Ra</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minerálních kyselinách se rozpouští za vzniku </a:t>
            </a:r>
            <a:r>
              <a:rPr lang="cs-CZ" sz="2000" dirty="0" err="1">
                <a:latin typeface="Arial" panose="020B0604020202020204" pitchFamily="34" charset="0"/>
                <a:cs typeface="Arial" panose="020B0604020202020204" pitchFamily="34" charset="0"/>
              </a:rPr>
              <a:t>radnaté</a:t>
            </a:r>
            <a:r>
              <a:rPr lang="cs-CZ" sz="2000" dirty="0">
                <a:latin typeface="Arial" panose="020B0604020202020204" pitchFamily="34" charset="0"/>
                <a:cs typeface="Arial" panose="020B0604020202020204" pitchFamily="34" charset="0"/>
              </a:rPr>
              <a:t> soli a vývoje vodíku, výjimkou je reakce radia se zředěnou kyselinou dusičnou, při které se vodík neuvolňuje:</a:t>
            </a:r>
          </a:p>
          <a:p>
            <a:pPr algn="ctr"/>
            <a:r>
              <a:rPr lang="cs-CZ" sz="2000" dirty="0" err="1">
                <a:latin typeface="Arial" panose="020B0604020202020204" pitchFamily="34" charset="0"/>
                <a:cs typeface="Arial" panose="020B0604020202020204" pitchFamily="34" charset="0"/>
              </a:rPr>
              <a:t>Ra</a:t>
            </a:r>
            <a:r>
              <a:rPr lang="cs-CZ" sz="2000" dirty="0">
                <a:latin typeface="Arial" panose="020B0604020202020204" pitchFamily="34" charset="0"/>
                <a:cs typeface="Arial" panose="020B0604020202020204" pitchFamily="34" charset="0"/>
              </a:rPr>
              <a:t> + 2HCl → RaCl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4Ra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4Ra(NO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Při zahřátí na teplotu 100°C na vzduchu radium hoří za vzniku oxidu </a:t>
            </a:r>
            <a:r>
              <a:rPr lang="cs-CZ" sz="2000" dirty="0" err="1">
                <a:latin typeface="Arial" panose="020B0604020202020204" pitchFamily="34" charset="0"/>
                <a:cs typeface="Arial" panose="020B0604020202020204" pitchFamily="34" charset="0"/>
              </a:rPr>
              <a:t>radnatého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RaO</a:t>
            </a:r>
            <a:r>
              <a:rPr lang="cs-CZ" sz="2000" dirty="0">
                <a:latin typeface="Arial" panose="020B0604020202020204" pitchFamily="34" charset="0"/>
                <a:cs typeface="Arial" panose="020B0604020202020204" pitchFamily="34" charset="0"/>
              </a:rPr>
              <a:t> a nitridu </a:t>
            </a:r>
            <a:r>
              <a:rPr lang="cs-CZ" sz="2000" dirty="0" err="1">
                <a:latin typeface="Arial" panose="020B0604020202020204" pitchFamily="34" charset="0"/>
                <a:cs typeface="Arial" panose="020B0604020202020204" pitchFamily="34" charset="0"/>
              </a:rPr>
              <a:t>radnatého</a:t>
            </a:r>
            <a:r>
              <a:rPr lang="cs-CZ" sz="2000" dirty="0">
                <a:latin typeface="Arial" panose="020B0604020202020204" pitchFamily="34" charset="0"/>
                <a:cs typeface="Arial" panose="020B0604020202020204" pitchFamily="34" charset="0"/>
              </a:rPr>
              <a:t> Ra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2Ra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2RaO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3Ra +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Ra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 vodou reaguje kovové radium prudce za vývoje vodíku a za vzniku hydroxidu </a:t>
            </a:r>
            <a:r>
              <a:rPr lang="cs-CZ" sz="2000" dirty="0" err="1">
                <a:latin typeface="Arial" panose="020B0604020202020204" pitchFamily="34" charset="0"/>
                <a:cs typeface="Arial" panose="020B0604020202020204" pitchFamily="34" charset="0"/>
              </a:rPr>
              <a:t>radnatého</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Ra</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Ra</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1000" dirty="0">
              <a:latin typeface="Arial" panose="020B0604020202020204" pitchFamily="34" charset="0"/>
              <a:cs typeface="Arial" panose="020B0604020202020204" pitchFamily="34" charset="0"/>
            </a:endParaRPr>
          </a:p>
          <a:p>
            <a:pPr algn="just"/>
            <a:r>
              <a:rPr lang="en-GB" altLang="en-US" sz="2000" dirty="0">
                <a:latin typeface="Arial" panose="020B0604020202020204" pitchFamily="34" charset="0"/>
                <a:cs typeface="Arial" panose="020B0604020202020204" pitchFamily="34" charset="0"/>
              </a:rPr>
              <a:t>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reaguje</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II. hlavní podskupiny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a:t>
            </a:r>
            <a:r>
              <a:rPr lang="cs-CZ" altLang="en-US" sz="2000" dirty="0" err="1">
                <a:latin typeface="Arial" panose="020B0604020202020204" pitchFamily="34" charset="0"/>
                <a:cs typeface="Arial" panose="020B0604020202020204" pitchFamily="34" charset="0"/>
              </a:rPr>
              <a:t>bouřl</a:t>
            </a:r>
            <a:r>
              <a:rPr lang="en-GB" altLang="en-US" sz="2000" dirty="0">
                <a:latin typeface="Arial" panose="020B0604020202020204" pitchFamily="34" charset="0"/>
                <a:cs typeface="Arial" panose="020B0604020202020204" pitchFamily="34" charset="0"/>
              </a:rPr>
              <a:t>iv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ji</a:t>
            </a:r>
            <a:r>
              <a:rPr lang="cs-CZ" alt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1575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81583" y="118353"/>
            <a:ext cx="8839200" cy="409342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Reakce s </a:t>
            </a:r>
            <a:r>
              <a:rPr lang="cs-CZ" sz="2000" u="sng" dirty="0">
                <a:latin typeface="Arial" panose="020B0604020202020204" pitchFamily="34" charset="0"/>
                <a:cs typeface="Arial" panose="020B0604020202020204" pitchFamily="34" charset="0"/>
              </a:rPr>
              <a:t>fluorem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chlorem</a:t>
            </a:r>
            <a:r>
              <a:rPr lang="cs-CZ" sz="2000" dirty="0">
                <a:latin typeface="Arial" panose="020B0604020202020204" pitchFamily="34" charset="0"/>
                <a:cs typeface="Arial" panose="020B0604020202020204" pitchFamily="34" charset="0"/>
              </a:rPr>
              <a:t> nastává za vzniku fluoridu </a:t>
            </a:r>
            <a:r>
              <a:rPr lang="cs-CZ" sz="2000" dirty="0" err="1">
                <a:latin typeface="Arial" panose="020B0604020202020204" pitchFamily="34" charset="0"/>
                <a:cs typeface="Arial" panose="020B0604020202020204" pitchFamily="34" charset="0"/>
              </a:rPr>
              <a:t>radnatého</a:t>
            </a:r>
            <a:r>
              <a:rPr lang="cs-CZ" sz="2000" dirty="0">
                <a:latin typeface="Arial" panose="020B0604020202020204" pitchFamily="34" charset="0"/>
                <a:cs typeface="Arial" panose="020B0604020202020204" pitchFamily="34" charset="0"/>
              </a:rPr>
              <a:t> RaF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chloridu </a:t>
            </a:r>
            <a:r>
              <a:rPr lang="cs-CZ" sz="2000" dirty="0" err="1">
                <a:latin typeface="Arial" panose="020B0604020202020204" pitchFamily="34" charset="0"/>
                <a:cs typeface="Arial" panose="020B0604020202020204" pitchFamily="34" charset="0"/>
              </a:rPr>
              <a:t>radnatého</a:t>
            </a:r>
            <a:r>
              <a:rPr lang="cs-CZ" sz="2000" dirty="0">
                <a:latin typeface="Arial" panose="020B0604020202020204" pitchFamily="34" charset="0"/>
                <a:cs typeface="Arial" panose="020B0604020202020204" pitchFamily="34" charset="0"/>
              </a:rPr>
              <a:t> RaCl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již za laboratorní teploty,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se slučuje na sulfid </a:t>
            </a:r>
            <a:r>
              <a:rPr lang="cs-CZ" sz="2000" dirty="0" err="1">
                <a:latin typeface="Arial" panose="020B0604020202020204" pitchFamily="34" charset="0"/>
                <a:cs typeface="Arial" panose="020B0604020202020204" pitchFamily="34" charset="0"/>
              </a:rPr>
              <a:t>radnatý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RaS</a:t>
            </a:r>
            <a:r>
              <a:rPr lang="cs-CZ" sz="2000" dirty="0">
                <a:latin typeface="Arial" panose="020B0604020202020204" pitchFamily="34" charset="0"/>
                <a:cs typeface="Arial" panose="020B0604020202020204" pitchFamily="34" charset="0"/>
              </a:rPr>
              <a:t> při teplotě 150°C.</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Ve sloučeninách vystupuje radium v oxidačním stupni II jako </a:t>
            </a:r>
            <a:r>
              <a:rPr lang="cs-CZ" sz="2000" dirty="0" err="1">
                <a:latin typeface="Arial" panose="020B0604020202020204" pitchFamily="34" charset="0"/>
                <a:cs typeface="Arial" panose="020B0604020202020204" pitchFamily="34" charset="0"/>
              </a:rPr>
              <a:t>radnatý</a:t>
            </a:r>
            <a:r>
              <a:rPr lang="cs-CZ" sz="2000" dirty="0">
                <a:latin typeface="Arial" panose="020B0604020202020204" pitchFamily="34" charset="0"/>
                <a:cs typeface="Arial" panose="020B0604020202020204" pitchFamily="34" charset="0"/>
              </a:rPr>
              <a:t> kation Ra</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Radnaté</a:t>
            </a:r>
            <a:r>
              <a:rPr lang="cs-CZ" sz="2000" dirty="0">
                <a:latin typeface="Arial" panose="020B0604020202020204" pitchFamily="34" charset="0"/>
                <a:cs typeface="Arial" panose="020B0604020202020204" pitchFamily="34" charset="0"/>
              </a:rPr>
              <a:t> soli, s výjimkou dusičnanu </a:t>
            </a:r>
            <a:r>
              <a:rPr lang="cs-CZ" sz="2000" dirty="0" err="1">
                <a:latin typeface="Arial" panose="020B0604020202020204" pitchFamily="34" charset="0"/>
                <a:cs typeface="Arial" panose="020B0604020202020204" pitchFamily="34" charset="0"/>
              </a:rPr>
              <a:t>radnatého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jsou velmi málo rozpustné ve vodě, jsou obvykle bezbarvé, s výjimkou žlutého chromanu </a:t>
            </a:r>
            <a:r>
              <a:rPr lang="cs-CZ" sz="2000" dirty="0" err="1">
                <a:latin typeface="Arial" panose="020B0604020202020204" pitchFamily="34" charset="0"/>
                <a:cs typeface="Arial" panose="020B0604020202020204" pitchFamily="34" charset="0"/>
              </a:rPr>
              <a:t>radnatého</a:t>
            </a:r>
            <a:r>
              <a:rPr lang="cs-CZ" sz="2000" dirty="0">
                <a:latin typeface="Arial" panose="020B0604020202020204" pitchFamily="34" charset="0"/>
                <a:cs typeface="Arial" panose="020B0604020202020204" pitchFamily="34" charset="0"/>
              </a:rPr>
              <a:t> RaCrO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Na vzduchu modře světélkují a bezbarvý plamen zbarvují intenzivně karmínově červeně.</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Radium se v přírodě vyskytuje společně s radonem, velmi vzácně jako součást rud uranu, z kterých se složitým postupem ve velmi malém množství získává, a v důlních vodách uranových dolů. Známým nerostem radia je </a:t>
            </a:r>
            <a:r>
              <a:rPr lang="cs-CZ" sz="2000" b="1" dirty="0" err="1">
                <a:latin typeface="Arial" panose="020B0604020202020204" pitchFamily="34" charset="0"/>
                <a:cs typeface="Arial" panose="020B0604020202020204" pitchFamily="34" charset="0"/>
              </a:rPr>
              <a:t>radiobaryt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Ba,Ra</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p:txBody>
      </p:sp>
      <p:sp>
        <p:nvSpPr>
          <p:cNvPr id="4" name="TextovéPole 3">
            <a:extLst>
              <a:ext uri="{FF2B5EF4-FFF2-40B4-BE49-F238E27FC236}">
                <a16:creationId xmlns:a16="http://schemas.microsoft.com/office/drawing/2014/main" id="{234D3FD2-5481-46C9-9B4B-DCE61371F834}"/>
              </a:ext>
            </a:extLst>
          </p:cNvPr>
          <p:cNvSpPr txBox="1"/>
          <p:nvPr/>
        </p:nvSpPr>
        <p:spPr>
          <a:xfrm>
            <a:off x="181582" y="4338990"/>
            <a:ext cx="6752617" cy="2092881"/>
          </a:xfrm>
          <a:prstGeom prst="rect">
            <a:avLst/>
          </a:prstGeom>
          <a:noFill/>
        </p:spPr>
        <p:txBody>
          <a:bodyPr wrap="square">
            <a:spAutoFit/>
          </a:bodyPr>
          <a:lstStyle/>
          <a:p>
            <a:pPr algn="just"/>
            <a:r>
              <a:rPr lang="cs-CZ" dirty="0">
                <a:latin typeface="Arial" panose="020B0604020202020204" pitchFamily="34" charset="0"/>
                <a:cs typeface="Arial" panose="020B0604020202020204" pitchFamily="34" charset="0"/>
              </a:rPr>
              <a:t> Pro objev radia měla zásadní význam těžba uranových rud a výroba uranových barev v Jáchymově. Právě v odpadu z jáchymovské továrny na uranové barvy objevila </a:t>
            </a:r>
            <a:r>
              <a:rPr lang="cs-CZ" u="sng" dirty="0">
                <a:latin typeface="Arial" panose="020B0604020202020204" pitchFamily="34" charset="0"/>
                <a:cs typeface="Arial" panose="020B0604020202020204" pitchFamily="34" charset="0"/>
              </a:rPr>
              <a:t>M. Curie-</a:t>
            </a:r>
            <a:r>
              <a:rPr lang="cs-CZ" u="sng" dirty="0" err="1">
                <a:latin typeface="Arial" panose="020B0604020202020204" pitchFamily="34" charset="0"/>
                <a:cs typeface="Arial" panose="020B0604020202020204" pitchFamily="34" charset="0"/>
              </a:rPr>
              <a:t>Sklodowská</a:t>
            </a:r>
            <a:r>
              <a:rPr lang="cs-CZ" dirty="0">
                <a:latin typeface="Arial" panose="020B0604020202020204" pitchFamily="34" charset="0"/>
                <a:cs typeface="Arial" panose="020B0604020202020204" pitchFamily="34" charset="0"/>
              </a:rPr>
              <a:t> v roce 1898 nový prvek – </a:t>
            </a:r>
            <a:r>
              <a:rPr lang="cs-CZ" b="1" dirty="0">
                <a:latin typeface="Arial" panose="020B0604020202020204" pitchFamily="34" charset="0"/>
                <a:cs typeface="Arial" panose="020B0604020202020204" pitchFamily="34" charset="0"/>
              </a:rPr>
              <a:t>radium</a:t>
            </a:r>
            <a:r>
              <a:rPr lang="cs-CZ" dirty="0">
                <a:latin typeface="Arial" panose="020B0604020202020204" pitchFamily="34" charset="0"/>
                <a:cs typeface="Arial" panose="020B0604020202020204" pitchFamily="34" charset="0"/>
              </a:rPr>
              <a:t>.</a:t>
            </a:r>
          </a:p>
          <a:p>
            <a:pPr algn="just"/>
            <a:endParaRPr lang="cs-CZ"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Praktické využití nachází radium jako zdroj radioaktivního záření pro léčebné, diagnostické i další účely.</a:t>
            </a:r>
          </a:p>
        </p:txBody>
      </p:sp>
      <p:pic>
        <p:nvPicPr>
          <p:cNvPr id="1026" name="Picture 2" descr="Marie Sklodowska Curie Quotes. QuotesGram">
            <a:extLst>
              <a:ext uri="{FF2B5EF4-FFF2-40B4-BE49-F238E27FC236}">
                <a16:creationId xmlns:a16="http://schemas.microsoft.com/office/drawing/2014/main" id="{C807FC93-F0F0-4C9A-AD4A-F47DCAFCEE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520" y="4452804"/>
            <a:ext cx="1887537" cy="230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0108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49959"/>
            <a:ext cx="8839200" cy="6555641"/>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kovové formě bylo radium připraveno až v roce 1910 </a:t>
            </a:r>
            <a:r>
              <a:rPr lang="cs-CZ" sz="2000" i="1" dirty="0">
                <a:latin typeface="Arial" panose="020B0604020202020204" pitchFamily="34" charset="0"/>
                <a:cs typeface="Arial" panose="020B0604020202020204" pitchFamily="34" charset="0"/>
              </a:rPr>
              <a:t>(M. Curie, A. </a:t>
            </a:r>
            <a:r>
              <a:rPr lang="cs-CZ" sz="2000" i="1" dirty="0" err="1">
                <a:latin typeface="Arial" panose="020B0604020202020204" pitchFamily="34" charset="0"/>
                <a:cs typeface="Arial" panose="020B0604020202020204" pitchFamily="34" charset="0"/>
              </a:rPr>
              <a:t>Debierne</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elektrolýzou taveniny chloridu </a:t>
            </a:r>
            <a:r>
              <a:rPr lang="cs-CZ" sz="2000" b="1" dirty="0" err="1">
                <a:latin typeface="Arial" panose="020B0604020202020204" pitchFamily="34" charset="0"/>
                <a:cs typeface="Arial" panose="020B0604020202020204" pitchFamily="34" charset="0"/>
              </a:rPr>
              <a:t>radnatého</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RaCl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Na rtuťové katodě se radium vyloučilo ve formě amalgamu, ze kterého bylo získáno destilací ve vodíkové atmosféře. Později bylo kovové radium připraveno také </a:t>
            </a:r>
            <a:r>
              <a:rPr lang="cs-CZ" sz="2000" b="1" dirty="0">
                <a:latin typeface="Arial" panose="020B0604020202020204" pitchFamily="34" charset="0"/>
                <a:cs typeface="Arial" panose="020B0604020202020204" pitchFamily="34" charset="0"/>
              </a:rPr>
              <a:t>termickým rozkladem azidu </a:t>
            </a:r>
            <a:r>
              <a:rPr lang="cs-CZ" sz="2000" dirty="0" err="1">
                <a:latin typeface="Arial" panose="020B0604020202020204" pitchFamily="34" charset="0"/>
                <a:cs typeface="Arial" panose="020B0604020202020204" pitchFamily="34" charset="0"/>
              </a:rPr>
              <a:t>Ra</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vakuovou redukcí </a:t>
            </a:r>
            <a:r>
              <a:rPr lang="cs-CZ" sz="2000" dirty="0">
                <a:latin typeface="Arial" panose="020B0604020202020204" pitchFamily="34" charset="0"/>
                <a:cs typeface="Arial" panose="020B0604020202020204" pitchFamily="34" charset="0"/>
              </a:rPr>
              <a:t>oxidu </a:t>
            </a:r>
            <a:r>
              <a:rPr lang="cs-CZ" sz="2000" dirty="0" err="1">
                <a:latin typeface="Arial" panose="020B0604020202020204" pitchFamily="34" charset="0"/>
                <a:cs typeface="Arial" panose="020B0604020202020204" pitchFamily="34" charset="0"/>
              </a:rPr>
              <a:t>RaO</a:t>
            </a:r>
            <a:r>
              <a:rPr lang="cs-CZ" sz="2000" dirty="0">
                <a:latin typeface="Arial" panose="020B0604020202020204" pitchFamily="34" charset="0"/>
                <a:cs typeface="Arial" panose="020B0604020202020204" pitchFamily="34" charset="0"/>
              </a:rPr>
              <a:t> hliníkem při teplotě 1200°C.</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Čisté kovové radium se nevyrábí, pro technické a léčebné využití se používají pouze jeho </a:t>
            </a:r>
            <a:r>
              <a:rPr lang="cs-CZ" sz="2000" b="1" dirty="0">
                <a:latin typeface="Arial" panose="020B0604020202020204" pitchFamily="34" charset="0"/>
                <a:cs typeface="Arial" panose="020B0604020202020204" pitchFamily="34" charset="0"/>
              </a:rPr>
              <a:t>sloučeniny</a:t>
            </a:r>
            <a:r>
              <a:rPr lang="cs-CZ" sz="2000" dirty="0">
                <a:latin typeface="Arial" panose="020B0604020202020204" pitchFamily="34" charset="0"/>
                <a:cs typeface="Arial" panose="020B0604020202020204" pitchFamily="34" charset="0"/>
              </a:rPr>
              <a:t>. Rudný koncentrát rudy s obsahem radia se oxidačně praží, tím dojde k odstranění síry a arsenu. Výpražek se rozpustí v kyselině sírové. Působením chloridu barnatého se vysráží radium, v roztoku zůstane uran. Usazenina se převede varem s uhličitanem sodným ze síranů na uhličitany a následně kyselinou chlorovodíkovou na chloridy.</a:t>
            </a:r>
          </a:p>
          <a:p>
            <a:pPr algn="just"/>
            <a:endParaRPr lang="cs-CZ" sz="1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Oddělování radia od barya </a:t>
            </a:r>
            <a:r>
              <a:rPr lang="cs-CZ" sz="2000" dirty="0">
                <a:latin typeface="Arial" panose="020B0604020202020204" pitchFamily="34" charset="0"/>
                <a:cs typeface="Arial" panose="020B0604020202020204" pitchFamily="34" charset="0"/>
              </a:rPr>
              <a:t>klasickou Curieovou metodou je založeno na frakční krystalizaci, závislé na rozdílné rozpustnosti chloridů radia a barya. Roztok chloridů se odpařuje, až do vzniku zárodečných krystalů, po ochlazení se objeví shluky krystalů bohatší na radium. Krystaly se oddělí, a celý postup se několiksetkrát opakuje, až roztok žádné radium neobsahuje.</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Moderní ruský postup oddělování radia od barya využívá frakční srážení radia chromanem barnatým BaCrO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13450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125AE34-C5D3-43CD-AB0E-C25B294A0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121" y="4642108"/>
            <a:ext cx="2625053" cy="208254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99C5CB78-6F8F-4328-8829-11821243DA96}"/>
              </a:ext>
            </a:extLst>
          </p:cNvPr>
          <p:cNvPicPr>
            <a:picLocks noChangeAspect="1"/>
          </p:cNvPicPr>
          <p:nvPr/>
        </p:nvPicPr>
        <p:blipFill>
          <a:blip r:embed="rId3"/>
          <a:stretch>
            <a:fillRect/>
          </a:stretch>
        </p:blipFill>
        <p:spPr>
          <a:xfrm>
            <a:off x="6395121" y="2241150"/>
            <a:ext cx="2548854" cy="2229121"/>
          </a:xfrm>
          <a:prstGeom prst="rect">
            <a:avLst/>
          </a:prstGeom>
        </p:spPr>
      </p:pic>
      <p:pic>
        <p:nvPicPr>
          <p:cNvPr id="3080" name="Picture 8" descr="Radium Girls Of Ingersoll Factory">
            <a:extLst>
              <a:ext uri="{FF2B5EF4-FFF2-40B4-BE49-F238E27FC236}">
                <a16:creationId xmlns:a16="http://schemas.microsoft.com/office/drawing/2014/main" id="{8F2F4AFB-3E3D-4389-A976-355E113EE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3922871"/>
            <a:ext cx="5286375" cy="280177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adium-dial">
            <a:extLst>
              <a:ext uri="{FF2B5EF4-FFF2-40B4-BE49-F238E27FC236}">
                <a16:creationId xmlns:a16="http://schemas.microsoft.com/office/drawing/2014/main" id="{A508E8DA-E17E-48F7-9F19-8D7E64542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5121" y="160594"/>
            <a:ext cx="2544958" cy="19087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12BA6AE-CC74-466F-B3D2-763A6257A070}"/>
              </a:ext>
            </a:extLst>
          </p:cNvPr>
          <p:cNvSpPr txBox="1"/>
          <p:nvPr/>
        </p:nvSpPr>
        <p:spPr>
          <a:xfrm>
            <a:off x="203921" y="370144"/>
            <a:ext cx="4524376" cy="461665"/>
          </a:xfrm>
          <a:prstGeom prst="rect">
            <a:avLst/>
          </a:prstGeom>
          <a:noFill/>
        </p:spPr>
        <p:txBody>
          <a:bodyPr wrap="square">
            <a:spAutoFit/>
          </a:bodyPr>
          <a:lstStyle/>
          <a:p>
            <a:pPr algn="l" fontAlgn="base"/>
            <a:r>
              <a:rPr lang="cs-CZ" sz="2400" b="1" i="0" dirty="0">
                <a:solidFill>
                  <a:srgbClr val="222222"/>
                </a:solidFill>
                <a:effectLst/>
              </a:rPr>
              <a:t>Radiové dívky (radium </a:t>
            </a:r>
            <a:r>
              <a:rPr lang="cs-CZ" sz="2400" b="1" i="0" dirty="0" err="1">
                <a:solidFill>
                  <a:srgbClr val="222222"/>
                </a:solidFill>
                <a:effectLst/>
              </a:rPr>
              <a:t>girls</a:t>
            </a:r>
            <a:r>
              <a:rPr lang="cs-CZ" sz="2400" b="1" i="0" dirty="0">
                <a:solidFill>
                  <a:srgbClr val="222222"/>
                </a:solidFill>
                <a:effectLst/>
              </a:rPr>
              <a:t>)</a:t>
            </a:r>
          </a:p>
        </p:txBody>
      </p:sp>
      <p:pic>
        <p:nvPicPr>
          <p:cNvPr id="3086" name="Picture 14" descr="Radium girls | Radium girls, History girl, Medical history">
            <a:extLst>
              <a:ext uri="{FF2B5EF4-FFF2-40B4-BE49-F238E27FC236}">
                <a16:creationId xmlns:a16="http://schemas.microsoft.com/office/drawing/2014/main" id="{86AA9446-6FDE-4C2A-85E8-DA3B100537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0025" y="3922870"/>
            <a:ext cx="2009885" cy="28017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A89EB3B7-F99C-416B-8F43-03C78F8AA60F}"/>
              </a:ext>
            </a:extLst>
          </p:cNvPr>
          <p:cNvSpPr txBox="1"/>
          <p:nvPr/>
        </p:nvSpPr>
        <p:spPr>
          <a:xfrm>
            <a:off x="151532" y="1182231"/>
            <a:ext cx="5995989" cy="2246769"/>
          </a:xfrm>
          <a:prstGeom prst="rect">
            <a:avLst/>
          </a:prstGeom>
          <a:noFill/>
        </p:spPr>
        <p:txBody>
          <a:bodyPr wrap="square">
            <a:spAutoFit/>
          </a:bodyPr>
          <a:lstStyle/>
          <a:p>
            <a:pPr algn="just"/>
            <a:r>
              <a:rPr lang="cs-CZ" sz="2000" dirty="0"/>
              <a:t>- malířky ciferníků speciálních vojenských hodinek. Ciferníky se natíraly materiálem obsahujícím radium, aby ve tmě svítily. Dělnice </a:t>
            </a:r>
            <a:r>
              <a:rPr lang="cs-CZ" sz="2000" b="0" i="0" dirty="0">
                <a:solidFill>
                  <a:srgbClr val="404040"/>
                </a:solidFill>
                <a:effectLst/>
              </a:rPr>
              <a:t>při práci nepoužívaly žádné ochranné pomůcky a radioaktivním účinkům tak byly vystaveny i několik hodin denně. Důsledkem bylo zejména vypadávání zubů, vlasů a nádorová onemocnění.</a:t>
            </a:r>
            <a:endParaRPr lang="cs-CZ" sz="2000" dirty="0"/>
          </a:p>
        </p:txBody>
      </p:sp>
    </p:spTree>
    <p:extLst>
      <p:ext uri="{BB962C8B-B14F-4D97-AF65-F5344CB8AC3E}">
        <p14:creationId xmlns:p14="http://schemas.microsoft.com/office/powerpoint/2010/main" val="3010471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4F6FC34B-6307-F922-0597-348D717D3C29}"/>
              </a:ext>
            </a:extLst>
          </p:cNvPr>
          <p:cNvPicPr>
            <a:picLocks noChangeAspect="1"/>
          </p:cNvPicPr>
          <p:nvPr/>
        </p:nvPicPr>
        <p:blipFill>
          <a:blip r:embed="rId2"/>
          <a:stretch>
            <a:fillRect/>
          </a:stretch>
        </p:blipFill>
        <p:spPr>
          <a:xfrm>
            <a:off x="518615" y="115941"/>
            <a:ext cx="8038531" cy="6619228"/>
          </a:xfrm>
          <a:prstGeom prst="rect">
            <a:avLst/>
          </a:prstGeom>
        </p:spPr>
      </p:pic>
    </p:spTree>
    <p:extLst>
      <p:ext uri="{BB962C8B-B14F-4D97-AF65-F5344CB8AC3E}">
        <p14:creationId xmlns:p14="http://schemas.microsoft.com/office/powerpoint/2010/main" val="22691378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yers&amp;#39;s Horrific Death Ended The American Public&amp;#39;s Romance With Radium-Infused Products">
            <a:extLst>
              <a:ext uri="{FF2B5EF4-FFF2-40B4-BE49-F238E27FC236}">
                <a16:creationId xmlns:a16="http://schemas.microsoft.com/office/drawing/2014/main" id="{FE4C9026-DB3D-BA81-E62B-3EF7DBBCFF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 y="105901"/>
            <a:ext cx="4938831" cy="667576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18891711-2494-F04C-0A21-9EA22D28A5FC}"/>
              </a:ext>
            </a:extLst>
          </p:cNvPr>
          <p:cNvPicPr>
            <a:picLocks noChangeAspect="1"/>
          </p:cNvPicPr>
          <p:nvPr/>
        </p:nvPicPr>
        <p:blipFill>
          <a:blip r:embed="rId3"/>
          <a:stretch>
            <a:fillRect/>
          </a:stretch>
        </p:blipFill>
        <p:spPr>
          <a:xfrm>
            <a:off x="5552634" y="313899"/>
            <a:ext cx="3373379" cy="3603009"/>
          </a:xfrm>
          <a:prstGeom prst="rect">
            <a:avLst/>
          </a:prstGeom>
        </p:spPr>
      </p:pic>
      <p:pic>
        <p:nvPicPr>
          <p:cNvPr id="1032" name="Picture 8" descr="Vintage: When radium was a trend | Vintage, Trending, Relatable">
            <a:extLst>
              <a:ext uri="{FF2B5EF4-FFF2-40B4-BE49-F238E27FC236}">
                <a16:creationId xmlns:a16="http://schemas.microsoft.com/office/drawing/2014/main" id="{41BE1B8A-3B0C-0162-08C8-D40E25374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034" y="4064671"/>
            <a:ext cx="3167772" cy="269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3516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D3B4C28-13CF-906C-9479-ABD28C0D5A76}"/>
              </a:ext>
            </a:extLst>
          </p:cNvPr>
          <p:cNvPicPr>
            <a:picLocks noChangeAspect="1"/>
          </p:cNvPicPr>
          <p:nvPr/>
        </p:nvPicPr>
        <p:blipFill>
          <a:blip r:embed="rId2"/>
          <a:stretch>
            <a:fillRect/>
          </a:stretch>
        </p:blipFill>
        <p:spPr>
          <a:xfrm>
            <a:off x="6430050" y="3701323"/>
            <a:ext cx="2440995" cy="2979256"/>
          </a:xfrm>
          <a:prstGeom prst="rect">
            <a:avLst/>
          </a:prstGeom>
        </p:spPr>
      </p:pic>
      <p:sp>
        <p:nvSpPr>
          <p:cNvPr id="9" name="TextovéPole 8">
            <a:extLst>
              <a:ext uri="{FF2B5EF4-FFF2-40B4-BE49-F238E27FC236}">
                <a16:creationId xmlns:a16="http://schemas.microsoft.com/office/drawing/2014/main" id="{404FECB4-6296-32F5-30AE-A01033121860}"/>
              </a:ext>
            </a:extLst>
          </p:cNvPr>
          <p:cNvSpPr txBox="1"/>
          <p:nvPr/>
        </p:nvSpPr>
        <p:spPr>
          <a:xfrm>
            <a:off x="225188" y="252821"/>
            <a:ext cx="6161964" cy="3785652"/>
          </a:xfrm>
          <a:prstGeom prst="rect">
            <a:avLst/>
          </a:prstGeom>
          <a:noFill/>
        </p:spPr>
        <p:txBody>
          <a:bodyPr wrap="square">
            <a:spAutoFit/>
          </a:bodyPr>
          <a:lstStyle/>
          <a:p>
            <a:pPr algn="just"/>
            <a:r>
              <a:rPr lang="en-US" sz="2000" b="1" i="0" dirty="0" err="1">
                <a:solidFill>
                  <a:srgbClr val="000000"/>
                </a:solidFill>
                <a:effectLst/>
              </a:rPr>
              <a:t>Eben</a:t>
            </a:r>
            <a:r>
              <a:rPr lang="en-US" sz="2000" b="1" i="0" dirty="0">
                <a:solidFill>
                  <a:srgbClr val="000000"/>
                </a:solidFill>
                <a:effectLst/>
              </a:rPr>
              <a:t> Byers </a:t>
            </a:r>
            <a:r>
              <a:rPr lang="en-US" sz="2000" b="0" i="0" dirty="0">
                <a:solidFill>
                  <a:srgbClr val="000000"/>
                </a:solidFill>
                <a:effectLst/>
              </a:rPr>
              <a:t>(1880-1932) </a:t>
            </a:r>
            <a:r>
              <a:rPr lang="en-US" sz="2000" dirty="0" err="1"/>
              <a:t>byl</a:t>
            </a:r>
            <a:r>
              <a:rPr lang="en-US" sz="2000" dirty="0"/>
              <a:t> </a:t>
            </a:r>
            <a:r>
              <a:rPr lang="cs-CZ" sz="2000" dirty="0"/>
              <a:t>americký milionář a sportovec</a:t>
            </a:r>
            <a:r>
              <a:rPr lang="en-US" sz="2000" dirty="0"/>
              <a:t>.</a:t>
            </a:r>
            <a:r>
              <a:rPr lang="cs-CZ" sz="2000" dirty="0"/>
              <a:t> Když si </a:t>
            </a:r>
            <a:r>
              <a:rPr lang="cs-CZ" sz="2000" dirty="0" err="1"/>
              <a:t>Byers</a:t>
            </a:r>
            <a:r>
              <a:rPr lang="cs-CZ" sz="2000" dirty="0"/>
              <a:t> v roce 1927 poranil ruku, byl mu předepsán přípravek </a:t>
            </a:r>
            <a:r>
              <a:rPr lang="cs-CZ" sz="2000" i="1" dirty="0" err="1"/>
              <a:t>Radithor</a:t>
            </a:r>
            <a:r>
              <a:rPr lang="cs-CZ" sz="2000" dirty="0"/>
              <a:t>,</a:t>
            </a:r>
            <a:r>
              <a:rPr lang="en-US" sz="2000" b="0" i="0" dirty="0">
                <a:solidFill>
                  <a:srgbClr val="000000"/>
                </a:solidFill>
                <a:effectLst/>
              </a:rPr>
              <a:t> </a:t>
            </a:r>
            <a:r>
              <a:rPr lang="en-US" sz="2000" b="0" i="0" dirty="0" err="1">
                <a:solidFill>
                  <a:srgbClr val="000000"/>
                </a:solidFill>
                <a:effectLst/>
              </a:rPr>
              <a:t>což</a:t>
            </a:r>
            <a:r>
              <a:rPr lang="en-US" sz="2000" b="0" i="0" dirty="0">
                <a:solidFill>
                  <a:srgbClr val="000000"/>
                </a:solidFill>
                <a:effectLst/>
              </a:rPr>
              <a:t> </a:t>
            </a:r>
            <a:r>
              <a:rPr lang="cs-CZ" sz="2000" b="0" i="0" dirty="0">
                <a:solidFill>
                  <a:srgbClr val="000000"/>
                </a:solidFill>
                <a:effectLst/>
              </a:rPr>
              <a:t>byla</a:t>
            </a:r>
            <a:r>
              <a:rPr lang="en-US" sz="2000" b="0" i="0" dirty="0">
                <a:solidFill>
                  <a:srgbClr val="000000"/>
                </a:solidFill>
                <a:effectLst/>
              </a:rPr>
              <a:t> </a:t>
            </a:r>
            <a:r>
              <a:rPr lang="en-US" sz="2000" b="0" i="0" dirty="0" err="1">
                <a:solidFill>
                  <a:srgbClr val="000000"/>
                </a:solidFill>
                <a:effectLst/>
              </a:rPr>
              <a:t>destilovaná</a:t>
            </a:r>
            <a:r>
              <a:rPr lang="en-US" sz="2000" b="0" i="0" dirty="0">
                <a:solidFill>
                  <a:srgbClr val="000000"/>
                </a:solidFill>
                <a:effectLst/>
              </a:rPr>
              <a:t> </a:t>
            </a:r>
            <a:r>
              <a:rPr lang="en-US" sz="2000" b="0" i="0" dirty="0" err="1">
                <a:solidFill>
                  <a:srgbClr val="000000"/>
                </a:solidFill>
                <a:effectLst/>
              </a:rPr>
              <a:t>voda</a:t>
            </a:r>
            <a:r>
              <a:rPr lang="en-US" sz="2000" b="0" i="0" dirty="0">
                <a:solidFill>
                  <a:srgbClr val="000000"/>
                </a:solidFill>
                <a:effectLst/>
              </a:rPr>
              <a:t> s </a:t>
            </a:r>
            <a:r>
              <a:rPr lang="en-US" sz="2000" b="0" i="0" dirty="0" err="1">
                <a:solidFill>
                  <a:srgbClr val="000000"/>
                </a:solidFill>
                <a:effectLst/>
              </a:rPr>
              <a:t>rozpuštěnou</a:t>
            </a:r>
            <a:r>
              <a:rPr lang="en-US" sz="2000" b="0" i="0" dirty="0">
                <a:solidFill>
                  <a:srgbClr val="000000"/>
                </a:solidFill>
                <a:effectLst/>
              </a:rPr>
              <a:t> </a:t>
            </a:r>
            <a:r>
              <a:rPr lang="en-US" sz="2000" b="0" i="0" dirty="0" err="1">
                <a:solidFill>
                  <a:srgbClr val="000000"/>
                </a:solidFill>
                <a:effectLst/>
              </a:rPr>
              <a:t>dávkou</a:t>
            </a:r>
            <a:r>
              <a:rPr lang="en-US" sz="2000" b="0" i="0" dirty="0">
                <a:solidFill>
                  <a:srgbClr val="000000"/>
                </a:solidFill>
                <a:effectLst/>
              </a:rPr>
              <a:t> </a:t>
            </a:r>
            <a:r>
              <a:rPr lang="en-US" sz="2000" b="0" i="0" dirty="0" err="1">
                <a:solidFill>
                  <a:srgbClr val="000000"/>
                </a:solidFill>
                <a:effectLst/>
              </a:rPr>
              <a:t>radia</a:t>
            </a:r>
            <a:r>
              <a:rPr lang="en-US" sz="2000" b="0" i="0" dirty="0">
                <a:solidFill>
                  <a:srgbClr val="000000"/>
                </a:solidFill>
                <a:effectLst/>
              </a:rPr>
              <a:t>. </a:t>
            </a:r>
            <a:r>
              <a:rPr lang="en-US" sz="2000" b="0" i="0" dirty="0" err="1">
                <a:solidFill>
                  <a:srgbClr val="000000"/>
                </a:solidFill>
                <a:effectLst/>
              </a:rPr>
              <a:t>Během</a:t>
            </a:r>
            <a:r>
              <a:rPr lang="en-US" sz="2000" b="0" i="0" dirty="0">
                <a:solidFill>
                  <a:srgbClr val="000000"/>
                </a:solidFill>
                <a:effectLst/>
              </a:rPr>
              <a:t> 4 let </a:t>
            </a:r>
            <a:r>
              <a:rPr lang="en-US" sz="2000" b="0" i="0" dirty="0" err="1">
                <a:solidFill>
                  <a:srgbClr val="000000"/>
                </a:solidFill>
                <a:effectLst/>
              </a:rPr>
              <a:t>muž</a:t>
            </a:r>
            <a:r>
              <a:rPr lang="en-US" sz="2000" b="0" i="0" dirty="0">
                <a:solidFill>
                  <a:srgbClr val="000000"/>
                </a:solidFill>
                <a:effectLst/>
              </a:rPr>
              <a:t> </a:t>
            </a:r>
            <a:r>
              <a:rPr lang="en-US" sz="2000" b="0" i="0" dirty="0" err="1">
                <a:solidFill>
                  <a:srgbClr val="000000"/>
                </a:solidFill>
                <a:effectLst/>
              </a:rPr>
              <a:t>vypi</a:t>
            </a:r>
            <a:r>
              <a:rPr lang="cs-CZ" sz="2000" b="0" i="0" dirty="0">
                <a:solidFill>
                  <a:srgbClr val="000000"/>
                </a:solidFill>
                <a:effectLst/>
              </a:rPr>
              <a:t>l</a:t>
            </a:r>
            <a:r>
              <a:rPr lang="en-US" sz="2000" b="0" i="0" dirty="0">
                <a:solidFill>
                  <a:srgbClr val="000000"/>
                </a:solidFill>
                <a:effectLst/>
              </a:rPr>
              <a:t> </a:t>
            </a:r>
            <a:r>
              <a:rPr lang="en-US" sz="2000" b="0" i="0" dirty="0" err="1">
                <a:solidFill>
                  <a:srgbClr val="000000"/>
                </a:solidFill>
                <a:effectLst/>
              </a:rPr>
              <a:t>asi</a:t>
            </a:r>
            <a:r>
              <a:rPr lang="en-US" sz="2000" b="0" i="0" dirty="0">
                <a:solidFill>
                  <a:srgbClr val="000000"/>
                </a:solidFill>
                <a:effectLst/>
              </a:rPr>
              <a:t> 1400 </a:t>
            </a:r>
            <a:r>
              <a:rPr lang="en-US" sz="2000" b="0" i="0" dirty="0" err="1">
                <a:solidFill>
                  <a:srgbClr val="000000"/>
                </a:solidFill>
                <a:effectLst/>
              </a:rPr>
              <a:t>lahviček</a:t>
            </a:r>
            <a:r>
              <a:rPr lang="en-US" sz="2000" b="0" i="0" dirty="0">
                <a:solidFill>
                  <a:srgbClr val="000000"/>
                </a:solidFill>
                <a:effectLst/>
              </a:rPr>
              <a:t> </a:t>
            </a:r>
            <a:r>
              <a:rPr lang="en-US" sz="2000" b="0" i="0" dirty="0" err="1">
                <a:solidFill>
                  <a:srgbClr val="000000"/>
                </a:solidFill>
                <a:effectLst/>
              </a:rPr>
              <a:t>medikamentu</a:t>
            </a:r>
            <a:r>
              <a:rPr lang="cs-CZ" sz="2000" dirty="0"/>
              <a:t>. Po třech letech neustálého užívání začal </a:t>
            </a:r>
            <a:r>
              <a:rPr lang="cs-CZ" sz="2000" dirty="0" err="1"/>
              <a:t>Byers</a:t>
            </a:r>
            <a:r>
              <a:rPr lang="cs-CZ" sz="2000" dirty="0"/>
              <a:t> zevnitř doslova hnít. Vypadaly mu zuby, musela mu být odstraněna </a:t>
            </a:r>
            <a:r>
              <a:rPr lang="en-US" sz="2000" dirty="0" err="1"/>
              <a:t>doln</a:t>
            </a:r>
            <a:r>
              <a:rPr lang="cs-CZ" sz="2000" dirty="0"/>
              <a:t>í čelist, v mozku a lebce se mu vytvořily díry a nakonec v roce 1932 zemřel na otravu radiem. Vzhledem k vysoké úrovni radiace v jeho těle byl </a:t>
            </a:r>
            <a:r>
              <a:rPr lang="cs-CZ" sz="2000" dirty="0" err="1"/>
              <a:t>Byers</a:t>
            </a:r>
            <a:r>
              <a:rPr lang="cs-CZ" sz="2000" dirty="0"/>
              <a:t> pohřben v olověné rakvi. Po exhumaci </a:t>
            </a:r>
            <a:r>
              <a:rPr lang="cs-CZ" sz="2000" dirty="0" err="1"/>
              <a:t>Byersova</a:t>
            </a:r>
            <a:r>
              <a:rPr lang="cs-CZ" sz="2000" dirty="0"/>
              <a:t> těla v roce 1965 odhadl fyzik </a:t>
            </a:r>
            <a:r>
              <a:rPr lang="cs-CZ" sz="2000" dirty="0" err="1"/>
              <a:t>Robley</a:t>
            </a:r>
            <a:r>
              <a:rPr lang="cs-CZ" sz="2000" dirty="0"/>
              <a:t> </a:t>
            </a:r>
            <a:r>
              <a:rPr lang="cs-CZ" sz="2000" dirty="0" err="1"/>
              <a:t>Evans</a:t>
            </a:r>
            <a:r>
              <a:rPr lang="cs-CZ" sz="2000" dirty="0"/>
              <a:t> z MIT celkový příjem radia u </a:t>
            </a:r>
            <a:r>
              <a:rPr lang="cs-CZ" sz="2000" dirty="0" err="1"/>
              <a:t>Byerse</a:t>
            </a:r>
            <a:r>
              <a:rPr lang="cs-CZ" sz="2000" dirty="0"/>
              <a:t> na přibližně 1000 </a:t>
            </a:r>
            <a:r>
              <a:rPr lang="el-GR" sz="2000" dirty="0"/>
              <a:t>μ</a:t>
            </a:r>
            <a:r>
              <a:rPr lang="cs-CZ" sz="2000" dirty="0" err="1"/>
              <a:t>Ci</a:t>
            </a:r>
            <a:r>
              <a:rPr lang="cs-CZ" sz="2000" dirty="0"/>
              <a:t> (37 </a:t>
            </a:r>
            <a:r>
              <a:rPr lang="cs-CZ" sz="2000" dirty="0" err="1"/>
              <a:t>MBq</a:t>
            </a:r>
            <a:r>
              <a:rPr lang="cs-CZ" sz="2000" dirty="0"/>
              <a:t>).</a:t>
            </a:r>
            <a:endParaRPr lang="en-US" sz="2000" dirty="0"/>
          </a:p>
        </p:txBody>
      </p:sp>
      <p:pic>
        <p:nvPicPr>
          <p:cNvPr id="1030" name="Picture 6" descr="The blessings of radium water made his head disintegrate | by Dale M.  Brumfield | Lessons from History | Medium">
            <a:extLst>
              <a:ext uri="{FF2B5EF4-FFF2-40B4-BE49-F238E27FC236}">
                <a16:creationId xmlns:a16="http://schemas.microsoft.com/office/drawing/2014/main" id="{0B1159DE-5353-9916-DED5-ED2BDA9AE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344" y="314538"/>
            <a:ext cx="23241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adithor">
            <a:extLst>
              <a:ext uri="{FF2B5EF4-FFF2-40B4-BE49-F238E27FC236}">
                <a16:creationId xmlns:a16="http://schemas.microsoft.com/office/drawing/2014/main" id="{F9E1612B-2361-A851-AFD3-BADC5135C6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900" y="4130320"/>
            <a:ext cx="2085287" cy="25093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ben Byers">
            <a:extLst>
              <a:ext uri="{FF2B5EF4-FFF2-40B4-BE49-F238E27FC236}">
                <a16:creationId xmlns:a16="http://schemas.microsoft.com/office/drawing/2014/main" id="{610D30C3-0685-4289-C5DD-66DD7A125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065" y="4177719"/>
            <a:ext cx="3079063" cy="255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838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2"/>
          </a:xfrm>
        </p:spPr>
        <p:txBody>
          <a:bodyPr>
            <a:normAutofit/>
          </a:bodyPr>
          <a:lstStyle/>
          <a:p>
            <a:r>
              <a:rPr lang="en-US" sz="2800" b="1" dirty="0" err="1"/>
              <a:t>Hydridy</a:t>
            </a:r>
            <a:r>
              <a:rPr lang="cs-CZ" sz="2800" b="1" dirty="0"/>
              <a:t> kovů alkalických zemin</a:t>
            </a:r>
          </a:p>
        </p:txBody>
      </p:sp>
      <p:sp>
        <p:nvSpPr>
          <p:cNvPr id="4" name="Obdélník 3"/>
          <p:cNvSpPr/>
          <p:nvPr/>
        </p:nvSpPr>
        <p:spPr>
          <a:xfrm>
            <a:off x="152400" y="990600"/>
            <a:ext cx="8839200" cy="1015663"/>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Hydridy beryllia </a:t>
            </a:r>
            <a:r>
              <a:rPr lang="cs-CZ" sz="2000" dirty="0">
                <a:latin typeface="Arial" panose="020B0604020202020204" pitchFamily="34" charset="0"/>
                <a:cs typeface="Arial" panose="020B0604020202020204" pitchFamily="34" charset="0"/>
              </a:rPr>
              <a:t>BeH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hořčíku</a:t>
            </a:r>
            <a:r>
              <a:rPr lang="cs-CZ" sz="2000" dirty="0">
                <a:latin typeface="Arial" panose="020B0604020202020204" pitchFamily="34" charset="0"/>
                <a:cs typeface="Arial" panose="020B0604020202020204" pitchFamily="34" charset="0"/>
              </a:rPr>
              <a:t> MgH</a:t>
            </a:r>
            <a:r>
              <a:rPr lang="cs-CZ" sz="2000" baseline="-25000" dirty="0">
                <a:latin typeface="Arial" panose="020B0604020202020204" pitchFamily="34" charset="0"/>
                <a:cs typeface="Arial" panose="020B0604020202020204" pitchFamily="34" charset="0"/>
              </a:rPr>
              <a:t>2 </a:t>
            </a:r>
            <a:r>
              <a:rPr lang="cs-CZ" sz="2000" dirty="0">
                <a:latin typeface="Arial" panose="020B0604020202020204" pitchFamily="34" charset="0"/>
                <a:cs typeface="Arial" panose="020B0604020202020204" pitchFamily="34" charset="0"/>
              </a:rPr>
              <a:t>mají schopnost polymerovat a tvořit makromolekulární řetězce.</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5" name="Picture 2" descr="s3mn.mnimg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43415"/>
            <a:ext cx="4948592" cy="18141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ubs.rsc.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76400"/>
            <a:ext cx="2254785"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114300" y="3752671"/>
            <a:ext cx="8915400"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Hydridy hořčíku MgH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Mg(AlH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mají značnou perspektivu jako bezpečné zásobníky vodíku. </a:t>
            </a:r>
          </a:p>
          <a:p>
            <a:endParaRPr lang="cs-CZ" altLang="en-US" sz="2000" b="1" dirty="0">
              <a:latin typeface="Arial" panose="020B0604020202020204" pitchFamily="34" charset="0"/>
              <a:cs typeface="Arial" panose="020B0604020202020204" pitchFamily="34" charset="0"/>
            </a:endParaRPr>
          </a:p>
          <a:p>
            <a:endParaRPr lang="cs-CZ" altLang="en-US" sz="2000" b="1" dirty="0">
              <a:latin typeface="Arial" panose="020B0604020202020204" pitchFamily="34" charset="0"/>
              <a:cs typeface="Arial" panose="020B0604020202020204" pitchFamily="34" charset="0"/>
            </a:endParaRPr>
          </a:p>
          <a:p>
            <a:r>
              <a:rPr lang="cs-CZ" altLang="en-US" sz="2000" b="1" dirty="0">
                <a:latin typeface="Arial" panose="020B0604020202020204" pitchFamily="34" charset="0"/>
                <a:cs typeface="Arial" panose="020B0604020202020204" pitchFamily="34" charset="0"/>
              </a:rPr>
              <a:t>Hydridy </a:t>
            </a:r>
            <a:r>
              <a:rPr lang="en-GB" altLang="en-US" sz="2000" b="1" dirty="0">
                <a:latin typeface="Arial" panose="020B0604020202020204" pitchFamily="34" charset="0"/>
                <a:cs typeface="Arial" panose="020B0604020202020204" pitchFamily="34" charset="0"/>
              </a:rPr>
              <a:t>Ca, </a:t>
            </a:r>
            <a:r>
              <a:rPr lang="en-GB" altLang="en-US" sz="2000" b="1" dirty="0" err="1">
                <a:latin typeface="Arial" panose="020B0604020202020204" pitchFamily="34" charset="0"/>
                <a:cs typeface="Arial" panose="020B0604020202020204" pitchFamily="34" charset="0"/>
              </a:rPr>
              <a:t>Sr</a:t>
            </a:r>
            <a:r>
              <a:rPr lang="cs-CZ" altLang="en-US" sz="2000" b="1" dirty="0">
                <a:latin typeface="Arial" panose="020B0604020202020204" pitchFamily="34" charset="0"/>
                <a:cs typeface="Arial" panose="020B0604020202020204" pitchFamily="34" charset="0"/>
              </a:rPr>
              <a:t> a </a:t>
            </a:r>
            <a:r>
              <a:rPr lang="en-GB" altLang="en-US" sz="2000" b="1" dirty="0">
                <a:latin typeface="Arial" panose="020B0604020202020204" pitchFamily="34" charset="0"/>
                <a:cs typeface="Arial" panose="020B0604020202020204" pitchFamily="34" charset="0"/>
              </a:rPr>
              <a:t>Ba</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iontové hydridy (</a:t>
            </a:r>
            <a:r>
              <a:rPr lang="en-GB" altLang="en-US" sz="2000" dirty="0" err="1">
                <a:latin typeface="Arial" panose="020B0604020202020204" pitchFamily="34" charset="0"/>
                <a:cs typeface="Arial" panose="020B0604020202020204" pitchFamily="34" charset="0"/>
              </a:rPr>
              <a:t>kation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kovu</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a:t>
            </a:r>
            <a:r>
              <a:rPr lang="en-GB" altLang="en-US" sz="2000" dirty="0">
                <a:latin typeface="Arial" panose="020B0604020202020204" pitchFamily="34" charset="0"/>
                <a:cs typeface="Arial" panose="020B0604020202020204" pitchFamily="34" charset="0"/>
              </a:rPr>
              <a:t> anion H</a:t>
            </a:r>
            <a:r>
              <a:rPr lang="en-GB"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a:t>
            </a:r>
            <a:r>
              <a:rPr lang="cs-CZ" altLang="en-US" sz="2000" dirty="0">
                <a:latin typeface="Arial" panose="020B0604020202020204" pitchFamily="34" charset="0"/>
                <a:cs typeface="Arial" panose="020B0604020202020204" pitchFamily="34" charset="0"/>
              </a:rPr>
              <a:t> č</a:t>
            </a:r>
            <a:r>
              <a:rPr lang="en-GB" altLang="en-US" sz="2000" dirty="0" err="1">
                <a:latin typeface="Arial" panose="020B0604020202020204" pitchFamily="34" charset="0"/>
                <a:cs typeface="Arial" panose="020B0604020202020204" pitchFamily="34" charset="0"/>
              </a:rPr>
              <a:t>inidla</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4166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229600" cy="563562"/>
          </a:xfrm>
        </p:spPr>
        <p:txBody>
          <a:bodyPr>
            <a:normAutofit/>
          </a:bodyPr>
          <a:lstStyle/>
          <a:p>
            <a:r>
              <a:rPr lang="cs-CZ" sz="2800" b="1" dirty="0"/>
              <a:t>Sloučeniny s halogeny</a:t>
            </a:r>
          </a:p>
        </p:txBody>
      </p:sp>
      <p:sp>
        <p:nvSpPr>
          <p:cNvPr id="4" name="Obdélník 3"/>
          <p:cNvSpPr/>
          <p:nvPr/>
        </p:nvSpPr>
        <p:spPr>
          <a:xfrm>
            <a:off x="152400" y="1105941"/>
            <a:ext cx="8839200" cy="5595378"/>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Fluorid </a:t>
            </a:r>
            <a:r>
              <a:rPr lang="cs-CZ" sz="2000" b="1" dirty="0" err="1">
                <a:latin typeface="Arial" panose="020B0604020202020204" pitchFamily="34" charset="0"/>
                <a:cs typeface="Arial" panose="020B0604020202020204" pitchFamily="34" charset="0"/>
              </a:rPr>
              <a:t>beryllnatý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v biochemii jako inhibitor reakcí proteinů a ve směsi s fluoridem lithným </a:t>
            </a:r>
            <a:r>
              <a:rPr lang="cs-CZ" sz="2000" dirty="0" err="1">
                <a:latin typeface="Arial" panose="020B0604020202020204" pitchFamily="34" charset="0"/>
                <a:cs typeface="Arial" panose="020B0604020202020204" pitchFamily="34" charset="0"/>
              </a:rPr>
              <a:t>LiF</a:t>
            </a:r>
            <a:r>
              <a:rPr lang="cs-CZ" sz="2000" dirty="0">
                <a:latin typeface="Arial" panose="020B0604020202020204" pitchFamily="34" charset="0"/>
                <a:cs typeface="Arial" panose="020B0604020202020204" pitchFamily="34" charset="0"/>
              </a:rPr>
              <a:t> jako chladivo v experimentálních jaderných reaktorech MSRE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Molten</a:t>
            </a:r>
            <a:r>
              <a:rPr lang="cs-CZ" sz="2000" i="1" dirty="0">
                <a:latin typeface="Arial" panose="020B0604020202020204" pitchFamily="34" charset="0"/>
                <a:cs typeface="Arial" panose="020B0604020202020204" pitchFamily="34" charset="0"/>
              </a:rPr>
              <a:t> Salt </a:t>
            </a:r>
            <a:r>
              <a:rPr lang="cs-CZ" sz="2000" i="1" dirty="0" err="1">
                <a:latin typeface="Arial" panose="020B0604020202020204" pitchFamily="34" charset="0"/>
                <a:cs typeface="Arial" panose="020B0604020202020204" pitchFamily="34" charset="0"/>
              </a:rPr>
              <a:t>Reactor</a:t>
            </a:r>
            <a:r>
              <a:rPr lang="cs-CZ" sz="2000" i="1" dirty="0">
                <a:latin typeface="Arial" panose="020B0604020202020204" pitchFamily="34" charset="0"/>
                <a:cs typeface="Arial" panose="020B0604020202020204" pitchFamily="34" charset="0"/>
              </a:rPr>
              <a:t> Experiment)</a:t>
            </a:r>
            <a:r>
              <a:rPr lang="cs-CZ" sz="2000" dirty="0">
                <a:latin typeface="Arial" panose="020B0604020202020204" pitchFamily="34" charset="0"/>
                <a:cs typeface="Arial" panose="020B0604020202020204" pitchFamily="34" charset="0"/>
              </a:rPr>
              <a:t>.</a:t>
            </a:r>
          </a:p>
          <a:p>
            <a:pPr algn="just"/>
            <a:endParaRPr lang="cs-CZ" sz="800" i="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a:t>
            </a:r>
            <a:r>
              <a:rPr lang="cs-CZ" sz="2000" b="1" dirty="0" err="1">
                <a:latin typeface="Arial" panose="020B0604020202020204" pitchFamily="34" charset="0"/>
                <a:cs typeface="Arial" panose="020B0604020202020204" pitchFamily="34" charset="0"/>
              </a:rPr>
              <a:t>beryllnatý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BeCl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katalyzátor v organické chemii. </a:t>
            </a:r>
            <a:endParaRPr lang="cs-CZ" sz="2000" b="1"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hořečnatý</a:t>
            </a:r>
            <a:r>
              <a:rPr lang="cs-CZ" sz="2000" dirty="0">
                <a:latin typeface="Arial" panose="020B0604020202020204" pitchFamily="34" charset="0"/>
                <a:cs typeface="Arial" panose="020B0604020202020204" pitchFamily="34" charset="0"/>
              </a:rPr>
              <a:t>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základní složkou činidla k důkazu kyseliny fosforečné a jejich solí </a:t>
            </a:r>
            <a:r>
              <a:rPr lang="cs-CZ" sz="2000" i="1" dirty="0">
                <a:latin typeface="Arial" panose="020B0604020202020204" pitchFamily="34" charset="0"/>
                <a:cs typeface="Arial" panose="020B0604020202020204" pitchFamily="34" charset="0"/>
              </a:rPr>
              <a:t>(hořečnatá soluce)</a:t>
            </a:r>
            <a:r>
              <a:rPr lang="cs-CZ" sz="2000" dirty="0">
                <a:latin typeface="Arial" panose="020B0604020202020204" pitchFamily="34" charset="0"/>
                <a:cs typeface="Arial" panose="020B0604020202020204" pitchFamily="34" charset="0"/>
              </a:rPr>
              <a:t>.</a:t>
            </a:r>
          </a:p>
          <a:p>
            <a:pPr algn="just">
              <a:lnSpc>
                <a:spcPct val="90000"/>
              </a:lnSpc>
            </a:pPr>
            <a:endParaRPr lang="cs-CZ" sz="800" b="1"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Chlorid vápenatý </a:t>
            </a:r>
            <a:r>
              <a:rPr lang="en-GB" altLang="en-US" sz="2000" dirty="0">
                <a:latin typeface="Arial" panose="020B0604020202020204" pitchFamily="34" charset="0"/>
                <a:cs typeface="Arial" panose="020B0604020202020204" pitchFamily="34" charset="0"/>
              </a:rPr>
              <a:t>C</a:t>
            </a:r>
            <a:r>
              <a:rPr lang="cs-CZ" altLang="en-US" sz="2000" dirty="0">
                <a:latin typeface="Arial" panose="020B0604020202020204" pitchFamily="34" charset="0"/>
                <a:cs typeface="Arial" panose="020B0604020202020204" pitchFamily="34" charset="0"/>
              </a:rPr>
              <a:t>aCl</a:t>
            </a:r>
            <a:r>
              <a:rPr lang="cs-CZ" altLang="en-US" sz="2000" baseline="-25000" dirty="0">
                <a:latin typeface="Arial" panose="020B0604020202020204" pitchFamily="34" charset="0"/>
                <a:cs typeface="Arial" panose="020B0604020202020204" pitchFamily="34" charset="0"/>
              </a:rPr>
              <a:t>2 </a:t>
            </a:r>
            <a:r>
              <a:rPr lang="cs-CZ" altLang="en-US" sz="2000" dirty="0">
                <a:latin typeface="Arial" panose="020B0604020202020204" pitchFamily="34" charset="0"/>
                <a:cs typeface="Arial" panose="020B0604020202020204" pitchFamily="34" charset="0"/>
              </a:rPr>
              <a:t>.2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rozpustný</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na dialyzační nebo infuzní roztoky,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bezvodý</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hygroskopický</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používá</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sušení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chlorkalciový</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uzáv</a:t>
            </a:r>
            <a:r>
              <a:rPr lang="cs-CZ" altLang="en-US" sz="2000" u="sng" dirty="0">
                <a:latin typeface="Arial" panose="020B0604020202020204" pitchFamily="34" charset="0"/>
                <a:cs typeface="Arial" panose="020B0604020202020204" pitchFamily="34" charset="0"/>
              </a:rPr>
              <a:t>ě</a:t>
            </a:r>
            <a:r>
              <a:rPr lang="en-GB" altLang="en-US" sz="2000" u="sng" dirty="0">
                <a:latin typeface="Arial" panose="020B0604020202020204" pitchFamily="34" charset="0"/>
                <a:cs typeface="Arial" panose="020B0604020202020204" pitchFamily="34" charset="0"/>
              </a:rPr>
              <a:t>r </a:t>
            </a:r>
            <a:r>
              <a:rPr lang="en-GB" altLang="en-US" sz="2000" dirty="0">
                <a:latin typeface="Arial" panose="020B0604020202020204" pitchFamily="34" charset="0"/>
                <a:cs typeface="Arial" panose="020B0604020202020204" pitchFamily="34" charset="0"/>
              </a:rPr>
              <a:t>k </a:t>
            </a:r>
            <a:r>
              <a:rPr lang="en-GB" altLang="en-US" sz="2000" dirty="0" err="1">
                <a:latin typeface="Arial" panose="020B0604020202020204" pitchFamily="34" charset="0"/>
                <a:cs typeface="Arial" panose="020B0604020202020204" pitchFamily="34" charset="0"/>
              </a:rPr>
              <a:t>zamezení</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ístupu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vlhkosti</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systemu</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30 % </a:t>
            </a:r>
            <a:r>
              <a:rPr lang="en-GB" altLang="en-US" sz="2000" dirty="0" err="1">
                <a:latin typeface="Arial" panose="020B0604020202020204" pitchFamily="34" charset="0"/>
                <a:cs typeface="Arial" panose="020B0604020202020204" pitchFamily="34" charset="0"/>
              </a:rPr>
              <a:t>vodný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tuhne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 48</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r>
              <a:rPr lang="cs-CZ" altLang="en-US" sz="2000" dirty="0">
                <a:latin typeface="Arial" panose="020B0604020202020204" pitchFamily="34" charset="0"/>
                <a:cs typeface="Arial" panose="020B0604020202020204" pitchFamily="34" charset="0"/>
              </a:rPr>
              <a:t>. </a:t>
            </a:r>
          </a:p>
          <a:p>
            <a:pPr algn="just">
              <a:lnSpc>
                <a:spcPct val="90000"/>
              </a:lnSpc>
            </a:pPr>
            <a:endParaRPr lang="cs-CZ" sz="800" b="1"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Bromid vápenatý </a:t>
            </a:r>
            <a:r>
              <a:rPr lang="cs-CZ" sz="2000" dirty="0">
                <a:latin typeface="Arial" panose="020B0604020202020204" pitchFamily="34" charset="0"/>
                <a:cs typeface="Arial" panose="020B0604020202020204" pitchFamily="34" charset="0"/>
              </a:rPr>
              <a:t>CaBr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k přípravě hustých roztoků pro výplachy ropných vrtů. </a:t>
            </a:r>
            <a:endParaRPr lang="cs-CZ" altLang="en-US" sz="2000" dirty="0">
              <a:latin typeface="Arial" panose="020B0604020202020204" pitchFamily="34" charset="0"/>
              <a:cs typeface="Arial" panose="020B0604020202020204" pitchFamily="34" charset="0"/>
            </a:endParaRPr>
          </a:p>
        </p:txBody>
      </p:sp>
      <p:pic>
        <p:nvPicPr>
          <p:cNvPr id="5" name="Picture 2" descr="What is the structure of BeCl2 molecule in gaseous and ...">
            <a:extLst>
              <a:ext uri="{FF2B5EF4-FFF2-40B4-BE49-F238E27FC236}">
                <a16:creationId xmlns:a16="http://schemas.microsoft.com/office/drawing/2014/main" id="{982E0B7A-42F8-479C-8FA4-2D5265B6F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25" y="2673801"/>
            <a:ext cx="5875854" cy="1229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tails for Be">
            <a:extLst>
              <a:ext uri="{FF2B5EF4-FFF2-40B4-BE49-F238E27FC236}">
                <a16:creationId xmlns:a16="http://schemas.microsoft.com/office/drawing/2014/main" id="{5B3058E9-4401-469E-A927-E7596FDD3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541" y="2659246"/>
            <a:ext cx="2124497" cy="119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604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457200"/>
            <a:ext cx="8839200" cy="6241709"/>
          </a:xfrm>
          <a:prstGeom prst="rect">
            <a:avLst/>
          </a:prstGeom>
        </p:spPr>
        <p:txBody>
          <a:bodyPr wrap="square">
            <a:spAutoFit/>
          </a:bodyPr>
          <a:lstStyle/>
          <a:p>
            <a:pPr algn="just">
              <a:lnSpc>
                <a:spcPct val="90000"/>
              </a:lnSpc>
            </a:pPr>
            <a:r>
              <a:rPr lang="cs-CZ" sz="2000" b="1" dirty="0">
                <a:latin typeface="Arial" panose="020B0604020202020204" pitchFamily="34" charset="0"/>
                <a:cs typeface="Arial" panose="020B0604020202020204" pitchFamily="34" charset="0"/>
              </a:rPr>
              <a:t>Chlorid strontnatý </a:t>
            </a:r>
            <a:r>
              <a:rPr lang="cs-CZ" sz="2000" dirty="0">
                <a:latin typeface="Arial" panose="020B0604020202020204" pitchFamily="34" charset="0"/>
                <a:cs typeface="Arial" panose="020B0604020202020204" pitchFamily="34" charset="0"/>
              </a:rPr>
              <a:t>SrCl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do </a:t>
            </a:r>
            <a:r>
              <a:rPr lang="cs-CZ" sz="2000" u="sng" dirty="0">
                <a:latin typeface="Arial" panose="020B0604020202020204" pitchFamily="34" charset="0"/>
                <a:cs typeface="Arial" panose="020B0604020202020204" pitchFamily="34" charset="0"/>
              </a:rPr>
              <a:t>zubních past </a:t>
            </a:r>
            <a:r>
              <a:rPr lang="cs-CZ" sz="2000" dirty="0">
                <a:latin typeface="Arial" panose="020B0604020202020204" pitchFamily="34" charset="0"/>
                <a:cs typeface="Arial" panose="020B0604020202020204" pitchFamily="34" charset="0"/>
              </a:rPr>
              <a:t>pro citlivé zuby.</a:t>
            </a:r>
          </a:p>
          <a:p>
            <a:pPr algn="just">
              <a:lnSpc>
                <a:spcPct val="90000"/>
              </a:lnSpc>
            </a:pPr>
            <a:endParaRPr lang="cs-CZ" sz="800" b="1"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Chlorid barnatý </a:t>
            </a:r>
            <a:r>
              <a:rPr lang="cs-CZ" sz="2000" dirty="0">
                <a:latin typeface="Arial" panose="020B0604020202020204" pitchFamily="34" charset="0"/>
                <a:cs typeface="Arial" panose="020B0604020202020204" pitchFamily="34" charset="0"/>
              </a:rPr>
              <a:t>BaCl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bromid barnatý </a:t>
            </a:r>
            <a:r>
              <a:rPr lang="cs-CZ" sz="2000" dirty="0">
                <a:latin typeface="Arial" panose="020B0604020202020204" pitchFamily="34" charset="0"/>
                <a:cs typeface="Arial" panose="020B0604020202020204" pitchFamily="34" charset="0"/>
              </a:rPr>
              <a:t>BaBr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jsou důležitými látkami pro snížení obsahu radia při chemickém čištění odpadních důlních vod po těžbě uranu. </a:t>
            </a:r>
          </a:p>
          <a:p>
            <a:pPr algn="just">
              <a:lnSpc>
                <a:spcPct val="90000"/>
              </a:lnSpc>
            </a:pPr>
            <a:endParaRPr lang="cs-CZ" sz="800" b="1"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Fluorid barnatý </a:t>
            </a:r>
            <a:r>
              <a:rPr lang="cs-CZ" sz="2000" dirty="0">
                <a:latin typeface="Arial" panose="020B0604020202020204" pitchFamily="34" charset="0"/>
                <a:cs typeface="Arial" panose="020B0604020202020204" pitchFamily="34" charset="0"/>
              </a:rPr>
              <a:t>BaF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k výrobě detektorů rentgenového a gama záření. </a:t>
            </a:r>
          </a:p>
          <a:p>
            <a:pPr algn="just">
              <a:lnSpc>
                <a:spcPct val="90000"/>
              </a:lnSpc>
            </a:pPr>
            <a:endParaRPr lang="cs-CZ" sz="800" b="1"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Chloristan hořečnatý </a:t>
            </a:r>
            <a:r>
              <a:rPr lang="cs-CZ" sz="2000" dirty="0">
                <a:latin typeface="Arial" panose="020B0604020202020204" pitchFamily="34" charset="0"/>
                <a:cs typeface="Arial" panose="020B0604020202020204" pitchFamily="34" charset="0"/>
              </a:rPr>
              <a:t>Mg(ClO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hlavní složkou chemických detektorů sirného yperitu - S(CH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pPr algn="just">
              <a:lnSpc>
                <a:spcPct val="90000"/>
              </a:lnSpc>
            </a:pPr>
            <a:endParaRPr lang="cs-CZ" sz="800"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Chlorečnan vápenatý </a:t>
            </a:r>
            <a:r>
              <a:rPr lang="cs-CZ" sz="2000" dirty="0">
                <a:latin typeface="Arial" panose="020B0604020202020204" pitchFamily="34" charset="0"/>
                <a:cs typeface="Arial" panose="020B0604020202020204" pitchFamily="34" charset="0"/>
              </a:rPr>
              <a:t>Ca(ClO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chloristan vápenatý </a:t>
            </a:r>
            <a:r>
              <a:rPr lang="cs-CZ" sz="2000" dirty="0">
                <a:latin typeface="Arial" panose="020B0604020202020204" pitchFamily="34" charset="0"/>
                <a:cs typeface="Arial" panose="020B0604020202020204" pitchFamily="34" charset="0"/>
              </a:rPr>
              <a:t>Ca(ClO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omezeně využívají v pyrotechnice jako silná oxidační činidla. </a:t>
            </a:r>
          </a:p>
          <a:p>
            <a:pPr algn="just">
              <a:lnSpc>
                <a:spcPct val="90000"/>
              </a:lnSpc>
            </a:pPr>
            <a:endParaRPr lang="cs-CZ" sz="800" b="1"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Bromičnan vápenatý </a:t>
            </a:r>
            <a:r>
              <a:rPr lang="cs-CZ" sz="2000" dirty="0">
                <a:latin typeface="Arial" panose="020B0604020202020204" pitchFamily="34" charset="0"/>
                <a:cs typeface="Arial" panose="020B0604020202020204" pitchFamily="34" charset="0"/>
              </a:rPr>
              <a:t>Ca(BrO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pod označením E 924 používá jako aditivum do mouky (v EU zakázán). </a:t>
            </a:r>
          </a:p>
          <a:p>
            <a:pPr algn="just">
              <a:lnSpc>
                <a:spcPct val="90000"/>
              </a:lnSpc>
            </a:pPr>
            <a:endParaRPr lang="cs-CZ" sz="800" b="1"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Jodičnan vápenatý </a:t>
            </a:r>
            <a:r>
              <a:rPr lang="cs-CZ" sz="2000" dirty="0">
                <a:latin typeface="Arial" panose="020B0604020202020204" pitchFamily="34" charset="0"/>
                <a:cs typeface="Arial" panose="020B0604020202020204" pitchFamily="34" charset="0"/>
              </a:rPr>
              <a:t>Ca(IO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antiseptikum v kosmetických přípravcích. </a:t>
            </a:r>
          </a:p>
          <a:p>
            <a:pPr algn="just">
              <a:lnSpc>
                <a:spcPct val="90000"/>
              </a:lnSpc>
            </a:pPr>
            <a:endParaRPr lang="cs-CZ" sz="800" b="1"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Chlornan vápenatý </a:t>
            </a:r>
            <a:r>
              <a:rPr lang="en-GB" altLang="en-US" sz="2000" dirty="0">
                <a:latin typeface="Arial" panose="020B0604020202020204" pitchFamily="34" charset="0"/>
                <a:cs typeface="Arial" panose="020B0604020202020204" pitchFamily="34" charset="0"/>
              </a:rPr>
              <a:t>Ca(Cl</a:t>
            </a:r>
            <a:r>
              <a:rPr lang="cs-CZ" altLang="en-US" sz="2000" dirty="0">
                <a:latin typeface="Arial" panose="020B0604020202020204" pitchFamily="34" charset="0"/>
                <a:cs typeface="Arial" panose="020B0604020202020204" pitchFamily="34" charset="0"/>
              </a:rPr>
              <a:t>O</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sou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ástí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chlorového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vápna</a:t>
            </a:r>
            <a:r>
              <a:rPr lang="cs-CZ" altLang="en-US" sz="2000" dirty="0">
                <a:latin typeface="Arial" panose="020B0604020202020204" pitchFamily="34" charset="0"/>
                <a:cs typeface="Arial" panose="020B0604020202020204" pitchFamily="34" charset="0"/>
              </a:rPr>
              <a:t>" které se </a:t>
            </a: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ipravuje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zavád</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chloru</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suspenze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vápenatého</a:t>
            </a:r>
            <a:r>
              <a:rPr lang="cs-CZ" alt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lnSpc>
                <a:spcPct val="90000"/>
              </a:lnSpc>
            </a:pPr>
            <a:endParaRPr lang="cs-CZ" sz="800"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Bromid strontnatý </a:t>
            </a:r>
            <a:r>
              <a:rPr lang="cs-CZ" sz="2000" dirty="0">
                <a:latin typeface="Arial" panose="020B0604020202020204" pitchFamily="34" charset="0"/>
                <a:cs typeface="Arial" panose="020B0604020202020204" pitchFamily="34" charset="0"/>
              </a:rPr>
              <a:t>SrBr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chlorečnan strontnatý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Sr</a:t>
            </a:r>
            <a:r>
              <a:rPr lang="cs-CZ" sz="2000" dirty="0">
                <a:latin typeface="Arial" panose="020B0604020202020204" pitchFamily="34" charset="0"/>
                <a:cs typeface="Arial" panose="020B0604020202020204" pitchFamily="34" charset="0"/>
              </a:rPr>
              <a:t>(ClO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využívají v pyrotechnice - barví plamen intenzivně červeně.</a:t>
            </a:r>
          </a:p>
          <a:p>
            <a:pPr algn="just">
              <a:lnSpc>
                <a:spcPct val="90000"/>
              </a:lnSpc>
            </a:pPr>
            <a:endParaRPr lang="cs-CZ" sz="800"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Chlornan barnatý </a:t>
            </a:r>
            <a:r>
              <a:rPr lang="cs-CZ" sz="2000" dirty="0">
                <a:latin typeface="Arial" panose="020B0604020202020204" pitchFamily="34" charset="0"/>
                <a:cs typeface="Arial" panose="020B0604020202020204" pitchFamily="34" charset="0"/>
              </a:rPr>
              <a:t>Ba(</a:t>
            </a:r>
            <a:r>
              <a:rPr lang="cs-CZ" sz="2000" dirty="0" err="1">
                <a:latin typeface="Arial" panose="020B0604020202020204" pitchFamily="34" charset="0"/>
                <a:cs typeface="Arial" panose="020B0604020202020204" pitchFamily="34" charset="0"/>
              </a:rPr>
              <a:t>ClO</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bělící činidlo a antiseptikum. </a:t>
            </a:r>
          </a:p>
        </p:txBody>
      </p:sp>
    </p:spTree>
    <p:extLst>
      <p:ext uri="{BB962C8B-B14F-4D97-AF65-F5344CB8AC3E}">
        <p14:creationId xmlns:p14="http://schemas.microsoft.com/office/powerpoint/2010/main" val="2472040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0BE1080-FB2F-4E28-91C0-5DE8820E3B95}"/>
              </a:ext>
            </a:extLst>
          </p:cNvPr>
          <p:cNvPicPr>
            <a:picLocks noChangeAspect="1"/>
          </p:cNvPicPr>
          <p:nvPr/>
        </p:nvPicPr>
        <p:blipFill>
          <a:blip r:embed="rId2"/>
          <a:stretch>
            <a:fillRect/>
          </a:stretch>
        </p:blipFill>
        <p:spPr>
          <a:xfrm>
            <a:off x="6281363" y="156150"/>
            <a:ext cx="2457450" cy="1990188"/>
          </a:xfrm>
          <a:prstGeom prst="rect">
            <a:avLst/>
          </a:prstGeom>
        </p:spPr>
      </p:pic>
      <p:sp>
        <p:nvSpPr>
          <p:cNvPr id="7" name="TextovéPole 6">
            <a:extLst>
              <a:ext uri="{FF2B5EF4-FFF2-40B4-BE49-F238E27FC236}">
                <a16:creationId xmlns:a16="http://schemas.microsoft.com/office/drawing/2014/main" id="{D52207F0-23DC-4014-BFCD-40BF9778D76D}"/>
              </a:ext>
            </a:extLst>
          </p:cNvPr>
          <p:cNvSpPr txBox="1"/>
          <p:nvPr/>
        </p:nvSpPr>
        <p:spPr>
          <a:xfrm>
            <a:off x="228600" y="1600200"/>
            <a:ext cx="8686800" cy="4955203"/>
          </a:xfrm>
          <a:prstGeom prst="rect">
            <a:avLst/>
          </a:prstGeom>
          <a:noFill/>
        </p:spPr>
        <p:txBody>
          <a:bodyPr wrap="square" rtlCol="0">
            <a:spAutoFit/>
          </a:bodyPr>
          <a:lstStyle/>
          <a:p>
            <a:r>
              <a:rPr lang="cs-CZ" sz="2000" dirty="0"/>
              <a:t>Nekovy s vysokým bodem tání, nevodiče.</a:t>
            </a:r>
          </a:p>
          <a:p>
            <a:endParaRPr lang="cs-CZ" sz="800" dirty="0"/>
          </a:p>
          <a:p>
            <a:r>
              <a:rPr lang="cs-CZ" sz="2000" dirty="0"/>
              <a:t>Hodnoty elektronegativit boru B (2,0) a křemíku Si (1,8).</a:t>
            </a:r>
          </a:p>
          <a:p>
            <a:endParaRPr lang="cs-CZ" sz="800" dirty="0"/>
          </a:p>
          <a:p>
            <a:r>
              <a:rPr lang="cs-CZ" sz="2000" dirty="0"/>
              <a:t>Oba prvky mají téměř shodné hodnoty ionizačního potenciálu B</a:t>
            </a:r>
            <a:r>
              <a:rPr lang="cs-CZ" sz="2000" baseline="30000" dirty="0"/>
              <a:t>3+</a:t>
            </a:r>
            <a:r>
              <a:rPr lang="cs-CZ" sz="2000" dirty="0"/>
              <a:t> (3/41 = 0,073) a Si</a:t>
            </a:r>
            <a:r>
              <a:rPr lang="cs-CZ" sz="2000" baseline="30000" dirty="0"/>
              <a:t>4+ </a:t>
            </a:r>
            <a:r>
              <a:rPr lang="cs-CZ" sz="2000" dirty="0"/>
              <a:t>(4/54 = 0,074)</a:t>
            </a:r>
          </a:p>
          <a:p>
            <a:endParaRPr lang="cs-CZ" sz="800" dirty="0"/>
          </a:p>
          <a:p>
            <a:r>
              <a:rPr lang="cs-CZ" sz="2000" dirty="0"/>
              <a:t>Oba prvky lze připravit z oxidů redukcí hořčíkem</a:t>
            </a:r>
          </a:p>
          <a:p>
            <a:endParaRPr lang="cs-CZ" sz="800" dirty="0"/>
          </a:p>
          <a:p>
            <a:r>
              <a:rPr lang="cs-CZ" sz="2000" dirty="0"/>
              <a:t>		B</a:t>
            </a:r>
            <a:r>
              <a:rPr lang="cs-CZ" sz="2000" baseline="-25000" dirty="0"/>
              <a:t>2</a:t>
            </a:r>
            <a:r>
              <a:rPr lang="cs-CZ" sz="2000" dirty="0"/>
              <a:t>O</a:t>
            </a:r>
            <a:r>
              <a:rPr lang="cs-CZ" sz="2000" baseline="-25000" dirty="0"/>
              <a:t>3</a:t>
            </a:r>
            <a:r>
              <a:rPr lang="cs-CZ" sz="2000" dirty="0"/>
              <a:t> + 3 Mg = 2 B + 3 </a:t>
            </a:r>
            <a:r>
              <a:rPr lang="cs-CZ" sz="2000" dirty="0" err="1"/>
              <a:t>MgO</a:t>
            </a:r>
            <a:endParaRPr lang="cs-CZ" sz="2000" dirty="0"/>
          </a:p>
          <a:p>
            <a:endParaRPr lang="cs-CZ" sz="800" dirty="0"/>
          </a:p>
          <a:p>
            <a:r>
              <a:rPr lang="cs-CZ" sz="2000" dirty="0"/>
              <a:t>		SiO</a:t>
            </a:r>
            <a:r>
              <a:rPr lang="cs-CZ" sz="2000" baseline="-25000" dirty="0"/>
              <a:t>2</a:t>
            </a:r>
            <a:r>
              <a:rPr lang="cs-CZ" sz="2000" dirty="0"/>
              <a:t> + 2 Mg = Si + 2 </a:t>
            </a:r>
            <a:r>
              <a:rPr lang="cs-CZ" sz="2000" dirty="0" err="1"/>
              <a:t>MgO</a:t>
            </a:r>
            <a:endParaRPr lang="cs-CZ" sz="2000" dirty="0"/>
          </a:p>
          <a:p>
            <a:endParaRPr lang="cs-CZ" sz="800" dirty="0"/>
          </a:p>
          <a:p>
            <a:r>
              <a:rPr lang="cs-CZ" sz="2000" dirty="0"/>
              <a:t>V přírodě se nevyskytují jako volné, lze je najít ve formě </a:t>
            </a:r>
            <a:r>
              <a:rPr lang="cs-CZ" sz="2000" dirty="0" err="1"/>
              <a:t>oxosloučenin</a:t>
            </a:r>
            <a:r>
              <a:rPr lang="cs-CZ" sz="2000" dirty="0"/>
              <a:t> - boritanů, resp. křemičitanů.</a:t>
            </a:r>
          </a:p>
          <a:p>
            <a:endParaRPr lang="cs-CZ" sz="800" dirty="0"/>
          </a:p>
          <a:p>
            <a:r>
              <a:rPr lang="cs-CZ" sz="2000" dirty="0"/>
              <a:t>Oba prvky existují ve 2 alotropických formách (krystalické a amorfní).</a:t>
            </a:r>
          </a:p>
          <a:p>
            <a:endParaRPr lang="cs-CZ" sz="800" dirty="0"/>
          </a:p>
          <a:p>
            <a:r>
              <a:rPr lang="cs-CZ" sz="2000" dirty="0"/>
              <a:t>Oba prvky tvoří těkavé hydridy, B</a:t>
            </a:r>
            <a:r>
              <a:rPr lang="cs-CZ" sz="2000" baseline="-25000" dirty="0"/>
              <a:t>2</a:t>
            </a:r>
            <a:r>
              <a:rPr lang="cs-CZ" sz="2000" dirty="0"/>
              <a:t>H</a:t>
            </a:r>
            <a:r>
              <a:rPr lang="cs-CZ" sz="2000" baseline="-25000" dirty="0"/>
              <a:t>6</a:t>
            </a:r>
            <a:r>
              <a:rPr lang="cs-CZ" sz="2000" dirty="0"/>
              <a:t> a SiH</a:t>
            </a:r>
            <a:r>
              <a:rPr lang="cs-CZ" sz="2000" baseline="-25000" dirty="0"/>
              <a:t>4</a:t>
            </a:r>
            <a:r>
              <a:rPr lang="cs-CZ" sz="2000" dirty="0"/>
              <a:t>, a kyselé </a:t>
            </a:r>
            <a:r>
              <a:rPr lang="cs-CZ" sz="2000" dirty="0" err="1"/>
              <a:t>hydroxysloučeniny</a:t>
            </a:r>
            <a:r>
              <a:rPr lang="cs-CZ" sz="2000" dirty="0"/>
              <a:t> B(OH)</a:t>
            </a:r>
            <a:r>
              <a:rPr lang="cs-CZ" sz="2000" baseline="-25000" dirty="0"/>
              <a:t>3</a:t>
            </a:r>
            <a:r>
              <a:rPr lang="cs-CZ" sz="2000" dirty="0"/>
              <a:t> a Si(OH)</a:t>
            </a:r>
            <a:r>
              <a:rPr lang="cs-CZ" sz="2000" baseline="-25000" dirty="0"/>
              <a:t>4</a:t>
            </a:r>
            <a:r>
              <a:rPr lang="cs-CZ" sz="2000" dirty="0"/>
              <a:t>.</a:t>
            </a:r>
          </a:p>
        </p:txBody>
      </p:sp>
      <p:sp>
        <p:nvSpPr>
          <p:cNvPr id="8" name="TextovéPole 7">
            <a:extLst>
              <a:ext uri="{FF2B5EF4-FFF2-40B4-BE49-F238E27FC236}">
                <a16:creationId xmlns:a16="http://schemas.microsoft.com/office/drawing/2014/main" id="{F28C3C10-D691-4F3A-91EF-77E5DEE66D07}"/>
              </a:ext>
            </a:extLst>
          </p:cNvPr>
          <p:cNvSpPr txBox="1"/>
          <p:nvPr/>
        </p:nvSpPr>
        <p:spPr>
          <a:xfrm>
            <a:off x="405187" y="508843"/>
            <a:ext cx="5005601" cy="461665"/>
          </a:xfrm>
          <a:prstGeom prst="rect">
            <a:avLst/>
          </a:prstGeom>
          <a:noFill/>
        </p:spPr>
        <p:txBody>
          <a:bodyPr wrap="none" rtlCol="0">
            <a:spAutoFit/>
          </a:bodyPr>
          <a:lstStyle/>
          <a:p>
            <a:r>
              <a:rPr lang="cs-CZ" sz="2400" b="1" dirty="0"/>
              <a:t>Diagonální podobnost boru a křemíku</a:t>
            </a:r>
          </a:p>
        </p:txBody>
      </p:sp>
    </p:spTree>
    <p:extLst>
      <p:ext uri="{BB962C8B-B14F-4D97-AF65-F5344CB8AC3E}">
        <p14:creationId xmlns:p14="http://schemas.microsoft.com/office/powerpoint/2010/main" val="1286185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381000"/>
            <a:ext cx="8839200" cy="1200329"/>
          </a:xfrm>
          <a:prstGeom prst="rect">
            <a:avLst/>
          </a:prstGeom>
        </p:spPr>
        <p:txBody>
          <a:bodyPr wrap="square">
            <a:spAutoFit/>
          </a:bodyPr>
          <a:lstStyle/>
          <a:p>
            <a:pPr algn="just">
              <a:lnSpc>
                <a:spcPct val="90000"/>
              </a:lnSpc>
            </a:pPr>
            <a:r>
              <a:rPr lang="cs-CZ" sz="2000" b="1" dirty="0">
                <a:latin typeface="Arial" panose="020B0604020202020204" pitchFamily="34" charset="0"/>
                <a:cs typeface="Arial" panose="020B0604020202020204" pitchFamily="34" charset="0"/>
              </a:rPr>
              <a:t>Chlorečnan barnatý</a:t>
            </a:r>
            <a:r>
              <a:rPr lang="cs-CZ" sz="2000" dirty="0">
                <a:latin typeface="Arial" panose="020B0604020202020204" pitchFamily="34" charset="0"/>
                <a:cs typeface="Arial" panose="020B0604020202020204" pitchFamily="34" charset="0"/>
              </a:rPr>
              <a:t> Ba(ClO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chloristan barnatý </a:t>
            </a:r>
            <a:r>
              <a:rPr lang="cs-CZ" sz="2000" dirty="0">
                <a:latin typeface="Arial" panose="020B0604020202020204" pitchFamily="34" charset="0"/>
                <a:cs typeface="Arial" panose="020B0604020202020204" pitchFamily="34" charset="0"/>
              </a:rPr>
              <a:t>Ba(ClO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využívají v pyrotechnice - barví plamen zeleně, krystalický </a:t>
            </a:r>
            <a:r>
              <a:rPr lang="cs-CZ" sz="2000" u="sng" dirty="0">
                <a:latin typeface="Arial" panose="020B0604020202020204" pitchFamily="34" charset="0"/>
                <a:cs typeface="Arial" panose="020B0604020202020204" pitchFamily="34" charset="0"/>
              </a:rPr>
              <a:t>chloristan barnatý </a:t>
            </a:r>
            <a:r>
              <a:rPr lang="cs-CZ" sz="2000" dirty="0">
                <a:latin typeface="Arial" panose="020B0604020202020204" pitchFamily="34" charset="0"/>
                <a:cs typeface="Arial" panose="020B0604020202020204" pitchFamily="34" charset="0"/>
              </a:rPr>
              <a:t>Ba(ClO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se vyznačuje </a:t>
            </a:r>
            <a:r>
              <a:rPr lang="cs-CZ" sz="2000" u="sng" dirty="0">
                <a:latin typeface="Arial" panose="020B0604020202020204" pitchFamily="34" charset="0"/>
                <a:cs typeface="Arial" panose="020B0604020202020204" pitchFamily="34" charset="0"/>
              </a:rPr>
              <a:t>extrémně dobrou rozpustností ve vodě</a:t>
            </a:r>
            <a:r>
              <a:rPr lang="cs-CZ" sz="2000" dirty="0">
                <a:latin typeface="Arial" panose="020B0604020202020204" pitchFamily="34" charset="0"/>
                <a:cs typeface="Arial" panose="020B0604020202020204" pitchFamily="34" charset="0"/>
              </a:rPr>
              <a:t> (ve 100 g vody se při teplotě 100 °C rozpustí 6785 g této soli). </a:t>
            </a:r>
          </a:p>
        </p:txBody>
      </p:sp>
    </p:spTree>
    <p:extLst>
      <p:ext uri="{BB962C8B-B14F-4D97-AF65-F5344CB8AC3E}">
        <p14:creationId xmlns:p14="http://schemas.microsoft.com/office/powerpoint/2010/main" val="1742338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774970"/>
            <a:ext cx="8839200" cy="3323987"/>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Bílý nerozpustný </a:t>
            </a:r>
            <a:r>
              <a:rPr lang="cs-CZ" sz="2000" b="1" dirty="0">
                <a:latin typeface="Arial" panose="020B0604020202020204" pitchFamily="34" charset="0"/>
                <a:cs typeface="Arial" panose="020B0604020202020204" pitchFamily="34" charset="0"/>
              </a:rPr>
              <a:t>hydroxid </a:t>
            </a:r>
            <a:r>
              <a:rPr lang="cs-CZ" sz="2000" b="1" dirty="0" err="1">
                <a:latin typeface="Arial" panose="020B0604020202020204" pitchFamily="34" charset="0"/>
                <a:cs typeface="Arial" panose="020B0604020202020204" pitchFamily="34" charset="0"/>
              </a:rPr>
              <a:t>beryllnatý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výchozí látkou pro přípravu většiny ostatních sloučenin beryllia.</a:t>
            </a:r>
          </a:p>
          <a:p>
            <a:pPr algn="just"/>
            <a:r>
              <a:rPr lang="cs-CZ" sz="2000" b="1" dirty="0">
                <a:latin typeface="Arial" panose="020B0604020202020204" pitchFamily="34" charset="0"/>
                <a:cs typeface="Arial" panose="020B0604020202020204" pitchFamily="34" charset="0"/>
              </a:rPr>
              <a:t>Oxid </a:t>
            </a:r>
            <a:r>
              <a:rPr lang="cs-CZ" sz="2000" b="1" dirty="0" err="1">
                <a:latin typeface="Arial" panose="020B0604020202020204" pitchFamily="34" charset="0"/>
                <a:cs typeface="Arial" panose="020B0604020202020204" pitchFamily="34" charset="0"/>
              </a:rPr>
              <a:t>beryllnatý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BeO</a:t>
            </a:r>
            <a:r>
              <a:rPr lang="cs-CZ" sz="2000" dirty="0">
                <a:latin typeface="Arial" panose="020B0604020202020204" pitchFamily="34" charset="0"/>
                <a:cs typeface="Arial" panose="020B0604020202020204" pitchFamily="34" charset="0"/>
              </a:rPr>
              <a:t> se používá jako izolant v polovodičových součástkách a je součástí </a:t>
            </a:r>
            <a:r>
              <a:rPr lang="cs-CZ" sz="2000" dirty="0" err="1">
                <a:latin typeface="Arial" panose="020B0604020202020204" pitchFamily="34" charset="0"/>
                <a:cs typeface="Arial" panose="020B0604020202020204" pitchFamily="34" charset="0"/>
              </a:rPr>
              <a:t>teplovodivých</a:t>
            </a:r>
            <a:r>
              <a:rPr lang="cs-CZ" sz="2000" dirty="0">
                <a:latin typeface="Arial" panose="020B0604020202020204" pitchFamily="34" charset="0"/>
                <a:cs typeface="Arial" panose="020B0604020202020204" pitchFamily="34" charset="0"/>
              </a:rPr>
              <a:t> past. </a:t>
            </a:r>
            <a:r>
              <a:rPr lang="cs-CZ" altLang="en-US" sz="2000" dirty="0" err="1">
                <a:latin typeface="Arial" panose="020B0604020202020204" pitchFamily="34" charset="0"/>
                <a:cs typeface="Arial" panose="020B0604020202020204" pitchFamily="34" charset="0"/>
              </a:rPr>
              <a:t>BeO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ipravit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žíháním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hydroxidu</a:t>
            </a:r>
            <a:r>
              <a:rPr lang="en-GB" altLang="en-US" sz="2000" dirty="0">
                <a:latin typeface="Arial" panose="020B0604020202020204" pitchFamily="34" charset="0"/>
                <a:cs typeface="Arial" panose="020B0604020202020204" pitchFamily="34" charset="0"/>
              </a:rPr>
              <a:t> Be(OH)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BeO</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itanu</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BeCO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BeO</a:t>
            </a:r>
            <a:r>
              <a:rPr lang="en-GB" altLang="en-US" sz="2000" dirty="0">
                <a:latin typeface="Arial" panose="020B0604020202020204" pitchFamily="34" charset="0"/>
                <a:cs typeface="Arial" panose="020B0604020202020204" pitchFamily="34" charset="0"/>
              </a:rPr>
              <a:t>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just"/>
            <a:r>
              <a:rPr lang="en-GB" altLang="en-US" sz="2000" dirty="0">
                <a:latin typeface="Arial" panose="020B0604020202020204" pitchFamily="34" charset="0"/>
                <a:cs typeface="Arial" panose="020B0604020202020204" pitchFamily="34" charset="0"/>
              </a:rPr>
              <a:t>Be(OH)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nadbytku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kovu</a:t>
            </a:r>
            <a:r>
              <a:rPr lang="en-GB" altLang="en-US" sz="2000" dirty="0">
                <a:latin typeface="Arial" panose="020B0604020202020204" pitchFamily="34" charset="0"/>
                <a:cs typeface="Arial" panose="020B0604020202020204" pitchFamily="34" charset="0"/>
              </a:rPr>
              <a:t>: </a:t>
            </a:r>
          </a:p>
          <a:p>
            <a:pPr algn="ctr"/>
            <a:r>
              <a:rPr lang="en-GB" altLang="en-US" sz="2000" dirty="0">
                <a:latin typeface="Arial" panose="020B0604020202020204" pitchFamily="34" charset="0"/>
                <a:cs typeface="Arial" panose="020B0604020202020204" pitchFamily="34" charset="0"/>
              </a:rPr>
              <a:t>     Be(OH)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[Be(OH)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p>
          <a:p>
            <a:endParaRPr lang="cs-CZ" sz="1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hořečnatý </a:t>
            </a:r>
            <a:r>
              <a:rPr lang="cs-CZ" sz="2000" dirty="0" err="1">
                <a:latin typeface="Arial" panose="020B0604020202020204" pitchFamily="34" charset="0"/>
                <a:cs typeface="Arial" panose="020B0604020202020204" pitchFamily="34" charset="0"/>
              </a:rPr>
              <a:t>MgO</a:t>
            </a:r>
            <a:r>
              <a:rPr lang="cs-CZ" sz="2000" dirty="0">
                <a:latin typeface="Arial" panose="020B0604020202020204" pitchFamily="34" charset="0"/>
                <a:cs typeface="Arial" panose="020B0604020202020204" pitchFamily="34" charset="0"/>
              </a:rPr>
              <a:t> se používá k výrobě žáruvzdorných materiálů. </a:t>
            </a:r>
            <a:r>
              <a:rPr lang="en-GB" altLang="en-US" sz="2000" dirty="0" err="1">
                <a:latin typeface="Arial" panose="020B0604020202020204" pitchFamily="34" charset="0"/>
                <a:cs typeface="Arial" panose="020B0604020202020204" pitchFamily="34" charset="0"/>
              </a:rPr>
              <a:t>MgO</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tzv. "</a:t>
            </a:r>
            <a:r>
              <a:rPr lang="en-GB" altLang="en-US" sz="2000" dirty="0" err="1">
                <a:latin typeface="Arial" panose="020B0604020202020204" pitchFamily="34" charset="0"/>
                <a:cs typeface="Arial" panose="020B0604020202020204" pitchFamily="34" charset="0"/>
              </a:rPr>
              <a:t>pálená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magnezie</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Př</a:t>
            </a:r>
            <a:r>
              <a:rPr lang="en-GB" altLang="en-US" sz="2000" dirty="0" err="1">
                <a:latin typeface="Arial" panose="020B0604020202020204" pitchFamily="34" charset="0"/>
                <a:cs typeface="Arial" panose="020B0604020202020204" pitchFamily="34" charset="0"/>
              </a:rPr>
              <a:t>ípraví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vyžíháním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itanu</a:t>
            </a:r>
            <a:r>
              <a:rPr lang="cs-CZ" altLang="en-US" sz="2000" dirty="0">
                <a:latin typeface="Arial" panose="020B0604020202020204" pitchFamily="34" charset="0"/>
                <a:cs typeface="Arial" panose="020B0604020202020204" pitchFamily="34" charset="0"/>
              </a:rPr>
              <a:t> nebo hydroxidu. R</a:t>
            </a:r>
            <a:r>
              <a:rPr lang="en-GB" altLang="en-US" sz="2000" dirty="0" err="1">
                <a:latin typeface="Arial" panose="020B0604020202020204" pitchFamily="34" charset="0"/>
                <a:cs typeface="Arial" panose="020B0604020202020204" pitchFamily="34" charset="0"/>
              </a:rPr>
              <a:t>eaguje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pomalu</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MgO</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Mg(OH)</a:t>
            </a:r>
            <a:r>
              <a:rPr lang="en-GB"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endParaRPr lang="cs-CZ" altLang="en-US" sz="2000" baseline="-25000" dirty="0">
              <a:latin typeface="Arial" panose="020B0604020202020204" pitchFamily="34" charset="0"/>
              <a:cs typeface="Arial" panose="020B0604020202020204" pitchFamily="34" charset="0"/>
            </a:endParaRPr>
          </a:p>
        </p:txBody>
      </p:sp>
      <p:sp>
        <p:nvSpPr>
          <p:cNvPr id="3" name="Nadpis 1"/>
          <p:cNvSpPr>
            <a:spLocks noGrp="1"/>
          </p:cNvSpPr>
          <p:nvPr>
            <p:ph type="title"/>
          </p:nvPr>
        </p:nvSpPr>
        <p:spPr>
          <a:xfrm>
            <a:off x="457200" y="152400"/>
            <a:ext cx="8229600" cy="563562"/>
          </a:xfrm>
        </p:spPr>
        <p:txBody>
          <a:bodyPr>
            <a:normAutofit/>
          </a:bodyPr>
          <a:lstStyle/>
          <a:p>
            <a:r>
              <a:rPr lang="cs-CZ" sz="2800" b="1" dirty="0"/>
              <a:t>Sloučeniny s kyslíkem</a:t>
            </a:r>
          </a:p>
        </p:txBody>
      </p:sp>
      <p:pic>
        <p:nvPicPr>
          <p:cNvPr id="12290" name="Picture 2" descr="Výroba vápna a cementu">
            <a:extLst>
              <a:ext uri="{FF2B5EF4-FFF2-40B4-BE49-F238E27FC236}">
                <a16:creationId xmlns:a16="http://schemas.microsoft.com/office/drawing/2014/main" id="{25396446-6226-4B5D-A238-E1D334A73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069" y="4044272"/>
            <a:ext cx="1610859" cy="2813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B10D9EB-47B3-442B-A88C-64D5113CB2E4}"/>
              </a:ext>
            </a:extLst>
          </p:cNvPr>
          <p:cNvSpPr txBox="1"/>
          <p:nvPr/>
        </p:nvSpPr>
        <p:spPr>
          <a:xfrm>
            <a:off x="152400" y="4529522"/>
            <a:ext cx="7352016" cy="400110"/>
          </a:xfrm>
          <a:prstGeom prst="rect">
            <a:avLst/>
          </a:prstGeom>
          <a:noFill/>
        </p:spPr>
        <p:txBody>
          <a:bodyPr wrap="square">
            <a:spAutoFit/>
          </a:bodyPr>
          <a:lstStyle/>
          <a:p>
            <a:pPr>
              <a:buNone/>
            </a:pPr>
            <a:r>
              <a:rPr lang="en-GB" altLang="en-US" sz="2000" b="1" dirty="0">
                <a:latin typeface="Arial" panose="020B0604020202020204" pitchFamily="34" charset="0"/>
                <a:cs typeface="Arial" panose="020B0604020202020204" pitchFamily="34" charset="0"/>
              </a:rPr>
              <a:t>Oxid </a:t>
            </a:r>
            <a:r>
              <a:rPr lang="en-GB" altLang="en-US" sz="2000" b="1" dirty="0" err="1">
                <a:latin typeface="Arial" panose="020B0604020202020204" pitchFamily="34" charset="0"/>
                <a:cs typeface="Arial" panose="020B0604020202020204" pitchFamily="34" charset="0"/>
              </a:rPr>
              <a:t>vápenatý</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pálené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vápno</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vyrábí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žíháním</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vápence</a:t>
            </a:r>
          </a:p>
        </p:txBody>
      </p:sp>
      <p:pic>
        <p:nvPicPr>
          <p:cNvPr id="12292" name="Picture 4" descr="Výroba vápna a cementu">
            <a:extLst>
              <a:ext uri="{FF2B5EF4-FFF2-40B4-BE49-F238E27FC236}">
                <a16:creationId xmlns:a16="http://schemas.microsoft.com/office/drawing/2014/main" id="{EA90B1D5-B10F-437A-8CFC-EABFA9C34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074051"/>
            <a:ext cx="2590800" cy="170252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53600D4-F13A-48A7-9BD5-53D55AB7EA33}"/>
              </a:ext>
            </a:extLst>
          </p:cNvPr>
          <p:cNvSpPr txBox="1"/>
          <p:nvPr/>
        </p:nvSpPr>
        <p:spPr>
          <a:xfrm>
            <a:off x="759902" y="5682920"/>
            <a:ext cx="3598909" cy="400110"/>
          </a:xfrm>
          <a:prstGeom prst="rect">
            <a:avLst/>
          </a:prstGeom>
          <a:noFill/>
        </p:spPr>
        <p:txBody>
          <a:bodyPr wrap="square">
            <a:spAutoFit/>
          </a:bodyPr>
          <a:lstStyle/>
          <a:p>
            <a:r>
              <a:rPr lang="en-GB" altLang="en-US" sz="2000" dirty="0">
                <a:latin typeface="Arial" panose="020B0604020202020204" pitchFamily="34" charset="0"/>
                <a:cs typeface="Arial" panose="020B0604020202020204" pitchFamily="34" charset="0"/>
              </a:rPr>
              <a:t> 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CaO</a:t>
            </a:r>
            <a:r>
              <a:rPr lang="en-GB" altLang="en-US" sz="2000" dirty="0">
                <a:latin typeface="Arial" panose="020B0604020202020204" pitchFamily="34" charset="0"/>
                <a:cs typeface="Arial" panose="020B0604020202020204" pitchFamily="34" charset="0"/>
              </a:rPr>
              <a:t>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sz="2000" dirty="0"/>
          </a:p>
        </p:txBody>
      </p:sp>
      <p:sp>
        <p:nvSpPr>
          <p:cNvPr id="11" name="TextovéPole 10">
            <a:extLst>
              <a:ext uri="{FF2B5EF4-FFF2-40B4-BE49-F238E27FC236}">
                <a16:creationId xmlns:a16="http://schemas.microsoft.com/office/drawing/2014/main" id="{72705C4C-3B66-4C29-A743-57C5C7216B3B}"/>
              </a:ext>
            </a:extLst>
          </p:cNvPr>
          <p:cNvSpPr txBox="1"/>
          <p:nvPr/>
        </p:nvSpPr>
        <p:spPr>
          <a:xfrm>
            <a:off x="152400" y="4984613"/>
            <a:ext cx="4267200" cy="707886"/>
          </a:xfrm>
          <a:prstGeom prst="rect">
            <a:avLst/>
          </a:prstGeom>
          <a:noFill/>
        </p:spPr>
        <p:txBody>
          <a:bodyPr wrap="square">
            <a:spAutoFit/>
          </a:bodyPr>
          <a:lstStyle/>
          <a:p>
            <a:r>
              <a:rPr lang="cs-CZ" sz="2000" b="0" i="0" dirty="0">
                <a:effectLst/>
                <a:latin typeface="Arial" panose="020B0604020202020204" pitchFamily="34" charset="0"/>
              </a:rPr>
              <a:t>Pálení vápence probíhá při teplotě 900 – 1100 °C </a:t>
            </a:r>
            <a:endParaRPr lang="cs-CZ" sz="2000" dirty="0"/>
          </a:p>
        </p:txBody>
      </p:sp>
      <p:sp>
        <p:nvSpPr>
          <p:cNvPr id="13" name="TextovéPole 12">
            <a:extLst>
              <a:ext uri="{FF2B5EF4-FFF2-40B4-BE49-F238E27FC236}">
                <a16:creationId xmlns:a16="http://schemas.microsoft.com/office/drawing/2014/main" id="{909750D1-B5C8-4D54-9B61-BB2568F33A3A}"/>
              </a:ext>
            </a:extLst>
          </p:cNvPr>
          <p:cNvSpPr txBox="1"/>
          <p:nvPr/>
        </p:nvSpPr>
        <p:spPr>
          <a:xfrm>
            <a:off x="58220" y="6271647"/>
            <a:ext cx="2362200" cy="400110"/>
          </a:xfrm>
          <a:prstGeom prst="rect">
            <a:avLst/>
          </a:prstGeom>
          <a:noFill/>
        </p:spPr>
        <p:txBody>
          <a:bodyPr wrap="square">
            <a:spAutoFit/>
          </a:bodyPr>
          <a:lstStyle/>
          <a:p>
            <a:r>
              <a:rPr lang="cs-CZ" sz="2000" b="0" i="0" dirty="0">
                <a:solidFill>
                  <a:srgbClr val="333333"/>
                </a:solidFill>
                <a:effectLst/>
              </a:rPr>
              <a:t> </a:t>
            </a:r>
            <a:r>
              <a:rPr lang="el-GR" sz="2000" b="0" i="0" u="none" strike="noStrike" dirty="0">
                <a:solidFill>
                  <a:srgbClr val="242729"/>
                </a:solidFill>
                <a:effectLst/>
              </a:rPr>
              <a:t> Δ</a:t>
            </a:r>
            <a:r>
              <a:rPr lang="cs-CZ" sz="2000" b="0" i="0" u="none" strike="noStrike" dirty="0">
                <a:solidFill>
                  <a:srgbClr val="242729"/>
                </a:solidFill>
                <a:effectLst/>
              </a:rPr>
              <a:t>H = </a:t>
            </a:r>
            <a:r>
              <a:rPr lang="cs-CZ" sz="2000" b="0" i="0" dirty="0">
                <a:solidFill>
                  <a:srgbClr val="333333"/>
                </a:solidFill>
                <a:effectLst/>
              </a:rPr>
              <a:t>178 </a:t>
            </a:r>
            <a:r>
              <a:rPr lang="cs-CZ" sz="2000" b="0" i="0" dirty="0" err="1">
                <a:solidFill>
                  <a:srgbClr val="333333"/>
                </a:solidFill>
                <a:effectLst/>
              </a:rPr>
              <a:t>kJ</a:t>
            </a:r>
            <a:r>
              <a:rPr lang="cs-CZ" sz="2000" b="0" i="0" dirty="0">
                <a:solidFill>
                  <a:srgbClr val="333333"/>
                </a:solidFill>
                <a:effectLst/>
              </a:rPr>
              <a:t>.</a:t>
            </a:r>
            <a:r>
              <a:rPr lang="cs-CZ" sz="2000" b="0" i="0" u="none" strike="noStrike" dirty="0">
                <a:solidFill>
                  <a:srgbClr val="242729"/>
                </a:solidFill>
                <a:effectLst/>
              </a:rPr>
              <a:t> mol</a:t>
            </a:r>
            <a:r>
              <a:rPr lang="cs-CZ" sz="2000" b="0" i="0" u="none" strike="noStrike" baseline="30000" dirty="0">
                <a:solidFill>
                  <a:srgbClr val="242729"/>
                </a:solidFill>
                <a:effectLst/>
              </a:rPr>
              <a:t>−1</a:t>
            </a:r>
            <a:endParaRPr lang="cs-CZ" sz="2000" dirty="0"/>
          </a:p>
        </p:txBody>
      </p:sp>
    </p:spTree>
    <p:extLst>
      <p:ext uri="{BB962C8B-B14F-4D97-AF65-F5344CB8AC3E}">
        <p14:creationId xmlns:p14="http://schemas.microsoft.com/office/powerpoint/2010/main" val="39745580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330" y="3814482"/>
            <a:ext cx="3354942" cy="2446312"/>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566" y="4109548"/>
            <a:ext cx="1828273" cy="221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Hašení vápna postup - Stavební materiály">
            <a:extLst>
              <a:ext uri="{FF2B5EF4-FFF2-40B4-BE49-F238E27FC236}">
                <a16:creationId xmlns:a16="http://schemas.microsoft.com/office/drawing/2014/main" id="{EF854D43-793D-4357-B6D1-4EF2EADF4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297236"/>
            <a:ext cx="3095774"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DE0D732-1CDE-4961-836A-0778E72CC3B3}"/>
              </a:ext>
            </a:extLst>
          </p:cNvPr>
          <p:cNvSpPr txBox="1"/>
          <p:nvPr/>
        </p:nvSpPr>
        <p:spPr>
          <a:xfrm>
            <a:off x="180826" y="1228941"/>
            <a:ext cx="5514639" cy="2308324"/>
          </a:xfrm>
          <a:prstGeom prst="rect">
            <a:avLst/>
          </a:prstGeom>
          <a:noFill/>
        </p:spPr>
        <p:txBody>
          <a:bodyPr wrap="square">
            <a:spAutoFit/>
          </a:bodyPr>
          <a:lstStyle/>
          <a:p>
            <a:pPr algn="just">
              <a:lnSpc>
                <a:spcPct val="90000"/>
              </a:lnSpc>
            </a:pPr>
            <a:r>
              <a:rPr lang="cs-CZ" altLang="en-US" sz="2000" u="sng" dirty="0">
                <a:latin typeface="Arial" panose="020B0604020202020204" pitchFamily="34" charset="0"/>
                <a:cs typeface="Arial" panose="020B0604020202020204" pitchFamily="34" charset="0"/>
              </a:rPr>
              <a:t>"</a:t>
            </a:r>
            <a:r>
              <a:rPr lang="en-GB" altLang="en-US" sz="2000" u="sng" dirty="0" err="1">
                <a:latin typeface="Arial" panose="020B0604020202020204" pitchFamily="34" charset="0"/>
                <a:cs typeface="Arial" panose="020B0604020202020204" pitchFamily="34" charset="0"/>
              </a:rPr>
              <a:t>Hašené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vápno</a:t>
            </a:r>
            <a:r>
              <a:rPr lang="cs-CZ" altLang="en-US" sz="2000" u="sng"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technický</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hydroxid</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vápenatý</a:t>
            </a:r>
            <a:r>
              <a:rPr lang="cs-CZ" altLang="en-US" sz="2000" dirty="0">
                <a:latin typeface="Arial" panose="020B0604020202020204" pitchFamily="34" charset="0"/>
                <a:cs typeface="Arial" panose="020B0604020202020204" pitchFamily="34" charset="0"/>
              </a:rPr>
              <a:t>. H</a:t>
            </a:r>
            <a:r>
              <a:rPr lang="en-GB" altLang="en-US" sz="2000" dirty="0" err="1">
                <a:latin typeface="Arial" panose="020B0604020202020204" pitchFamily="34" charset="0"/>
                <a:cs typeface="Arial" panose="020B0604020202020204" pitchFamily="34" charset="0"/>
              </a:rPr>
              <a:t>ašení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vápna</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ctr">
              <a:lnSpc>
                <a:spcPct val="90000"/>
              </a:lnSpc>
            </a:pPr>
            <a:r>
              <a:rPr lang="en-GB" altLang="en-US" sz="2000" dirty="0" err="1">
                <a:latin typeface="Arial" panose="020B0604020202020204" pitchFamily="34" charset="0"/>
                <a:cs typeface="Arial" panose="020B0604020202020204" pitchFamily="34" charset="0"/>
              </a:rPr>
              <a:t>CaO</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algn="just">
              <a:lnSpc>
                <a:spcPct val="90000"/>
              </a:lnSpc>
            </a:pPr>
            <a:r>
              <a:rPr lang="cs-CZ" altLang="en-US" sz="2000" dirty="0">
                <a:latin typeface="Arial" panose="020B0604020202020204" pitchFamily="34" charset="0"/>
                <a:cs typeface="Arial" panose="020B0604020202020204" pitchFamily="34" charset="0"/>
              </a:rPr>
              <a:t>Ca(OH)</a:t>
            </a:r>
            <a:r>
              <a:rPr lang="cs-CZ"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mírn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roztok</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se </a:t>
            </a:r>
            <a:r>
              <a:rPr lang="en-GB" altLang="en-US" sz="2000" dirty="0" err="1">
                <a:latin typeface="Arial" panose="020B0604020202020204" pitchFamily="34" charset="0"/>
                <a:cs typeface="Arial" panose="020B0604020202020204" pitchFamily="34" charset="0"/>
              </a:rPr>
              <a:t>nazýv</a:t>
            </a:r>
            <a:r>
              <a:rPr lang="cs-CZ" altLang="en-US" sz="2000" dirty="0">
                <a:latin typeface="Arial" panose="020B0604020202020204" pitchFamily="34" charset="0"/>
                <a:cs typeface="Arial" panose="020B0604020202020204" pitchFamily="34" charset="0"/>
              </a:rPr>
              <a:t>á</a:t>
            </a:r>
            <a:r>
              <a:rPr lang="en-GB" altLang="en-US" sz="2000"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a:t>
            </a:r>
            <a:r>
              <a:rPr lang="en-GB" altLang="en-US" sz="2000" u="sng" dirty="0" err="1">
                <a:latin typeface="Arial" panose="020B0604020202020204" pitchFamily="34" charset="0"/>
                <a:cs typeface="Arial" panose="020B0604020202020204" pitchFamily="34" charset="0"/>
              </a:rPr>
              <a:t>vápenná</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voda</a:t>
            </a:r>
            <a:r>
              <a:rPr lang="cs-CZ" altLang="en-US" sz="2000" u="sng"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zásada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hojn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využívaná</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alkalizaci</a:t>
            </a:r>
            <a:r>
              <a:rPr lang="en-GB" altLang="en-US" sz="2000" dirty="0">
                <a:latin typeface="Arial" panose="020B0604020202020204" pitchFamily="34" charset="0"/>
                <a:cs typeface="Arial" panose="020B0604020202020204" pitchFamily="34" charset="0"/>
              </a:rPr>
              <a:t> v pr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myslu</a:t>
            </a:r>
            <a:r>
              <a:rPr lang="en-GB" altLang="en-US" sz="2000"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„n</a:t>
            </a:r>
            <a:r>
              <a:rPr lang="en-GB" altLang="en-US" sz="2000" u="sng" dirty="0" err="1">
                <a:latin typeface="Arial" panose="020B0604020202020204" pitchFamily="34" charset="0"/>
                <a:cs typeface="Arial" panose="020B0604020202020204" pitchFamily="34" charset="0"/>
              </a:rPr>
              <a:t>atronové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vápno</a:t>
            </a:r>
            <a:r>
              <a:rPr lang="cs-CZ" altLang="en-US" sz="2000" u="sng"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sm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s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sodného</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vápenatého</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F7D09441-3219-473F-A233-B7EE784DAD72}"/>
              </a:ext>
            </a:extLst>
          </p:cNvPr>
          <p:cNvSpPr txBox="1"/>
          <p:nvPr/>
        </p:nvSpPr>
        <p:spPr>
          <a:xfrm>
            <a:off x="140743" y="5428078"/>
            <a:ext cx="3657600" cy="369332"/>
          </a:xfrm>
          <a:prstGeom prst="rect">
            <a:avLst/>
          </a:prstGeom>
          <a:noFill/>
        </p:spPr>
        <p:txBody>
          <a:bodyPr wrap="square">
            <a:spAutoFit/>
          </a:bodyPr>
          <a:lstStyle/>
          <a:p>
            <a:pPr algn="ctr"/>
            <a:r>
              <a:rPr lang="en-US" sz="1800" dirty="0" err="1">
                <a:latin typeface="Arial" panose="020B0604020202020204" pitchFamily="34" charset="0"/>
                <a:cs typeface="Arial" panose="020B0604020202020204" pitchFamily="34" charset="0"/>
              </a:rPr>
              <a:t>CaO</a:t>
            </a:r>
            <a:r>
              <a:rPr lang="en-US" sz="1800" dirty="0">
                <a:latin typeface="Arial" panose="020B0604020202020204" pitchFamily="34" charset="0"/>
                <a:cs typeface="Arial" panose="020B0604020202020204" pitchFamily="34" charset="0"/>
              </a:rPr>
              <a:t>(s)+ H</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O(</a:t>
            </a:r>
            <a:r>
              <a:rPr lang="en-US" sz="1800" dirty="0" err="1">
                <a:latin typeface="Arial" panose="020B0604020202020204" pitchFamily="34" charset="0"/>
                <a:cs typeface="Arial" panose="020B0604020202020204" pitchFamily="34" charset="0"/>
              </a:rPr>
              <a:t>aq</a:t>
            </a:r>
            <a:r>
              <a:rPr lang="en-US" sz="1800" dirty="0">
                <a:latin typeface="Arial" panose="020B0604020202020204" pitchFamily="34" charset="0"/>
                <a:cs typeface="Arial" panose="020B0604020202020204" pitchFamily="34" charset="0"/>
              </a:rPr>
              <a:t>) → Ca(OH)</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(s)</a:t>
            </a:r>
            <a:endParaRPr lang="cs-CZ" sz="1800"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DF63297D-2247-47BF-A387-9A0ADB997E7E}"/>
              </a:ext>
            </a:extLst>
          </p:cNvPr>
          <p:cNvSpPr txBox="1"/>
          <p:nvPr/>
        </p:nvSpPr>
        <p:spPr>
          <a:xfrm>
            <a:off x="180826" y="5971259"/>
            <a:ext cx="2286000" cy="369332"/>
          </a:xfrm>
          <a:prstGeom prst="rect">
            <a:avLst/>
          </a:prstGeom>
          <a:noFill/>
        </p:spPr>
        <p:txBody>
          <a:bodyPr wrap="square">
            <a:spAutoFit/>
          </a:bodyPr>
          <a:lstStyle/>
          <a:p>
            <a:r>
              <a:rPr lang="el-GR" b="0" i="0" u="none" strike="noStrike" dirty="0">
                <a:solidFill>
                  <a:srgbClr val="242729"/>
                </a:solidFill>
                <a:effectLst/>
                <a:latin typeface="MathJax_Main"/>
              </a:rPr>
              <a:t>Δ</a:t>
            </a:r>
            <a:r>
              <a:rPr lang="cs-CZ" b="0" i="0" u="none" strike="noStrike" dirty="0">
                <a:solidFill>
                  <a:srgbClr val="242729"/>
                </a:solidFill>
                <a:effectLst/>
                <a:latin typeface="MathJax_Math-italic"/>
              </a:rPr>
              <a:t>H </a:t>
            </a:r>
            <a:r>
              <a:rPr lang="cs-CZ" b="0" i="0" u="none" strike="noStrike" dirty="0">
                <a:solidFill>
                  <a:srgbClr val="242729"/>
                </a:solidFill>
                <a:effectLst/>
                <a:latin typeface="MathJax_Main"/>
              </a:rPr>
              <a:t>= −65.3 kJ⋅mol</a:t>
            </a:r>
            <a:r>
              <a:rPr lang="cs-CZ" b="0" i="0" u="none" strike="noStrike" baseline="30000" dirty="0">
                <a:solidFill>
                  <a:srgbClr val="242729"/>
                </a:solidFill>
                <a:effectLst/>
                <a:latin typeface="MathJax_Main"/>
              </a:rPr>
              <a:t>−1</a:t>
            </a:r>
            <a:endParaRPr lang="cs-CZ" dirty="0"/>
          </a:p>
        </p:txBody>
      </p:sp>
      <p:sp>
        <p:nvSpPr>
          <p:cNvPr id="10" name="TextovéPole 9">
            <a:extLst>
              <a:ext uri="{FF2B5EF4-FFF2-40B4-BE49-F238E27FC236}">
                <a16:creationId xmlns:a16="http://schemas.microsoft.com/office/drawing/2014/main" id="{1A7B78F9-0421-4970-B871-688ED6EF93CF}"/>
              </a:ext>
            </a:extLst>
          </p:cNvPr>
          <p:cNvSpPr txBox="1"/>
          <p:nvPr/>
        </p:nvSpPr>
        <p:spPr>
          <a:xfrm>
            <a:off x="140743" y="291132"/>
            <a:ext cx="8776782" cy="707886"/>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Hydroxid hořečnatý </a:t>
            </a:r>
            <a:r>
              <a:rPr lang="cs-CZ" sz="2000" dirty="0">
                <a:latin typeface="Arial" panose="020B0604020202020204" pitchFamily="34" charset="0"/>
                <a:cs typeface="Arial" panose="020B0604020202020204" pitchFamily="34" charset="0"/>
              </a:rPr>
              <a:t>se</a:t>
            </a:r>
            <a:r>
              <a:rPr lang="cs-CZ" altLang="en-US" sz="2000" baseline="-25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využívá</a:t>
            </a:r>
            <a:r>
              <a:rPr lang="en-GB" altLang="en-US" sz="2000" dirty="0">
                <a:latin typeface="Arial" panose="020B0604020202020204" pitchFamily="34" charset="0"/>
                <a:cs typeface="Arial" panose="020B0604020202020204" pitchFamily="34" charset="0"/>
              </a:rPr>
              <a:t> se k </a:t>
            </a:r>
            <a:r>
              <a:rPr lang="en-GB" altLang="en-US" sz="2000" dirty="0" err="1">
                <a:latin typeface="Arial" panose="020B0604020202020204" pitchFamily="34" charset="0"/>
                <a:cs typeface="Arial" panose="020B0604020202020204" pitchFamily="34" charset="0"/>
              </a:rPr>
              <a:t>omezení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kyselosti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žalude</a:t>
            </a:r>
            <a:r>
              <a:rPr lang="cs-CZ" altLang="en-US" sz="2000" dirty="0" err="1">
                <a:latin typeface="Arial" panose="020B0604020202020204" pitchFamily="34" charset="0"/>
                <a:cs typeface="Arial" panose="020B0604020202020204" pitchFamily="34" charset="0"/>
              </a:rPr>
              <a:t>čních</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šťá</a:t>
            </a:r>
            <a:r>
              <a:rPr lang="en-GB" altLang="en-US" sz="2000" dirty="0">
                <a:latin typeface="Arial" panose="020B0604020202020204" pitchFamily="34" charset="0"/>
                <a:cs typeface="Arial" panose="020B0604020202020204" pitchFamily="34" charset="0"/>
              </a:rPr>
              <a:t>v</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antacidum</a:t>
            </a:r>
            <a:r>
              <a:rPr lang="cs-CZ" altLang="en-US" sz="2000" dirty="0">
                <a:latin typeface="Arial" panose="020B0604020202020204" pitchFamily="34" charset="0"/>
                <a:cs typeface="Arial" panose="020B0604020202020204" pitchFamily="34" charset="0"/>
              </a:rPr>
              <a:t>).</a:t>
            </a:r>
            <a:endParaRPr lang="cs-CZ" altLang="en-US" sz="2000" baseline="-25000" dirty="0">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6AF4D174-6451-43FC-AA49-4B506A3EE38B}"/>
              </a:ext>
            </a:extLst>
          </p:cNvPr>
          <p:cNvSpPr txBox="1"/>
          <p:nvPr/>
        </p:nvSpPr>
        <p:spPr>
          <a:xfrm>
            <a:off x="211833" y="3930790"/>
            <a:ext cx="3533790" cy="1323439"/>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Teplo které se uvolňuje při reakci oxidu vápenatého s vodou se také využívá v </a:t>
            </a:r>
            <a:r>
              <a:rPr lang="cs-CZ" sz="2000" u="sng" dirty="0" err="1">
                <a:latin typeface="Arial" panose="020B0604020202020204" pitchFamily="34" charset="0"/>
                <a:cs typeface="Arial" panose="020B0604020202020204" pitchFamily="34" charset="0"/>
              </a:rPr>
              <a:t>samoohřívacích</a:t>
            </a:r>
            <a:r>
              <a:rPr lang="cs-CZ" sz="2000" u="sng" dirty="0">
                <a:latin typeface="Arial" panose="020B0604020202020204" pitchFamily="34" charset="0"/>
                <a:cs typeface="Arial" panose="020B0604020202020204" pitchFamily="34" charset="0"/>
              </a:rPr>
              <a:t> konzervách</a:t>
            </a:r>
            <a:r>
              <a:rPr 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103017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32" y="1219200"/>
            <a:ext cx="8629135"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0095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228599"/>
            <a:ext cx="8839200" cy="563231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Peroxid vápenatý </a:t>
            </a:r>
            <a:r>
              <a:rPr lang="cs-CZ" sz="2000" dirty="0">
                <a:latin typeface="Arial" panose="020B0604020202020204" pitchFamily="34" charset="0"/>
                <a:cs typeface="Arial" panose="020B0604020202020204" pitchFamily="34" charset="0"/>
              </a:rPr>
              <a:t>CaO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hnojivo a jako oxidační činidlo při dekontaminaci vody znečištěné ropnými produkty.</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strontnatý </a:t>
            </a:r>
            <a:r>
              <a:rPr lang="cs-CZ" sz="2000" dirty="0" err="1">
                <a:latin typeface="Arial" panose="020B0604020202020204" pitchFamily="34" charset="0"/>
                <a:cs typeface="Arial" panose="020B0604020202020204" pitchFamily="34" charset="0"/>
              </a:rPr>
              <a:t>SrO</a:t>
            </a:r>
            <a:r>
              <a:rPr lang="cs-CZ" sz="2000" dirty="0">
                <a:latin typeface="Arial" panose="020B0604020202020204" pitchFamily="34" charset="0"/>
                <a:cs typeface="Arial" panose="020B0604020202020204" pitchFamily="34" charset="0"/>
              </a:rPr>
              <a:t> je součástí glazur a skel.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Peroxid strontnatý </a:t>
            </a:r>
            <a:r>
              <a:rPr lang="cs-CZ" sz="2000" dirty="0">
                <a:latin typeface="Arial" panose="020B0604020202020204" pitchFamily="34" charset="0"/>
                <a:cs typeface="Arial" panose="020B0604020202020204" pitchFamily="34" charset="0"/>
              </a:rPr>
              <a:t>SrO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bělidlo, antiseptikum a zejména jako součást značkovací světelné munice.</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Hydroxid barnatý </a:t>
            </a:r>
            <a:r>
              <a:rPr lang="cs-CZ" sz="2000" dirty="0">
                <a:latin typeface="Arial" panose="020B0604020202020204" pitchFamily="34" charset="0"/>
                <a:cs typeface="Arial" panose="020B0604020202020204" pitchFamily="34" charset="0"/>
              </a:rPr>
              <a:t>Ba(OH)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jako katalyzátor při přípravě některých cyklických ketonů </a:t>
            </a:r>
            <a:r>
              <a:rPr lang="cs-CZ" sz="2000" i="1" dirty="0">
                <a:latin typeface="Arial" panose="020B0604020202020204" pitchFamily="34" charset="0"/>
                <a:cs typeface="Arial" panose="020B0604020202020204" pitchFamily="34" charset="0"/>
              </a:rPr>
              <a:t>(příprava </a:t>
            </a:r>
            <a:r>
              <a:rPr lang="cs-CZ" sz="2000" i="1" dirty="0" err="1">
                <a:latin typeface="Arial" panose="020B0604020202020204" pitchFamily="34" charset="0"/>
                <a:cs typeface="Arial" panose="020B0604020202020204" pitchFamily="34" charset="0"/>
              </a:rPr>
              <a:t>cyklopentanonu</a:t>
            </a:r>
            <a:r>
              <a:rPr lang="cs-CZ" sz="2000" i="1" dirty="0">
                <a:latin typeface="Arial" panose="020B0604020202020204" pitchFamily="34" charset="0"/>
                <a:cs typeface="Arial" panose="020B0604020202020204" pitchFamily="34" charset="0"/>
              </a:rPr>
              <a:t> cyklizací kyseliny adipové)</a:t>
            </a:r>
            <a:r>
              <a:rPr lang="cs-CZ" sz="2000" dirty="0">
                <a:latin typeface="Arial" panose="020B0604020202020204" pitchFamily="34" charset="0"/>
                <a:cs typeface="Arial" panose="020B0604020202020204" pitchFamily="34" charset="0"/>
              </a:rPr>
              <a:t>.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barnatý </a:t>
            </a:r>
            <a:r>
              <a:rPr lang="cs-CZ" sz="2000" dirty="0" err="1">
                <a:latin typeface="Arial" panose="020B0604020202020204" pitchFamily="34" charset="0"/>
                <a:cs typeface="Arial" panose="020B0604020202020204" pitchFamily="34" charset="0"/>
              </a:rPr>
              <a:t>BaO</a:t>
            </a:r>
            <a:r>
              <a:rPr lang="cs-CZ" sz="2000" dirty="0">
                <a:latin typeface="Arial" panose="020B0604020202020204" pitchFamily="34" charset="0"/>
                <a:cs typeface="Arial" panose="020B0604020202020204" pitchFamily="34" charset="0"/>
              </a:rPr>
              <a:t> se používá ve sklářství k úpravě indexu lomu a jako katalyzátor některých organických reakcí.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Peroxid barnatý </a:t>
            </a:r>
            <a:r>
              <a:rPr lang="cs-CZ" sz="2000" dirty="0">
                <a:latin typeface="Arial" panose="020B0604020202020204" pitchFamily="34" charset="0"/>
                <a:cs typeface="Arial" panose="020B0604020202020204" pitchFamily="34" charset="0"/>
              </a:rPr>
              <a:t>BaO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využívá v pyrotechnice - barví plamen zeleně, k výrobě peroxidu vodíku a je hlavní součástí iniciačních složí pro snadnější zapálení směsi při aluminotermickém svařování.</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1827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640913"/>
            <a:ext cx="8763000" cy="5330690"/>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Síran hořečnatý </a:t>
            </a:r>
            <a:r>
              <a:rPr lang="cs-CZ" sz="2000" dirty="0">
                <a:latin typeface="Arial" panose="020B0604020202020204" pitchFamily="34" charset="0"/>
                <a:cs typeface="Arial" panose="020B0604020202020204" pitchFamily="34" charset="0"/>
              </a:rPr>
              <a:t>MgSO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Epsomská</a:t>
            </a:r>
            <a:r>
              <a:rPr lang="cs-CZ" sz="2000" i="1" dirty="0">
                <a:latin typeface="Arial" panose="020B0604020202020204" pitchFamily="34" charset="0"/>
                <a:cs typeface="Arial" panose="020B0604020202020204" pitchFamily="34" charset="0"/>
              </a:rPr>
              <a:t> sůl, hořká sůl</a:t>
            </a:r>
            <a:r>
              <a:rPr lang="cs-CZ" sz="2000" dirty="0">
                <a:latin typeface="Arial" panose="020B0604020202020204" pitchFamily="34" charset="0"/>
                <a:cs typeface="Arial" panose="020B0604020202020204" pitchFamily="34" charset="0"/>
              </a:rPr>
              <a:t>) se vyžívá v lékařství a lázeňství (</a:t>
            </a:r>
            <a:r>
              <a:rPr lang="cs-CZ" altLang="en-US" sz="2000" dirty="0">
                <a:latin typeface="Arial" panose="020B0604020202020204" pitchFamily="34" charset="0"/>
                <a:cs typeface="Arial" panose="020B0604020202020204" pitchFamily="34" charset="0"/>
              </a:rPr>
              <a:t>projímavé účinky</a:t>
            </a:r>
            <a:r>
              <a:rPr lang="cs-CZ" sz="2000" dirty="0">
                <a:latin typeface="Arial" panose="020B0604020202020204" pitchFamily="34" charset="0"/>
                <a:cs typeface="Arial" panose="020B0604020202020204" pitchFamily="34" charset="0"/>
              </a:rPr>
              <a:t>), jako potravinářské plnivo E 518 a jako důležitý zdroj hořčíku pro výživu rostlin, zejména jehličnanů. </a:t>
            </a:r>
          </a:p>
          <a:p>
            <a:pPr algn="just"/>
            <a:endParaRPr lang="cs-CZ" sz="800" dirty="0">
              <a:latin typeface="Arial" panose="020B0604020202020204" pitchFamily="34" charset="0"/>
              <a:cs typeface="Arial" panose="020B0604020202020204" pitchFamily="34" charset="0"/>
            </a:endParaRPr>
          </a:p>
          <a:p>
            <a:pPr algn="just">
              <a:lnSpc>
                <a:spcPct val="90000"/>
              </a:lnSpc>
              <a:buNone/>
            </a:pPr>
            <a:r>
              <a:rPr lang="en-GB" altLang="en-US" sz="2000" b="1" dirty="0" err="1">
                <a:latin typeface="Arial" panose="020B0604020202020204" pitchFamily="34" charset="0"/>
                <a:cs typeface="Arial" panose="020B0604020202020204" pitchFamily="34" charset="0"/>
              </a:rPr>
              <a:t>Hydrogensi</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itan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vápenatý</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Ca(HSO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znám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jen</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roztocích</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ú</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složka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sulfitových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louh</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papír</a:t>
            </a:r>
            <a:r>
              <a:rPr lang="cs-CZ" altLang="en-US" sz="2000" dirty="0" err="1">
                <a:latin typeface="Arial" panose="020B0604020202020204" pitchFamily="34" charset="0"/>
                <a:cs typeface="Arial" panose="020B0604020202020204" pitchFamily="34" charset="0"/>
              </a:rPr>
              <a:t>enském</a:t>
            </a:r>
            <a:r>
              <a:rPr lang="cs-CZ" altLang="en-US" sz="2000" dirty="0">
                <a:latin typeface="Arial" panose="020B0604020202020204" pitchFamily="34" charset="0"/>
                <a:cs typeface="Arial" panose="020B0604020202020204" pitchFamily="34" charset="0"/>
              </a:rPr>
              <a:t> p</a:t>
            </a:r>
            <a:r>
              <a:rPr lang="en-GB" altLang="en-US" sz="2000" dirty="0">
                <a:latin typeface="Arial" panose="020B0604020202020204" pitchFamily="34" charset="0"/>
                <a:cs typeface="Arial" panose="020B0604020202020204" pitchFamily="34" charset="0"/>
              </a:rPr>
              <a:t>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myslu</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zavád</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ním</a:t>
            </a:r>
            <a:r>
              <a:rPr lang="en-GB" altLang="en-US" sz="2000" dirty="0">
                <a:latin typeface="Arial" panose="020B0604020202020204" pitchFamily="34" charset="0"/>
                <a:cs typeface="Arial" panose="020B0604020202020204" pitchFamily="34" charset="0"/>
              </a:rPr>
              <a:t> SO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suspenze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vápenatého</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SO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Ca(HSO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p>
          <a:p>
            <a:pPr algn="just">
              <a:lnSpc>
                <a:spcPct val="80000"/>
              </a:lnSpc>
            </a:pPr>
            <a:endParaRPr lang="cs-CZ" altLang="en-US" sz="800" b="1"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Sulfid strontnatý </a:t>
            </a:r>
            <a:r>
              <a:rPr lang="cs-CZ" sz="2000" dirty="0" err="1">
                <a:latin typeface="Arial" panose="020B0604020202020204" pitchFamily="34" charset="0"/>
                <a:cs typeface="Arial" panose="020B0604020202020204" pitchFamily="34" charset="0"/>
              </a:rPr>
              <a:t>SrS</a:t>
            </a:r>
            <a:r>
              <a:rPr lang="cs-CZ" sz="2000" dirty="0">
                <a:latin typeface="Arial" panose="020B0604020202020204" pitchFamily="34" charset="0"/>
                <a:cs typeface="Arial" panose="020B0604020202020204" pitchFamily="34" charset="0"/>
              </a:rPr>
              <a:t> je součástí depilačních prostředků a luminiscenčních barev. </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Siřičitan barnatý </a:t>
            </a:r>
            <a:r>
              <a:rPr lang="cs-CZ" sz="2000" dirty="0">
                <a:latin typeface="Arial" panose="020B0604020202020204" pitchFamily="34" charset="0"/>
                <a:cs typeface="Arial" panose="020B0604020202020204" pitchFamily="34" charset="0"/>
              </a:rPr>
              <a:t>BaSO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jako bělidlo papíru. </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Síran barnatý </a:t>
            </a:r>
            <a:r>
              <a:rPr lang="cs-CZ" sz="2000" dirty="0">
                <a:latin typeface="Arial" panose="020B0604020202020204" pitchFamily="34" charset="0"/>
                <a:cs typeface="Arial" panose="020B0604020202020204" pitchFamily="34" charset="0"/>
              </a:rPr>
              <a:t>BaSO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nerozpustný</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využívá se jako </a:t>
            </a:r>
            <a:r>
              <a:rPr lang="cs-CZ" sz="2000" u="sng" dirty="0">
                <a:latin typeface="Arial" panose="020B0604020202020204" pitchFamily="34" charset="0"/>
                <a:cs typeface="Arial" panose="020B0604020202020204" pitchFamily="34" charset="0"/>
              </a:rPr>
              <a:t>kontrastní látka</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při </a:t>
            </a:r>
            <a:r>
              <a:rPr lang="en-GB" altLang="en-US" sz="2000" u="sng" dirty="0" err="1">
                <a:latin typeface="Arial" panose="020B0604020202020204" pitchFamily="34" charset="0"/>
                <a:cs typeface="Arial" panose="020B0604020202020204" pitchFamily="34" charset="0"/>
              </a:rPr>
              <a:t>rentgenové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diagnostice</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zažívacího</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traktu</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jako bílý pigment a plnivo. </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Vysoce toxický </a:t>
            </a:r>
            <a:r>
              <a:rPr lang="cs-CZ" sz="2000" b="1" dirty="0">
                <a:latin typeface="Arial" panose="020B0604020202020204" pitchFamily="34" charset="0"/>
                <a:cs typeface="Arial" panose="020B0604020202020204" pitchFamily="34" charset="0"/>
              </a:rPr>
              <a:t>arseničnan vápenatý </a:t>
            </a:r>
            <a:r>
              <a:rPr lang="cs-CZ" sz="2000" dirty="0">
                <a:latin typeface="Arial" panose="020B0604020202020204" pitchFamily="34" charset="0"/>
                <a:cs typeface="Arial" panose="020B0604020202020204" pitchFamily="34" charset="0"/>
              </a:rPr>
              <a:t>Ca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v minulosti velmi hojně používal jako herbicid a insekticid k ochraně bavlníku, dnes je jeho použití přísně regulováno a využívá se ve velmi omezené míře k ochraně golfových hřišť.</a:t>
            </a:r>
          </a:p>
        </p:txBody>
      </p:sp>
      <p:sp>
        <p:nvSpPr>
          <p:cNvPr id="3" name="Nadpis 1"/>
          <p:cNvSpPr>
            <a:spLocks noGrp="1"/>
          </p:cNvSpPr>
          <p:nvPr>
            <p:ph type="title"/>
          </p:nvPr>
        </p:nvSpPr>
        <p:spPr>
          <a:xfrm>
            <a:off x="457200" y="77351"/>
            <a:ext cx="8229600" cy="563562"/>
          </a:xfrm>
        </p:spPr>
        <p:txBody>
          <a:bodyPr>
            <a:normAutofit/>
          </a:bodyPr>
          <a:lstStyle/>
          <a:p>
            <a:r>
              <a:rPr lang="cs-CZ" sz="2800" b="1" dirty="0"/>
              <a:t>Sloučeniny se sírou</a:t>
            </a:r>
          </a:p>
        </p:txBody>
      </p:sp>
    </p:spTree>
    <p:extLst>
      <p:ext uri="{BB962C8B-B14F-4D97-AF65-F5344CB8AC3E}">
        <p14:creationId xmlns:p14="http://schemas.microsoft.com/office/powerpoint/2010/main" val="40704575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graph shows a person in the Cave of Crystals with giant white gypsum crystals criss-crossing behind him.">
            <a:extLst>
              <a:ext uri="{FF2B5EF4-FFF2-40B4-BE49-F238E27FC236}">
                <a16:creationId xmlns:a16="http://schemas.microsoft.com/office/drawing/2014/main" id="{C8154F0C-F06A-BF39-0A85-0856F7FDF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54" y="3579125"/>
            <a:ext cx="4180764" cy="3135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shows a person inside a cave containing large, clear gypsum crystals.">
            <a:extLst>
              <a:ext uri="{FF2B5EF4-FFF2-40B4-BE49-F238E27FC236}">
                <a16:creationId xmlns:a16="http://schemas.microsoft.com/office/drawing/2014/main" id="{15F850C9-7D48-DEF8-8C09-D76682948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773" y="3576355"/>
            <a:ext cx="4138967" cy="3104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D3FD0C9-95D7-8A9E-900E-39649FEE95E6}"/>
              </a:ext>
            </a:extLst>
          </p:cNvPr>
          <p:cNvSpPr txBox="1"/>
          <p:nvPr/>
        </p:nvSpPr>
        <p:spPr>
          <a:xfrm>
            <a:off x="163772" y="2046741"/>
            <a:ext cx="3657600" cy="400110"/>
          </a:xfrm>
          <a:prstGeom prst="rect">
            <a:avLst/>
          </a:prstGeom>
          <a:noFill/>
        </p:spPr>
        <p:txBody>
          <a:bodyPr wrap="square">
            <a:spAutoFit/>
          </a:bodyPr>
          <a:lstStyle/>
          <a:p>
            <a:pPr algn="ctr"/>
            <a:r>
              <a:rPr lang="en-US" sz="2000" b="1" i="1" dirty="0" err="1">
                <a:effectLst/>
              </a:rPr>
              <a:t>Jesk</a:t>
            </a:r>
            <a:r>
              <a:rPr lang="cs-CZ" sz="2000" b="1" i="1" dirty="0" err="1"/>
              <a:t>y</a:t>
            </a:r>
            <a:r>
              <a:rPr lang="cs-CZ" sz="2000" b="1" i="1" dirty="0" err="1">
                <a:effectLst/>
              </a:rPr>
              <a:t>ně</a:t>
            </a:r>
            <a:r>
              <a:rPr lang="cs-CZ" sz="2000" b="1" i="1" dirty="0">
                <a:effectLst/>
              </a:rPr>
              <a:t> krystalů </a:t>
            </a:r>
            <a:r>
              <a:rPr lang="en-US" sz="2000" b="1" i="1" dirty="0">
                <a:effectLst/>
              </a:rPr>
              <a:t>(</a:t>
            </a:r>
            <a:r>
              <a:rPr lang="en-US" sz="2000" b="1" i="1" dirty="0">
                <a:solidFill>
                  <a:srgbClr val="333333"/>
                </a:solidFill>
                <a:effectLst/>
              </a:rPr>
              <a:t>Naica, Mexico</a:t>
            </a:r>
            <a:r>
              <a:rPr lang="en-US" sz="2000" b="1" i="1" dirty="0">
                <a:effectLst/>
              </a:rPr>
              <a:t>)</a:t>
            </a:r>
            <a:endParaRPr lang="en-US" sz="2000" b="1" i="1" dirty="0"/>
          </a:p>
        </p:txBody>
      </p:sp>
      <p:sp>
        <p:nvSpPr>
          <p:cNvPr id="9" name="TextovéPole 8">
            <a:extLst>
              <a:ext uri="{FF2B5EF4-FFF2-40B4-BE49-F238E27FC236}">
                <a16:creationId xmlns:a16="http://schemas.microsoft.com/office/drawing/2014/main" id="{BA0A7971-C847-4D63-4FFF-5044B201FB71}"/>
              </a:ext>
            </a:extLst>
          </p:cNvPr>
          <p:cNvSpPr txBox="1"/>
          <p:nvPr/>
        </p:nvSpPr>
        <p:spPr>
          <a:xfrm>
            <a:off x="238836" y="2475385"/>
            <a:ext cx="4278573" cy="1015663"/>
          </a:xfrm>
          <a:prstGeom prst="rect">
            <a:avLst/>
          </a:prstGeom>
          <a:noFill/>
        </p:spPr>
        <p:txBody>
          <a:bodyPr wrap="square">
            <a:spAutoFit/>
          </a:bodyPr>
          <a:lstStyle/>
          <a:p>
            <a:pPr algn="just"/>
            <a:r>
              <a:rPr lang="cs-CZ" sz="2000" b="0" i="0" dirty="0">
                <a:solidFill>
                  <a:srgbClr val="333333"/>
                </a:solidFill>
                <a:effectLst/>
              </a:rPr>
              <a:t>Průsvitné krystaly sádrovce</a:t>
            </a:r>
            <a:r>
              <a:rPr lang="en-US" sz="2000" b="0" i="0" dirty="0">
                <a:solidFill>
                  <a:srgbClr val="333333"/>
                </a:solidFill>
                <a:effectLst/>
              </a:rPr>
              <a:t>, </a:t>
            </a:r>
            <a:r>
              <a:rPr lang="cs-CZ" sz="2000" b="0" i="0" dirty="0">
                <a:solidFill>
                  <a:srgbClr val="333333"/>
                </a:solidFill>
                <a:effectLst/>
              </a:rPr>
              <a:t>téměř</a:t>
            </a:r>
            <a:r>
              <a:rPr lang="en-US" sz="2000" b="0" i="0" dirty="0">
                <a:solidFill>
                  <a:srgbClr val="333333"/>
                </a:solidFill>
                <a:effectLst/>
              </a:rPr>
              <a:t> 12 m </a:t>
            </a:r>
            <a:r>
              <a:rPr lang="cs-CZ" sz="2000" b="0" i="0" dirty="0">
                <a:solidFill>
                  <a:srgbClr val="333333"/>
                </a:solidFill>
                <a:effectLst/>
              </a:rPr>
              <a:t>dlouhé</a:t>
            </a:r>
            <a:r>
              <a:rPr lang="en-US" sz="2000" b="0" i="0" dirty="0">
                <a:solidFill>
                  <a:srgbClr val="333333"/>
                </a:solidFill>
                <a:effectLst/>
              </a:rPr>
              <a:t> a 1 m </a:t>
            </a:r>
            <a:r>
              <a:rPr lang="cs-CZ" sz="2000" b="0" i="0" dirty="0">
                <a:solidFill>
                  <a:srgbClr val="333333"/>
                </a:solidFill>
                <a:effectLst/>
              </a:rPr>
              <a:t>široké</a:t>
            </a:r>
            <a:r>
              <a:rPr lang="en-US" sz="2000" b="0" i="0" dirty="0">
                <a:solidFill>
                  <a:srgbClr val="333333"/>
                </a:solidFill>
                <a:effectLst/>
              </a:rPr>
              <a:t>, </a:t>
            </a:r>
            <a:r>
              <a:rPr lang="cs-CZ" sz="2000" b="0" i="0" dirty="0">
                <a:solidFill>
                  <a:srgbClr val="333333"/>
                </a:solidFill>
                <a:effectLst/>
              </a:rPr>
              <a:t>na hnědých vápencových stěnách jeskyně</a:t>
            </a:r>
            <a:r>
              <a:rPr lang="en-US" sz="2000" b="0" i="0" dirty="0">
                <a:solidFill>
                  <a:srgbClr val="333333"/>
                </a:solidFill>
                <a:effectLst/>
              </a:rPr>
              <a:t>.</a:t>
            </a:r>
            <a:endParaRPr lang="en-US" sz="2000" dirty="0"/>
          </a:p>
        </p:txBody>
      </p:sp>
      <p:sp>
        <p:nvSpPr>
          <p:cNvPr id="11" name="TextovéPole 10">
            <a:extLst>
              <a:ext uri="{FF2B5EF4-FFF2-40B4-BE49-F238E27FC236}">
                <a16:creationId xmlns:a16="http://schemas.microsoft.com/office/drawing/2014/main" id="{435D1C03-420D-FE10-A288-0CA48A094776}"/>
              </a:ext>
            </a:extLst>
          </p:cNvPr>
          <p:cNvSpPr txBox="1"/>
          <p:nvPr/>
        </p:nvSpPr>
        <p:spPr>
          <a:xfrm>
            <a:off x="4565176" y="2764010"/>
            <a:ext cx="4442347" cy="707886"/>
          </a:xfrm>
          <a:prstGeom prst="rect">
            <a:avLst/>
          </a:prstGeom>
          <a:noFill/>
        </p:spPr>
        <p:txBody>
          <a:bodyPr wrap="square">
            <a:spAutoFit/>
          </a:bodyPr>
          <a:lstStyle/>
          <a:p>
            <a:pPr algn="just"/>
            <a:r>
              <a:rPr lang="cs-CZ" sz="2000" b="0" i="0" dirty="0">
                <a:effectLst/>
              </a:rPr>
              <a:t>Sádrovcová geoda </a:t>
            </a:r>
            <a:r>
              <a:rPr lang="en-US" sz="2000" b="0" i="0" dirty="0">
                <a:effectLst/>
              </a:rPr>
              <a:t> </a:t>
            </a:r>
            <a:r>
              <a:rPr lang="cs-CZ" sz="2000" b="0" i="0" dirty="0">
                <a:effectLst/>
              </a:rPr>
              <a:t>vyplněná průsvitnými krystaly sádrovce dosahující délky </a:t>
            </a:r>
            <a:r>
              <a:rPr lang="en-US" sz="2000" b="0" i="0" dirty="0">
                <a:effectLst/>
              </a:rPr>
              <a:t>2 m.</a:t>
            </a:r>
            <a:endParaRPr lang="en-US" sz="2000" dirty="0"/>
          </a:p>
        </p:txBody>
      </p:sp>
      <p:sp>
        <p:nvSpPr>
          <p:cNvPr id="13" name="TextovéPole 12">
            <a:extLst>
              <a:ext uri="{FF2B5EF4-FFF2-40B4-BE49-F238E27FC236}">
                <a16:creationId xmlns:a16="http://schemas.microsoft.com/office/drawing/2014/main" id="{7E01C5EC-BC76-2489-C785-7A5BDD585FA8}"/>
              </a:ext>
            </a:extLst>
          </p:cNvPr>
          <p:cNvSpPr txBox="1"/>
          <p:nvPr/>
        </p:nvSpPr>
        <p:spPr>
          <a:xfrm>
            <a:off x="4920019" y="2169574"/>
            <a:ext cx="4060209" cy="400110"/>
          </a:xfrm>
          <a:prstGeom prst="rect">
            <a:avLst/>
          </a:prstGeom>
          <a:noFill/>
        </p:spPr>
        <p:txBody>
          <a:bodyPr wrap="square">
            <a:spAutoFit/>
          </a:bodyPr>
          <a:lstStyle/>
          <a:p>
            <a:r>
              <a:rPr lang="en-US" sz="2000" b="1" i="1" dirty="0" err="1">
                <a:effectLst/>
              </a:rPr>
              <a:t>Pulpí</a:t>
            </a:r>
            <a:r>
              <a:rPr lang="en-US" sz="2000" b="1" i="1" dirty="0">
                <a:effectLst/>
              </a:rPr>
              <a:t> </a:t>
            </a:r>
            <a:r>
              <a:rPr lang="cs-CZ" sz="2000" b="1" i="1" dirty="0">
                <a:effectLst/>
              </a:rPr>
              <a:t>(Š</a:t>
            </a:r>
            <a:r>
              <a:rPr lang="en-US" sz="2000" b="1" i="1" dirty="0">
                <a:effectLst/>
              </a:rPr>
              <a:t>pan</a:t>
            </a:r>
            <a:r>
              <a:rPr lang="cs-CZ" sz="2000" b="1" i="1" dirty="0" err="1">
                <a:effectLst/>
              </a:rPr>
              <a:t>ělsko</a:t>
            </a:r>
            <a:r>
              <a:rPr lang="cs-CZ" sz="2000" b="1" i="1" dirty="0">
                <a:effectLst/>
              </a:rPr>
              <a:t>)</a:t>
            </a:r>
            <a:endParaRPr lang="en-US" sz="2000" b="1" i="1" dirty="0"/>
          </a:p>
        </p:txBody>
      </p:sp>
      <p:sp>
        <p:nvSpPr>
          <p:cNvPr id="3" name="TextovéPole 2">
            <a:extLst>
              <a:ext uri="{FF2B5EF4-FFF2-40B4-BE49-F238E27FC236}">
                <a16:creationId xmlns:a16="http://schemas.microsoft.com/office/drawing/2014/main" id="{16524170-6856-EAF8-3E88-65ED63A0D384}"/>
              </a:ext>
            </a:extLst>
          </p:cNvPr>
          <p:cNvSpPr txBox="1"/>
          <p:nvPr/>
        </p:nvSpPr>
        <p:spPr>
          <a:xfrm>
            <a:off x="258454" y="457200"/>
            <a:ext cx="8526721" cy="923330"/>
          </a:xfrm>
          <a:prstGeom prst="rect">
            <a:avLst/>
          </a:prstGeom>
          <a:noFill/>
        </p:spPr>
        <p:txBody>
          <a:bodyPr wrap="square">
            <a:spAutoFit/>
          </a:bodyPr>
          <a:lstStyle/>
          <a:p>
            <a:pPr algn="just"/>
            <a:r>
              <a:rPr lang="cs-CZ" altLang="en-US" sz="1800" b="1" dirty="0" err="1">
                <a:latin typeface="Arial" panose="020B0604020202020204" pitchFamily="34" charset="0"/>
                <a:cs typeface="Arial" panose="020B0604020202020204" pitchFamily="34" charset="0"/>
              </a:rPr>
              <a:t>Hemihydrát</a:t>
            </a:r>
            <a:r>
              <a:rPr lang="cs-CZ" altLang="en-US" sz="1800" b="1" dirty="0">
                <a:latin typeface="Arial" panose="020B0604020202020204" pitchFamily="34" charset="0"/>
                <a:cs typeface="Arial" panose="020B0604020202020204" pitchFamily="34" charset="0"/>
              </a:rPr>
              <a:t> síranu vápenatého (s</a:t>
            </a:r>
            <a:r>
              <a:rPr lang="en-GB" altLang="en-US" sz="1800" b="1" dirty="0" err="1">
                <a:latin typeface="Arial" panose="020B0604020202020204" pitchFamily="34" charset="0"/>
                <a:cs typeface="Arial" panose="020B0604020202020204" pitchFamily="34" charset="0"/>
              </a:rPr>
              <a:t>ádra</a:t>
            </a:r>
            <a:r>
              <a:rPr lang="cs-CZ" altLang="en-US" sz="1800" b="1" dirty="0">
                <a:latin typeface="Arial" panose="020B0604020202020204" pitchFamily="34" charset="0"/>
                <a:cs typeface="Arial" panose="020B0604020202020204" pitchFamily="34" charset="0"/>
              </a:rPr>
              <a:t>)</a:t>
            </a:r>
            <a:r>
              <a:rPr lang="en-GB" altLang="en-US" sz="1800" dirty="0">
                <a:latin typeface="Arial" panose="020B0604020202020204" pitchFamily="34" charset="0"/>
                <a:cs typeface="Arial" panose="020B0604020202020204" pitchFamily="34" charset="0"/>
              </a:rPr>
              <a:t> </a:t>
            </a:r>
            <a:r>
              <a:rPr lang="cs-CZ" sz="1800" dirty="0">
                <a:latin typeface="Arial" panose="020B0604020202020204" pitchFamily="34" charset="0"/>
                <a:cs typeface="Arial" panose="020B0604020202020204" pitchFamily="34" charset="0"/>
              </a:rPr>
              <a:t>CaSO</a:t>
            </a:r>
            <a:r>
              <a:rPr lang="cs-CZ" sz="1800" baseline="-25000" dirty="0">
                <a:latin typeface="Arial" panose="020B0604020202020204" pitchFamily="34" charset="0"/>
                <a:cs typeface="Arial" panose="020B0604020202020204" pitchFamily="34" charset="0"/>
              </a:rPr>
              <a:t>4</a:t>
            </a:r>
            <a:r>
              <a:rPr lang="cs-CZ" sz="1800" dirty="0">
                <a:latin typeface="Arial" panose="020B0604020202020204" pitchFamily="34" charset="0"/>
                <a:cs typeface="Arial" panose="020B0604020202020204" pitchFamily="34" charset="0"/>
              </a:rPr>
              <a:t> . ½ H2O. V</a:t>
            </a:r>
            <a:r>
              <a:rPr lang="en-GB" altLang="en-US" sz="1800" dirty="0" err="1">
                <a:latin typeface="Arial" panose="020B0604020202020204" pitchFamily="34" charset="0"/>
                <a:cs typeface="Arial" panose="020B0604020202020204" pitchFamily="34" charset="0"/>
              </a:rPr>
              <a:t>ýroba</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zah</a:t>
            </a:r>
            <a:r>
              <a:rPr lang="cs-CZ" altLang="en-US" sz="1800" dirty="0">
                <a:latin typeface="Arial" panose="020B0604020202020204" pitchFamily="34" charset="0"/>
                <a:cs typeface="Arial" panose="020B0604020202020204" pitchFamily="34" charset="0"/>
              </a:rPr>
              <a:t>ř</a:t>
            </a:r>
            <a:r>
              <a:rPr lang="en-GB" altLang="en-US" sz="1800" dirty="0" err="1">
                <a:latin typeface="Arial" panose="020B0604020202020204" pitchFamily="34" charset="0"/>
                <a:cs typeface="Arial" panose="020B0604020202020204" pitchFamily="34" charset="0"/>
              </a:rPr>
              <a:t>átím</a:t>
            </a:r>
            <a:r>
              <a:rPr lang="en-GB" altLang="en-US" sz="1800" dirty="0">
                <a:latin typeface="Arial" panose="020B0604020202020204" pitchFamily="34" charset="0"/>
                <a:cs typeface="Arial" panose="020B0604020202020204" pitchFamily="34" charset="0"/>
              </a:rPr>
              <a:t> </a:t>
            </a:r>
            <a:r>
              <a:rPr lang="cs-CZ" altLang="en-US" sz="1800" b="1" dirty="0">
                <a:latin typeface="Arial" panose="020B0604020202020204" pitchFamily="34" charset="0"/>
                <a:cs typeface="Arial" panose="020B0604020202020204" pitchFamily="34" charset="0"/>
              </a:rPr>
              <a:t>sádrovce</a:t>
            </a:r>
            <a:r>
              <a:rPr lang="cs-CZ" altLang="en-US" sz="1800" dirty="0">
                <a:latin typeface="Arial" panose="020B0604020202020204" pitchFamily="34" charset="0"/>
                <a:cs typeface="Arial" panose="020B0604020202020204" pitchFamily="34" charset="0"/>
              </a:rPr>
              <a:t> CaSO</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rPr>
              <a:t>.2 H</a:t>
            </a:r>
            <a:r>
              <a:rPr lang="cs-CZ" altLang="en-US" sz="1800" baseline="-25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rPr>
              <a:t>O</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na</a:t>
            </a:r>
            <a:r>
              <a:rPr lang="en-GB" altLang="en-US" sz="1800" dirty="0">
                <a:latin typeface="Arial" panose="020B0604020202020204" pitchFamily="34" charset="0"/>
                <a:cs typeface="Arial" panose="020B0604020202020204" pitchFamily="34" charset="0"/>
              </a:rPr>
              <a:t> 160</a:t>
            </a:r>
            <a:r>
              <a:rPr lang="cs-CZ" altLang="en-US" sz="1800" dirty="0">
                <a:latin typeface="Arial" panose="020B0604020202020204" pitchFamily="34" charset="0"/>
                <a:cs typeface="Arial" panose="020B0604020202020204" pitchFamily="34" charset="0"/>
              </a:rPr>
              <a:t> </a:t>
            </a:r>
            <a:r>
              <a:rPr lang="cs-CZ" altLang="en-US" sz="1800" baseline="30000" dirty="0">
                <a:latin typeface="Arial" panose="020B0604020202020204" pitchFamily="34" charset="0"/>
                <a:cs typeface="Arial" panose="020B0604020202020204" pitchFamily="34" charset="0"/>
              </a:rPr>
              <a:t>0</a:t>
            </a:r>
            <a:r>
              <a:rPr lang="en-GB" altLang="en-US" sz="1800" dirty="0">
                <a:latin typeface="Arial" panose="020B0604020202020204" pitchFamily="34" charset="0"/>
                <a:cs typeface="Arial" panose="020B0604020202020204" pitchFamily="34" charset="0"/>
              </a:rPr>
              <a:t>C - </a:t>
            </a:r>
            <a:r>
              <a:rPr lang="cs-CZ" altLang="en-US" sz="1800" dirty="0">
                <a:latin typeface="Arial" panose="020B0604020202020204" pitchFamily="34" charset="0"/>
                <a:cs typeface="Arial" panose="020B0604020202020204" pitchFamily="34" charset="0"/>
              </a:rPr>
              <a:t>č</a:t>
            </a:r>
            <a:r>
              <a:rPr lang="en-GB" altLang="en-US" sz="1800" dirty="0" err="1">
                <a:latin typeface="Arial" panose="020B0604020202020204" pitchFamily="34" charset="0"/>
                <a:cs typeface="Arial" panose="020B0604020202020204" pitchFamily="34" charset="0"/>
              </a:rPr>
              <a:t>áste</a:t>
            </a:r>
            <a:r>
              <a:rPr lang="cs-CZ" altLang="en-US" sz="1800" dirty="0">
                <a:latin typeface="Arial" panose="020B0604020202020204" pitchFamily="34" charset="0"/>
                <a:cs typeface="Arial" panose="020B0604020202020204" pitchFamily="34" charset="0"/>
              </a:rPr>
              <a:t>č</a:t>
            </a:r>
            <a:r>
              <a:rPr lang="en-GB" altLang="en-US" sz="1800" dirty="0" err="1">
                <a:latin typeface="Arial" panose="020B0604020202020204" pitchFamily="34" charset="0"/>
                <a:cs typeface="Arial" panose="020B0604020202020204" pitchFamily="34" charset="0"/>
              </a:rPr>
              <a:t>ná</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dehydratace</a:t>
            </a:r>
            <a:r>
              <a:rPr lang="en-GB" altLang="en-US" sz="1800" dirty="0">
                <a:latin typeface="Arial" panose="020B0604020202020204" pitchFamily="34" charset="0"/>
                <a:cs typeface="Arial" panose="020B0604020202020204" pitchFamily="34" charset="0"/>
              </a:rPr>
              <a:t>; </a:t>
            </a:r>
            <a:r>
              <a:rPr lang="en-GB" altLang="en-US" sz="1800" u="sng" dirty="0" err="1">
                <a:latin typeface="Arial" panose="020B0604020202020204" pitchFamily="34" charset="0"/>
                <a:cs typeface="Arial" panose="020B0604020202020204" pitchFamily="34" charset="0"/>
              </a:rPr>
              <a:t>tuhnutí</a:t>
            </a:r>
            <a:r>
              <a:rPr lang="en-GB" altLang="en-US" sz="1800" u="sng" dirty="0">
                <a:latin typeface="Arial" panose="020B0604020202020204" pitchFamily="34" charset="0"/>
                <a:cs typeface="Arial" panose="020B0604020202020204" pitchFamily="34" charset="0"/>
              </a:rPr>
              <a:t> </a:t>
            </a:r>
            <a:r>
              <a:rPr lang="en-GB" altLang="en-US" sz="1800" u="sng" dirty="0" err="1">
                <a:latin typeface="Arial" panose="020B0604020202020204" pitchFamily="34" charset="0"/>
                <a:cs typeface="Arial" panose="020B0604020202020204" pitchFamily="34" charset="0"/>
              </a:rPr>
              <a:t>sádry</a:t>
            </a:r>
            <a:r>
              <a:rPr lang="en-GB" altLang="en-US" sz="1800" u="sng" dirty="0">
                <a:latin typeface="Arial" panose="020B0604020202020204" pitchFamily="34" charset="0"/>
                <a:cs typeface="Arial" panose="020B0604020202020204" pitchFamily="34" charset="0"/>
              </a:rPr>
              <a:t> je </a:t>
            </a:r>
            <a:r>
              <a:rPr lang="en-GB" altLang="en-US" sz="1800" u="sng" dirty="0" err="1">
                <a:latin typeface="Arial" panose="020B0604020202020204" pitchFamily="34" charset="0"/>
                <a:cs typeface="Arial" panose="020B0604020202020204" pitchFamily="34" charset="0"/>
              </a:rPr>
              <a:t>nabírání</a:t>
            </a:r>
            <a:r>
              <a:rPr lang="en-GB" altLang="en-US" sz="1800" u="sng" dirty="0">
                <a:latin typeface="Arial" panose="020B0604020202020204" pitchFamily="34" charset="0"/>
                <a:cs typeface="Arial" panose="020B0604020202020204" pitchFamily="34" charset="0"/>
              </a:rPr>
              <a:t> </a:t>
            </a:r>
            <a:r>
              <a:rPr lang="en-GB" altLang="en-US" sz="1800" u="sng" dirty="0" err="1">
                <a:latin typeface="Arial" panose="020B0604020202020204" pitchFamily="34" charset="0"/>
                <a:cs typeface="Arial" panose="020B0604020202020204" pitchFamily="34" charset="0"/>
              </a:rPr>
              <a:t>krystalové</a:t>
            </a:r>
            <a:r>
              <a:rPr lang="en-GB" altLang="en-US" sz="1800" u="sng" dirty="0">
                <a:latin typeface="Arial" panose="020B0604020202020204" pitchFamily="34" charset="0"/>
                <a:cs typeface="Arial" panose="020B0604020202020204" pitchFamily="34" charset="0"/>
              </a:rPr>
              <a:t> </a:t>
            </a:r>
            <a:r>
              <a:rPr lang="en-GB" altLang="en-US" sz="1800" u="sng" dirty="0" err="1">
                <a:latin typeface="Arial" panose="020B0604020202020204" pitchFamily="34" charset="0"/>
                <a:cs typeface="Arial" panose="020B0604020202020204" pitchFamily="34" charset="0"/>
              </a:rPr>
              <a:t>vody</a:t>
            </a:r>
            <a:r>
              <a:rPr lang="en-GB" altLang="en-US" sz="1800" u="sng" dirty="0">
                <a:latin typeface="Arial" panose="020B0604020202020204" pitchFamily="34" charset="0"/>
                <a:cs typeface="Arial" panose="020B0604020202020204" pitchFamily="34" charset="0"/>
              </a:rPr>
              <a:t> </a:t>
            </a:r>
            <a:r>
              <a:rPr lang="en-GB" altLang="en-US" sz="1800" u="sng" dirty="0" err="1">
                <a:latin typeface="Arial" panose="020B0604020202020204" pitchFamily="34" charset="0"/>
                <a:cs typeface="Arial" panose="020B0604020202020204" pitchFamily="34" charset="0"/>
              </a:rPr>
              <a:t>zp</a:t>
            </a:r>
            <a:r>
              <a:rPr lang="cs-CZ" altLang="en-US" sz="1800" u="sng" dirty="0">
                <a:latin typeface="Arial" panose="020B0604020202020204" pitchFamily="34" charset="0"/>
                <a:cs typeface="Arial" panose="020B0604020202020204" pitchFamily="34" charset="0"/>
              </a:rPr>
              <a:t>ě</a:t>
            </a:r>
            <a:r>
              <a:rPr lang="en-GB" altLang="en-US" sz="1800" u="sng" dirty="0">
                <a:latin typeface="Arial" panose="020B0604020202020204" pitchFamily="34" charset="0"/>
                <a:cs typeface="Arial" panose="020B0604020202020204" pitchFamily="34" charset="0"/>
              </a:rPr>
              <a:t>t</a:t>
            </a:r>
            <a:r>
              <a:rPr lang="en-GB" altLang="en-US" sz="1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813554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91830" y="768489"/>
            <a:ext cx="8534400" cy="5816977"/>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Nitrid </a:t>
            </a:r>
            <a:r>
              <a:rPr lang="cs-CZ" sz="2000" b="1" dirty="0" err="1">
                <a:latin typeface="Arial" panose="020B0604020202020204" pitchFamily="34" charset="0"/>
                <a:cs typeface="Arial" panose="020B0604020202020204" pitchFamily="34" charset="0"/>
              </a:rPr>
              <a:t>beryllnatý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jako součást žáruvzdorné keramiky.</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Dusitan vápenatý </a:t>
            </a:r>
            <a:r>
              <a:rPr lang="cs-CZ" sz="2000" dirty="0">
                <a:latin typeface="Arial" panose="020B0604020202020204" pitchFamily="34" charset="0"/>
                <a:cs typeface="Arial" panose="020B0604020202020204" pitchFamily="34" charset="0"/>
              </a:rPr>
              <a:t>Ca(NO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k přípravě nemrznoucích roztoků.</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strontnatý </a:t>
            </a:r>
            <a:r>
              <a:rPr lang="cs-CZ" sz="2000" dirty="0" err="1">
                <a:latin typeface="Arial" panose="020B0604020202020204" pitchFamily="34" charset="0"/>
                <a:cs typeface="Arial" panose="020B0604020202020204" pitchFamily="34" charset="0"/>
              </a:rPr>
              <a:t>Sr</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pyrotechnice - barví plamen intenzivně červeně.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Azid barnatý</a:t>
            </a:r>
            <a:r>
              <a:rPr lang="cs-CZ" sz="2000" dirty="0">
                <a:latin typeface="Arial" panose="020B0604020202020204" pitchFamily="34" charset="0"/>
                <a:cs typeface="Arial" panose="020B0604020202020204" pitchFamily="34" charset="0"/>
              </a:rPr>
              <a:t> Ba(N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se používá k laboratorní přípravě </a:t>
            </a:r>
            <a:r>
              <a:rPr lang="cs-CZ" sz="2000" u="sng" dirty="0">
                <a:latin typeface="Arial" panose="020B0604020202020204" pitchFamily="34" charset="0"/>
                <a:cs typeface="Arial" panose="020B0604020202020204" pitchFamily="34" charset="0"/>
              </a:rPr>
              <a:t>čistého dusíku</a:t>
            </a:r>
            <a:r>
              <a:rPr lang="cs-CZ" sz="2000" dirty="0">
                <a:latin typeface="Arial" panose="020B0604020202020204" pitchFamily="34" charset="0"/>
                <a:cs typeface="Arial" panose="020B0604020202020204" pitchFamily="34" charset="0"/>
              </a:rPr>
              <a:t> a jako výchozí látka pro přípravu dalších azidů. </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Dusičnan barnatý </a:t>
            </a:r>
            <a:r>
              <a:rPr lang="cs-CZ" sz="2000" dirty="0">
                <a:latin typeface="Arial" panose="020B0604020202020204" pitchFamily="34" charset="0"/>
                <a:cs typeface="Arial" panose="020B0604020202020204" pitchFamily="34" charset="0"/>
              </a:rPr>
              <a:t>Ba(NO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důležitým analytickým činidlem pro určení některých aniontů a využívá se v pyrotechnice - barví plamen zeleně.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Fosfid vápenatý</a:t>
            </a:r>
            <a:r>
              <a:rPr lang="cs-CZ" sz="2000" dirty="0">
                <a:latin typeface="Arial" panose="020B0604020202020204" pitchFamily="34" charset="0"/>
                <a:cs typeface="Arial" panose="020B0604020202020204" pitchFamily="34" charset="0"/>
              </a:rPr>
              <a:t> Ca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jako </a:t>
            </a:r>
            <a:r>
              <a:rPr lang="cs-CZ" sz="2000" u="sng" dirty="0">
                <a:latin typeface="Arial" panose="020B0604020202020204" pitchFamily="34" charset="0"/>
                <a:cs typeface="Arial" panose="020B0604020202020204" pitchFamily="34" charset="0"/>
              </a:rPr>
              <a:t>rodenticid</a:t>
            </a:r>
            <a:r>
              <a:rPr lang="cs-CZ" sz="2000" dirty="0">
                <a:latin typeface="Arial" panose="020B0604020202020204" pitchFamily="34" charset="0"/>
                <a:cs typeface="Arial" panose="020B0604020202020204" pitchFamily="34" charset="0"/>
              </a:rPr>
              <a:t> a má značné využití v pyrotechnice jako součást </a:t>
            </a:r>
            <a:r>
              <a:rPr lang="cs-CZ" sz="2000" u="sng" dirty="0">
                <a:latin typeface="Arial" panose="020B0604020202020204" pitchFamily="34" charset="0"/>
                <a:cs typeface="Arial" panose="020B0604020202020204" pitchFamily="34" charset="0"/>
              </a:rPr>
              <a:t>samozápalné munice</a:t>
            </a:r>
            <a:r>
              <a:rPr lang="cs-CZ" sz="2000" dirty="0">
                <a:latin typeface="Arial" panose="020B0604020202020204" pitchFamily="34" charset="0"/>
                <a:cs typeface="Arial" panose="020B0604020202020204" pitchFamily="34" charset="0"/>
              </a:rPr>
              <a:t>. </a:t>
            </a:r>
          </a:p>
          <a:p>
            <a:pPr algn="just"/>
            <a:endParaRPr lang="cs-CZ" sz="8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Difosforečnan</a:t>
            </a:r>
            <a:r>
              <a:rPr lang="cs-CZ" sz="2000" b="1" dirty="0">
                <a:latin typeface="Arial" panose="020B0604020202020204" pitchFamily="34" charset="0"/>
                <a:cs typeface="Arial" panose="020B0604020202020204" pitchFamily="34" charset="0"/>
              </a:rPr>
              <a:t> vápenatý </a:t>
            </a:r>
            <a:r>
              <a:rPr lang="cs-CZ" sz="2000" dirty="0">
                <a:latin typeface="Arial" panose="020B0604020202020204" pitchFamily="34" charset="0"/>
                <a:cs typeface="Arial" panose="020B0604020202020204" pitchFamily="34" charset="0"/>
              </a:rPr>
              <a:t>Ca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 slouží jako </a:t>
            </a:r>
            <a:r>
              <a:rPr lang="cs-CZ" sz="2000" dirty="0" err="1">
                <a:latin typeface="Arial" panose="020B0604020202020204" pitchFamily="34" charset="0"/>
                <a:cs typeface="Arial" panose="020B0604020202020204" pitchFamily="34" charset="0"/>
              </a:rPr>
              <a:t>abrazivo</a:t>
            </a:r>
            <a:r>
              <a:rPr lang="cs-CZ" sz="2000" dirty="0">
                <a:latin typeface="Arial" panose="020B0604020202020204" pitchFamily="34" charset="0"/>
                <a:cs typeface="Arial" panose="020B0604020202020204" pitchFamily="34" charset="0"/>
              </a:rPr>
              <a:t> v zubních pastách. </a:t>
            </a:r>
          </a:p>
        </p:txBody>
      </p:sp>
      <p:sp>
        <p:nvSpPr>
          <p:cNvPr id="9" name="Nadpis 1"/>
          <p:cNvSpPr>
            <a:spLocks noGrp="1"/>
          </p:cNvSpPr>
          <p:nvPr>
            <p:ph type="title"/>
          </p:nvPr>
        </p:nvSpPr>
        <p:spPr>
          <a:xfrm>
            <a:off x="457200" y="152400"/>
            <a:ext cx="8229600" cy="563562"/>
          </a:xfrm>
        </p:spPr>
        <p:txBody>
          <a:bodyPr>
            <a:normAutofit/>
          </a:bodyPr>
          <a:lstStyle/>
          <a:p>
            <a:r>
              <a:rPr lang="cs-CZ" sz="2800" b="1" dirty="0"/>
              <a:t>Sloučeniny s dusíkem</a:t>
            </a:r>
          </a:p>
        </p:txBody>
      </p:sp>
      <p:sp>
        <p:nvSpPr>
          <p:cNvPr id="10" name="Nadpis 1"/>
          <p:cNvSpPr txBox="1">
            <a:spLocks/>
          </p:cNvSpPr>
          <p:nvPr/>
        </p:nvSpPr>
        <p:spPr>
          <a:xfrm>
            <a:off x="457200" y="4267200"/>
            <a:ext cx="8229600" cy="563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t>Sloučeniny s fosforem</a:t>
            </a:r>
          </a:p>
        </p:txBody>
      </p:sp>
    </p:spTree>
    <p:extLst>
      <p:ext uri="{BB962C8B-B14F-4D97-AF65-F5344CB8AC3E}">
        <p14:creationId xmlns:p14="http://schemas.microsoft.com/office/powerpoint/2010/main" val="12422009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838200"/>
            <a:ext cx="8610600" cy="5663089"/>
          </a:xfrm>
          <a:prstGeom prst="rect">
            <a:avLst/>
          </a:prstGeom>
        </p:spPr>
        <p:txBody>
          <a:bodyPr wrap="square">
            <a:spAutoFit/>
          </a:bodyPr>
          <a:lstStyle/>
          <a:p>
            <a:pPr algn="just">
              <a:buFont typeface="Wingdings" pitchFamily="2" charset="2"/>
              <a:buNone/>
            </a:pPr>
            <a:r>
              <a:rPr lang="cs-CZ" sz="2000" b="1" dirty="0">
                <a:latin typeface="Arial" panose="020B0604020202020204" pitchFamily="34" charset="0"/>
                <a:cs typeface="Arial" panose="020B0604020202020204" pitchFamily="34" charset="0"/>
              </a:rPr>
              <a:t>Uhličitan hořečnatý </a:t>
            </a:r>
            <a:r>
              <a:rPr lang="cs-CZ" altLang="en-US" sz="2000" dirty="0">
                <a:latin typeface="Arial" panose="020B0604020202020204" pitchFamily="34" charset="0"/>
                <a:cs typeface="Arial" panose="020B0604020202020204" pitchFamily="34" charset="0"/>
              </a:rPr>
              <a:t>MgCO</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bílá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magnézie</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používá</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zubních</a:t>
            </a:r>
            <a:r>
              <a:rPr lang="en-GB" altLang="en-US" sz="2000" dirty="0">
                <a:latin typeface="Arial" panose="020B0604020202020204" pitchFamily="34" charset="0"/>
                <a:cs typeface="Arial" panose="020B0604020202020204" pitchFamily="34" charset="0"/>
              </a:rPr>
              <a:t> past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írodní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MgCO</a:t>
            </a:r>
            <a:r>
              <a:rPr lang="cs-CZ"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u="sng" dirty="0" err="1">
                <a:latin typeface="Arial" panose="020B0604020202020204" pitchFamily="34" charset="0"/>
                <a:cs typeface="Arial" panose="020B0604020202020204" pitchFamily="34" charset="0"/>
              </a:rPr>
              <a:t>magnezit</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zpracovává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žáruvzdorné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vyzdívky</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pecí</a:t>
            </a:r>
            <a:r>
              <a:rPr lang="cs-CZ" altLang="en-US"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lnSpc>
                <a:spcPct val="90000"/>
              </a:lnSpc>
              <a:buNone/>
            </a:pPr>
            <a:r>
              <a:rPr lang="cs-CZ" sz="2000" b="1" dirty="0">
                <a:latin typeface="Arial" panose="020B0604020202020204" pitchFamily="34" charset="0"/>
                <a:cs typeface="Arial" panose="020B0604020202020204" pitchFamily="34" charset="0"/>
              </a:rPr>
              <a:t>Uhličitan vápenatý </a:t>
            </a: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v potravinářství jako stabilizátor a barvivo E 170 a jako bílý malířský pigment mušlová běloba. </a:t>
            </a:r>
          </a:p>
          <a:p>
            <a:pPr algn="just">
              <a:lnSpc>
                <a:spcPct val="90000"/>
              </a:lnSpc>
              <a:buNone/>
            </a:pPr>
            <a:r>
              <a:rPr lang="en-GB" altLang="en-US" sz="2000" dirty="0">
                <a:latin typeface="Arial" panose="020B0604020202020204" pitchFamily="34" charset="0"/>
                <a:cs typeface="Arial" panose="020B0604020202020204" pitchFamily="34" charset="0"/>
              </a:rPr>
              <a:t>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b</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žný</a:t>
            </a:r>
            <a:r>
              <a:rPr lang="en-GB" altLang="en-US" sz="2000" dirty="0">
                <a:latin typeface="Arial" panose="020B0604020202020204" pitchFamily="34" charset="0"/>
                <a:cs typeface="Arial" panose="020B0604020202020204" pitchFamily="34" charset="0"/>
              </a:rPr>
              <a:t> v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írod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mramor</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ída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vápencová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Transport </a:t>
            </a:r>
            <a:r>
              <a:rPr lang="en-GB" altLang="en-US" sz="2000" dirty="0" err="1">
                <a:latin typeface="Arial" panose="020B0604020202020204" pitchFamily="34" charset="0"/>
                <a:cs typeface="Arial" panose="020B0604020202020204" pitchFamily="34" charset="0"/>
              </a:rPr>
              <a:t>vápence</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krasových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útvarech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umož</a:t>
            </a:r>
            <a:r>
              <a:rPr lang="cs-CZ" altLang="en-US" sz="2000" dirty="0">
                <a:latin typeface="Arial" panose="020B0604020202020204" pitchFamily="34" charset="0"/>
                <a:cs typeface="Arial" panose="020B0604020202020204" pitchFamily="34" charset="0"/>
              </a:rPr>
              <a:t>ň</a:t>
            </a:r>
            <a:r>
              <a:rPr lang="en-GB" altLang="en-US" sz="2000" dirty="0" err="1">
                <a:latin typeface="Arial" panose="020B0604020202020204" pitchFamily="34" charset="0"/>
                <a:cs typeface="Arial" panose="020B0604020202020204" pitchFamily="34" charset="0"/>
              </a:rPr>
              <a: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rovnováha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ustavující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mezi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rozpustným</a:t>
            </a:r>
            <a:r>
              <a:rPr lang="en-GB" altLang="en-US" sz="2000" dirty="0">
                <a:latin typeface="Arial" panose="020B0604020202020204" pitchFamily="34" charset="0"/>
                <a:cs typeface="Arial" panose="020B0604020202020204" pitchFamily="34" charset="0"/>
              </a:rPr>
              <a:t> Ca(HCO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nerozpustným</a:t>
            </a:r>
            <a:r>
              <a:rPr lang="en-GB" altLang="en-US" sz="2000" dirty="0">
                <a:latin typeface="Arial" panose="020B0604020202020204" pitchFamily="34" charset="0"/>
                <a:cs typeface="Arial" panose="020B0604020202020204" pitchFamily="34" charset="0"/>
              </a:rPr>
              <a:t> 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p>
          <a:p>
            <a:pPr algn="just">
              <a:lnSpc>
                <a:spcPct val="8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just">
              <a:lnSpc>
                <a:spcPct val="8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algn="just"/>
            <a:r>
              <a:rPr lang="cs-CZ" altLang="en-US" sz="2000" dirty="0">
                <a:latin typeface="Arial" panose="020B0604020202020204" pitchFamily="34" charset="0"/>
                <a:cs typeface="Arial" panose="020B0604020202020204" pitchFamily="34" charset="0"/>
              </a:rPr>
              <a:t>T</a:t>
            </a:r>
            <a:r>
              <a:rPr lang="en-GB" altLang="en-US" sz="2000" dirty="0" err="1">
                <a:latin typeface="Arial" panose="020B0604020202020204" pitchFamily="34" charset="0"/>
                <a:cs typeface="Arial" panose="020B0604020202020204" pitchFamily="34" charset="0"/>
              </a:rPr>
              <a:t>vrdnutí</a:t>
            </a:r>
            <a:r>
              <a:rPr lang="en-GB" altLang="en-US" sz="2000" dirty="0">
                <a:latin typeface="Arial" panose="020B0604020202020204" pitchFamily="34" charset="0"/>
                <a:cs typeface="Arial" panose="020B0604020202020204" pitchFamily="34" charset="0"/>
              </a:rPr>
              <a:t> malty: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Uhličitan strontnatý </a:t>
            </a:r>
            <a:r>
              <a:rPr lang="cs-CZ" sz="2000" dirty="0">
                <a:latin typeface="Arial" panose="020B0604020202020204" pitchFamily="34" charset="0"/>
                <a:cs typeface="Arial" panose="020B0604020202020204" pitchFamily="34" charset="0"/>
              </a:rPr>
              <a:t>SrCO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jako tavidlo do keramických glazur.</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Uhličitan barnatý </a:t>
            </a:r>
            <a:r>
              <a:rPr lang="cs-CZ" sz="2000" dirty="0">
                <a:latin typeface="Arial" panose="020B0604020202020204" pitchFamily="34" charset="0"/>
                <a:cs typeface="Arial" panose="020B0604020202020204" pitchFamily="34" charset="0"/>
              </a:rPr>
              <a:t>BaCO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používal jako </a:t>
            </a:r>
            <a:r>
              <a:rPr lang="cs-CZ" sz="2000" u="sng" dirty="0">
                <a:latin typeface="Arial" panose="020B0604020202020204" pitchFamily="34" charset="0"/>
                <a:cs typeface="Arial" panose="020B0604020202020204" pitchFamily="34" charset="0"/>
              </a:rPr>
              <a:t>rodenticid</a:t>
            </a:r>
            <a:r>
              <a:rPr lang="cs-CZ" sz="2000" dirty="0">
                <a:latin typeface="Arial" panose="020B0604020202020204" pitchFamily="34" charset="0"/>
                <a:cs typeface="Arial" panose="020B0604020202020204" pitchFamily="34" charset="0"/>
              </a:rPr>
              <a:t> a slouží jako katalyzátor při přípravě některých cyklických ketonů </a:t>
            </a:r>
            <a:r>
              <a:rPr lang="cs-CZ" sz="2000" i="1" dirty="0">
                <a:latin typeface="Arial" panose="020B0604020202020204" pitchFamily="34" charset="0"/>
                <a:cs typeface="Arial" panose="020B0604020202020204" pitchFamily="34" charset="0"/>
              </a:rPr>
              <a:t>(příprava </a:t>
            </a:r>
            <a:r>
              <a:rPr lang="cs-CZ" sz="2000" i="1" dirty="0" err="1">
                <a:latin typeface="Arial" panose="020B0604020202020204" pitchFamily="34" charset="0"/>
                <a:cs typeface="Arial" panose="020B0604020202020204" pitchFamily="34" charset="0"/>
              </a:rPr>
              <a:t>cyklopentanonu</a:t>
            </a:r>
            <a:r>
              <a:rPr lang="cs-CZ" sz="2000" i="1" dirty="0">
                <a:latin typeface="Arial" panose="020B0604020202020204" pitchFamily="34" charset="0"/>
                <a:cs typeface="Arial" panose="020B0604020202020204" pitchFamily="34" charset="0"/>
              </a:rPr>
              <a:t> cyklizací kyseliny adipové)</a:t>
            </a:r>
            <a:r>
              <a:rPr lang="cs-CZ" sz="2000" dirty="0">
                <a:latin typeface="Arial" panose="020B0604020202020204" pitchFamily="34" charset="0"/>
                <a:cs typeface="Arial" panose="020B0604020202020204" pitchFamily="34" charset="0"/>
              </a:rPr>
              <a:t>.</a:t>
            </a:r>
          </a:p>
        </p:txBody>
      </p:sp>
      <p:sp>
        <p:nvSpPr>
          <p:cNvPr id="6" name="Nadpis 1"/>
          <p:cNvSpPr>
            <a:spLocks noGrp="1"/>
          </p:cNvSpPr>
          <p:nvPr>
            <p:ph type="title"/>
          </p:nvPr>
        </p:nvSpPr>
        <p:spPr>
          <a:xfrm>
            <a:off x="457200" y="228600"/>
            <a:ext cx="8229600" cy="563562"/>
          </a:xfrm>
        </p:spPr>
        <p:txBody>
          <a:bodyPr>
            <a:normAutofit/>
          </a:bodyPr>
          <a:lstStyle/>
          <a:p>
            <a:r>
              <a:rPr lang="cs-CZ" sz="2800" b="1" dirty="0"/>
              <a:t>Sloučeniny s uhlíkem</a:t>
            </a:r>
          </a:p>
        </p:txBody>
      </p:sp>
    </p:spTree>
    <p:extLst>
      <p:ext uri="{BB962C8B-B14F-4D97-AF65-F5344CB8AC3E}">
        <p14:creationId xmlns:p14="http://schemas.microsoft.com/office/powerpoint/2010/main" val="35330461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457200"/>
            <a:ext cx="87630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Mezi další používané vápenaté pigmenty patří </a:t>
            </a:r>
            <a:r>
              <a:rPr lang="cs-CZ" sz="2000" b="1" dirty="0">
                <a:latin typeface="Arial" panose="020B0604020202020204" pitchFamily="34" charset="0"/>
                <a:cs typeface="Arial" panose="020B0604020202020204" pitchFamily="34" charset="0"/>
              </a:rPr>
              <a:t>svatojánská běloba</a:t>
            </a:r>
            <a:r>
              <a:rPr lang="cs-CZ" sz="2000" dirty="0">
                <a:latin typeface="Arial" panose="020B0604020202020204" pitchFamily="34" charset="0"/>
                <a:cs typeface="Arial" panose="020B0604020202020204" pitchFamily="34" charset="0"/>
              </a:rPr>
              <a:t>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kostní běloba</a:t>
            </a:r>
            <a:r>
              <a:rPr lang="cs-CZ" sz="2000" dirty="0">
                <a:latin typeface="Arial" panose="020B0604020202020204" pitchFamily="34" charset="0"/>
                <a:cs typeface="Arial" panose="020B0604020202020204" pitchFamily="34" charset="0"/>
              </a:rPr>
              <a:t> Ca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nebo </a:t>
            </a:r>
            <a:r>
              <a:rPr lang="cs-CZ" sz="2000" b="1" dirty="0" err="1">
                <a:latin typeface="Arial" panose="020B0604020202020204" pitchFamily="34" charset="0"/>
                <a:cs typeface="Arial" panose="020B0604020202020204" pitchFamily="34" charset="0"/>
              </a:rPr>
              <a:t>blancophon</a:t>
            </a:r>
            <a:r>
              <a:rPr lang="cs-CZ" sz="2000" dirty="0">
                <a:latin typeface="Arial" panose="020B0604020202020204" pitchFamily="34" charset="0"/>
                <a:cs typeface="Arial" panose="020B0604020202020204" pitchFamily="34" charset="0"/>
              </a:rPr>
              <a:t> BaSO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Kyanid vápenatý </a:t>
            </a:r>
            <a:r>
              <a:rPr lang="cs-CZ" sz="2000" dirty="0">
                <a:latin typeface="Arial" panose="020B0604020202020204" pitchFamily="34" charset="0"/>
                <a:cs typeface="Arial" panose="020B0604020202020204" pitchFamily="34" charset="0"/>
              </a:rPr>
              <a:t>Ca(CN)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slouží jako insekticid a rodenticid.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Octan vápenatý</a:t>
            </a:r>
            <a:r>
              <a:rPr lang="cs-CZ" sz="2000" dirty="0">
                <a:latin typeface="Arial" panose="020B0604020202020204" pitchFamily="34" charset="0"/>
                <a:cs typeface="Arial" panose="020B0604020202020204" pitchFamily="34" charset="0"/>
              </a:rPr>
              <a:t>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 slouží jako léčivo ke snižování krevní hladiny fosfátů.</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Octan barnatý </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Ba se používá jako mořidlo při barvení tkanin a jako sušidlo nátěrových hmot. </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Acetylid vápenatý </a:t>
            </a:r>
            <a:r>
              <a:rPr lang="cs-CZ" sz="2000" dirty="0">
                <a:latin typeface="Arial" panose="020B0604020202020204" pitchFamily="34" charset="0"/>
                <a:cs typeface="Arial" panose="020B0604020202020204" pitchFamily="34" charset="0"/>
              </a:rPr>
              <a:t>se používal v karbidových lampách a k výrobě hnojiva </a:t>
            </a:r>
            <a:r>
              <a:rPr lang="cs-CZ" sz="2000" b="1" dirty="0">
                <a:latin typeface="Arial" panose="020B0604020202020204" pitchFamily="34" charset="0"/>
                <a:cs typeface="Arial" panose="020B0604020202020204" pitchFamily="34" charset="0"/>
              </a:rPr>
              <a:t>kyanamidu vápenatého</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837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type="body" idx="1"/>
          </p:nvPr>
        </p:nvSpPr>
        <p:spPr>
          <a:xfrm>
            <a:off x="95543" y="228600"/>
            <a:ext cx="8839200" cy="6477000"/>
          </a:xfrm>
        </p:spPr>
        <p:txBody>
          <a:bodyPr>
            <a:normAutofit lnSpcReduction="10000"/>
          </a:bodyPr>
          <a:lstStyle/>
          <a:p>
            <a:pPr marL="0" indent="0">
              <a:buNone/>
            </a:pPr>
            <a:r>
              <a:rPr lang="cs-CZ" altLang="en-US" sz="2000" dirty="0">
                <a:latin typeface="Arial" panose="020B0604020202020204" pitchFamily="34" charset="0"/>
                <a:cs typeface="Arial" panose="020B0604020202020204" pitchFamily="34" charset="0"/>
              </a:rPr>
              <a:t>Bor má v</a:t>
            </a:r>
            <a:r>
              <a:rPr lang="en-GB" altLang="en-US" sz="2000" dirty="0" err="1">
                <a:latin typeface="Arial" panose="020B0604020202020204" pitchFamily="34" charset="0"/>
                <a:cs typeface="Arial" panose="020B0604020202020204" pitchFamily="34" charset="0"/>
              </a:rPr>
              <a:t>ys</a:t>
            </a:r>
            <a:r>
              <a:rPr lang="cs-CZ" altLang="en-US" sz="2000" dirty="0" err="1">
                <a:latin typeface="Arial" panose="020B0604020202020204" pitchFamily="34" charset="0"/>
                <a:cs typeface="Arial" panose="020B0604020202020204" pitchFamily="34" charset="0"/>
              </a:rPr>
              <a:t>oký</a:t>
            </a:r>
            <a:r>
              <a:rPr lang="en-GB" altLang="en-US" sz="2000" dirty="0">
                <a:latin typeface="Arial" panose="020B0604020202020204" pitchFamily="34" charset="0"/>
                <a:cs typeface="Arial" panose="020B0604020202020204" pitchFamily="34" charset="0"/>
              </a:rPr>
              <a:t> bod </a:t>
            </a:r>
            <a:r>
              <a:rPr lang="en-GB" altLang="en-US" sz="2000" dirty="0" err="1">
                <a:latin typeface="Arial" panose="020B0604020202020204" pitchFamily="34" charset="0"/>
                <a:cs typeface="Arial" panose="020B0604020202020204" pitchFamily="34" charset="0"/>
              </a:rPr>
              <a:t>tání</a:t>
            </a:r>
            <a:r>
              <a:rPr lang="en-GB" altLang="en-US" sz="2000" dirty="0">
                <a:latin typeface="Arial" panose="020B0604020202020204" pitchFamily="34" charset="0"/>
                <a:cs typeface="Arial" panose="020B0604020202020204" pitchFamily="34" charset="0"/>
              </a:rPr>
              <a:t> (2300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vzduchu</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stálý</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V</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sloučeninách</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vázán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výlučně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a:t>
            </a:r>
            <a:r>
              <a:rPr lang="cs-CZ" altLang="en-US" sz="2000" dirty="0" err="1">
                <a:latin typeface="Arial" panose="020B0604020202020204" pitchFamily="34" charset="0"/>
                <a:cs typeface="Arial" panose="020B0604020202020204" pitchFamily="34" charset="0"/>
              </a:rPr>
              <a:t>entními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vazbami</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buNone/>
            </a:pPr>
            <a:endParaRPr lang="cs-CZ" altLang="en-US" sz="1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P</a:t>
            </a:r>
            <a:r>
              <a:rPr lang="en-GB" altLang="en-US" sz="2000" dirty="0" err="1">
                <a:latin typeface="Arial" panose="020B0604020202020204" pitchFamily="34" charset="0"/>
                <a:cs typeface="Arial" panose="020B0604020202020204" pitchFamily="34" charset="0"/>
              </a:rPr>
              <a:t>odobnost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spíše</a:t>
            </a:r>
            <a:r>
              <a:rPr lang="en-GB" altLang="en-US" sz="2000" dirty="0">
                <a:latin typeface="Arial" panose="020B0604020202020204" pitchFamily="34" charset="0"/>
                <a:cs typeface="Arial" panose="020B0604020202020204" pitchFamily="34" charset="0"/>
              </a:rPr>
              <a:t> s Si,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s Al</a:t>
            </a:r>
            <a:r>
              <a:rPr lang="cs-CZ" altLang="en-US" sz="2000"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diagonální podobnost mezi B a Si </a:t>
            </a:r>
            <a:r>
              <a:rPr lang="cs-CZ" altLang="en-US" sz="2000" dirty="0">
                <a:latin typeface="Arial" panose="020B0604020202020204" pitchFamily="34" charset="0"/>
                <a:cs typeface="Arial" panose="020B0604020202020204" pitchFamily="34" charset="0"/>
              </a:rPr>
              <a:t>v periodické tabulce)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boritá</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podobná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křemičité</a:t>
            </a:r>
            <a:r>
              <a:rPr lang="en-GB" altLang="en-US" sz="2000" dirty="0">
                <a:latin typeface="Arial" panose="020B0604020202020204" pitchFamily="34" charset="0"/>
                <a:cs typeface="Arial" panose="020B0604020202020204" pitchFamily="34" charset="0"/>
              </a:rPr>
              <a:t>; B(OH)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ale Al(OH)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převážně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zásaditý</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část</a:t>
            </a:r>
            <a:r>
              <a:rPr lang="cs-CZ" altLang="en-US" sz="2000" dirty="0" err="1">
                <a:latin typeface="Arial" panose="020B0604020202020204" pitchFamily="34" charset="0"/>
                <a:cs typeface="Arial" panose="020B0604020202020204" pitchFamily="34" charset="0"/>
              </a:rPr>
              <a:t>ečně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amfoterním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chováním</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Ve sloučeninách vystupuje bor většinou v oxidačním stavu III, vzácně též I a II. Ze sloučenin </a:t>
            </a:r>
            <a:r>
              <a:rPr lang="cs-CZ" sz="2000" i="1" dirty="0">
                <a:latin typeface="Arial" panose="020B0604020202020204" pitchFamily="34" charset="0"/>
                <a:cs typeface="Arial" panose="020B0604020202020204" pitchFamily="34" charset="0"/>
              </a:rPr>
              <a:t>jednomocného boru </a:t>
            </a:r>
            <a:r>
              <a:rPr lang="cs-CZ" sz="2000" dirty="0">
                <a:latin typeface="Arial" panose="020B0604020202020204" pitchFamily="34" charset="0"/>
                <a:cs typeface="Arial" panose="020B0604020202020204" pitchFamily="34" charset="0"/>
              </a:rPr>
              <a:t>jsou známy např. nestabilní fluorid borný BF a chlorid borný </a:t>
            </a:r>
            <a:r>
              <a:rPr lang="cs-CZ" sz="2000" dirty="0" err="1">
                <a:latin typeface="Arial" panose="020B0604020202020204" pitchFamily="34" charset="0"/>
                <a:cs typeface="Arial" panose="020B0604020202020204" pitchFamily="34" charset="0"/>
              </a:rPr>
              <a:t>BCl</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dvojmocný bor</a:t>
            </a:r>
            <a:r>
              <a:rPr lang="cs-CZ" sz="2000" dirty="0">
                <a:latin typeface="Arial" panose="020B0604020202020204" pitchFamily="34" charset="0"/>
                <a:cs typeface="Arial" panose="020B0604020202020204" pitchFamily="34" charset="0"/>
              </a:rPr>
              <a:t> je znám ve formě nestabilního oxidu </a:t>
            </a:r>
            <a:r>
              <a:rPr lang="cs-CZ" sz="2000" dirty="0" err="1">
                <a:latin typeface="Arial" panose="020B0604020202020204" pitchFamily="34" charset="0"/>
                <a:cs typeface="Arial" panose="020B0604020202020204" pitchFamily="34" charset="0"/>
              </a:rPr>
              <a:t>bornatého</a:t>
            </a:r>
            <a:r>
              <a:rPr lang="cs-CZ" sz="2000" dirty="0">
                <a:latin typeface="Arial" panose="020B0604020202020204" pitchFamily="34" charset="0"/>
                <a:cs typeface="Arial" panose="020B0604020202020204" pitchFamily="34" charset="0"/>
              </a:rPr>
              <a:t> BO a jodidu </a:t>
            </a:r>
            <a:r>
              <a:rPr lang="cs-CZ" sz="2000" dirty="0" err="1">
                <a:latin typeface="Arial" panose="020B0604020202020204" pitchFamily="34" charset="0"/>
                <a:cs typeface="Arial" panose="020B0604020202020204" pitchFamily="34" charset="0"/>
              </a:rPr>
              <a:t>bornatého</a:t>
            </a:r>
            <a:r>
              <a:rPr lang="cs-CZ" sz="2000" dirty="0">
                <a:latin typeface="Arial" panose="020B0604020202020204" pitchFamily="34" charset="0"/>
                <a:cs typeface="Arial" panose="020B0604020202020204" pitchFamily="34" charset="0"/>
              </a:rPr>
              <a:t> 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p>
          <a:p>
            <a:pPr>
              <a:buNone/>
            </a:pPr>
            <a:endParaRPr lang="cs-CZ" sz="1000" dirty="0">
              <a:latin typeface="Arial" panose="020B0604020202020204" pitchFamily="34" charset="0"/>
              <a:cs typeface="Arial" panose="020B0604020202020204" pitchFamily="34" charset="0"/>
            </a:endParaRPr>
          </a:p>
          <a:p>
            <a:pPr algn="just">
              <a:buNone/>
            </a:pPr>
            <a:r>
              <a:rPr lang="cs-CZ" sz="2000" dirty="0">
                <a:latin typeface="Arial" panose="020B0604020202020204" pitchFamily="34" charset="0"/>
                <a:cs typeface="Arial" panose="020B0604020202020204" pitchFamily="34" charset="0"/>
              </a:rPr>
              <a:t>Bor se vyznačuje vysokou chemickou odolností a to i proti silným okysličovadlům, nereaguje ani s kyselinou fluorovodíkovou, ale oxiduje se horkou kyselinou dusičnou a sírovou a při teplotě přes 600°C reaguje s vodní párou:</a:t>
            </a:r>
          </a:p>
          <a:p>
            <a:pPr algn="ctr">
              <a:buNone/>
            </a:pPr>
            <a:r>
              <a:rPr lang="cs-CZ" sz="2000" dirty="0">
                <a:latin typeface="Arial" panose="020B0604020202020204" pitchFamily="34" charset="0"/>
                <a:cs typeface="Arial" panose="020B0604020202020204" pitchFamily="34" charset="0"/>
              </a:rPr>
              <a:t>B + 3HNO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+ 3NO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2B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2B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endParaRPr lang="cs-CZ" altLang="en-US"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Amorfní bor reaguje s roztoky i taveninami hydroxidů alkalických kovů:</a:t>
            </a:r>
          </a:p>
          <a:p>
            <a:pPr marL="0" indent="0" algn="ctr">
              <a:buNone/>
            </a:pPr>
            <a:r>
              <a:rPr lang="cs-CZ" sz="2000" dirty="0">
                <a:latin typeface="Arial" panose="020B0604020202020204" pitchFamily="34" charset="0"/>
                <a:cs typeface="Arial" panose="020B0604020202020204" pitchFamily="34" charset="0"/>
              </a:rPr>
              <a:t>2B + 2NaOH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2Na[B(OH)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2B + 6NaOH → 2Na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44719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1323" y="152400"/>
            <a:ext cx="8936477" cy="707886"/>
          </a:xfrm>
          <a:prstGeom prst="rect">
            <a:avLst/>
          </a:prstGeom>
        </p:spPr>
        <p:txBody>
          <a:bodyPr wrap="square">
            <a:spAutoFit/>
          </a:bodyPr>
          <a:lstStyle/>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190500" y="3998655"/>
            <a:ext cx="8686800" cy="2554545"/>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Hexaborid</a:t>
            </a:r>
            <a:r>
              <a:rPr lang="cs-CZ" sz="2000" b="1" dirty="0">
                <a:latin typeface="Arial" panose="020B0604020202020204" pitchFamily="34" charset="0"/>
                <a:cs typeface="Arial" panose="020B0604020202020204" pitchFamily="34" charset="0"/>
              </a:rPr>
              <a:t> vápníku </a:t>
            </a:r>
            <a:r>
              <a:rPr lang="cs-CZ" sz="2000" dirty="0">
                <a:latin typeface="Arial" panose="020B0604020202020204" pitchFamily="34" charset="0"/>
                <a:cs typeface="Arial" panose="020B0604020202020204" pitchFamily="34" charset="0"/>
              </a:rPr>
              <a:t>CaB</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se používá jako dezoxidační činidlo v metalurgii barevných kovů.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Boritan vápenatý </a:t>
            </a:r>
            <a:r>
              <a:rPr lang="cs-CZ" sz="2000" dirty="0">
                <a:latin typeface="Arial" panose="020B0604020202020204" pitchFamily="34" charset="0"/>
                <a:cs typeface="Arial" panose="020B0604020202020204" pitchFamily="34" charset="0"/>
              </a:rPr>
              <a:t>Ca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součástí glazur, zpomalovačů hoření a reaktivních </a:t>
            </a:r>
            <a:r>
              <a:rPr lang="cs-CZ" sz="2000" dirty="0" err="1">
                <a:latin typeface="Arial" panose="020B0604020202020204" pitchFamily="34" charset="0"/>
                <a:cs typeface="Arial" panose="020B0604020202020204" pitchFamily="34" charset="0"/>
              </a:rPr>
              <a:t>samotěsnících</a:t>
            </a:r>
            <a:r>
              <a:rPr lang="cs-CZ" sz="2000" dirty="0">
                <a:latin typeface="Arial" panose="020B0604020202020204" pitchFamily="34" charset="0"/>
                <a:cs typeface="Arial" panose="020B0604020202020204" pitchFamily="34" charset="0"/>
              </a:rPr>
              <a:t> pojiv. </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Boritan barnatý </a:t>
            </a:r>
            <a:r>
              <a:rPr lang="cs-CZ" sz="2000" dirty="0">
                <a:latin typeface="Arial" panose="020B0604020202020204" pitchFamily="34" charset="0"/>
                <a:cs typeface="Arial" panose="020B0604020202020204" pitchFamily="34" charset="0"/>
              </a:rPr>
              <a:t>Ba(BO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používán jako UV stabilizátor PVC a k výrobě optických součástí pracujících v UV části spektra.</a:t>
            </a:r>
          </a:p>
        </p:txBody>
      </p:sp>
      <p:sp>
        <p:nvSpPr>
          <p:cNvPr id="8" name="Nadpis 1"/>
          <p:cNvSpPr>
            <a:spLocks noGrp="1"/>
          </p:cNvSpPr>
          <p:nvPr>
            <p:ph type="title"/>
          </p:nvPr>
        </p:nvSpPr>
        <p:spPr>
          <a:xfrm>
            <a:off x="304800" y="3124200"/>
            <a:ext cx="8229600" cy="563562"/>
          </a:xfrm>
        </p:spPr>
        <p:txBody>
          <a:bodyPr>
            <a:normAutofit/>
          </a:bodyPr>
          <a:lstStyle/>
          <a:p>
            <a:r>
              <a:rPr lang="cs-CZ" sz="2800" b="1" dirty="0"/>
              <a:t>Sloučeniny s borem</a:t>
            </a:r>
          </a:p>
        </p:txBody>
      </p:sp>
      <p:sp>
        <p:nvSpPr>
          <p:cNvPr id="2" name="Obdélník 1">
            <a:extLst>
              <a:ext uri="{FF2B5EF4-FFF2-40B4-BE49-F238E27FC236}">
                <a16:creationId xmlns:a16="http://schemas.microsoft.com/office/drawing/2014/main" id="{DA379120-4642-4893-847E-78E9FA44087F}"/>
              </a:ext>
            </a:extLst>
          </p:cNvPr>
          <p:cNvSpPr/>
          <p:nvPr/>
        </p:nvSpPr>
        <p:spPr>
          <a:xfrm>
            <a:off x="152400" y="1066800"/>
            <a:ext cx="8763000" cy="163121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Silicid vápenatý </a:t>
            </a:r>
            <a:r>
              <a:rPr lang="cs-CZ" sz="2000" dirty="0">
                <a:latin typeface="Arial" panose="020B0604020202020204" pitchFamily="34" charset="0"/>
                <a:cs typeface="Arial" panose="020B0604020202020204" pitchFamily="34" charset="0"/>
              </a:rPr>
              <a:t>CaSi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má velmi široké využití ve vojenské i průmyslové </a:t>
            </a:r>
            <a:r>
              <a:rPr lang="cs-CZ" sz="2000" u="sng" dirty="0">
                <a:latin typeface="Arial" panose="020B0604020202020204" pitchFamily="34" charset="0"/>
                <a:cs typeface="Arial" panose="020B0604020202020204" pitchFamily="34" charset="0"/>
              </a:rPr>
              <a:t>pyrotechnice</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(výbušné nýty)</a:t>
            </a:r>
            <a:r>
              <a:rPr lang="cs-CZ" sz="2000" dirty="0">
                <a:latin typeface="Arial" panose="020B0604020202020204" pitchFamily="34" charset="0"/>
                <a:cs typeface="Arial" panose="020B0604020202020204" pitchFamily="34" charset="0"/>
              </a:rPr>
              <a:t> a je hlavní účinnou složkou </a:t>
            </a:r>
            <a:r>
              <a:rPr lang="cs-CZ" sz="2000" u="sng" dirty="0" err="1">
                <a:latin typeface="Arial" panose="020B0604020202020204" pitchFamily="34" charset="0"/>
                <a:cs typeface="Arial" panose="020B0604020202020204" pitchFamily="34" charset="0"/>
              </a:rPr>
              <a:t>samoohřívacích</a:t>
            </a:r>
            <a:r>
              <a:rPr lang="cs-CZ" sz="2000" u="sng" dirty="0">
                <a:latin typeface="Arial" panose="020B0604020202020204" pitchFamily="34" charset="0"/>
                <a:cs typeface="Arial" panose="020B0604020202020204" pitchFamily="34" charset="0"/>
              </a:rPr>
              <a:t> konzerv</a:t>
            </a:r>
            <a:r>
              <a:rPr lang="cs-CZ" sz="2000" dirty="0">
                <a:latin typeface="Arial" panose="020B0604020202020204" pitchFamily="34" charset="0"/>
                <a:cs typeface="Arial" panose="020B0604020202020204" pitchFamily="34" charset="0"/>
              </a:rPr>
              <a:t>.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Křemičitan vápenatý </a:t>
            </a:r>
            <a:r>
              <a:rPr lang="cs-CZ" sz="2000" dirty="0">
                <a:latin typeface="Arial" panose="020B0604020202020204" pitchFamily="34" charset="0"/>
                <a:cs typeface="Arial" panose="020B0604020202020204" pitchFamily="34" charset="0"/>
              </a:rPr>
              <a:t>Ca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používá k výrobě nehořlavých izolací. </a:t>
            </a:r>
          </a:p>
        </p:txBody>
      </p:sp>
      <p:sp>
        <p:nvSpPr>
          <p:cNvPr id="6" name="Nadpis 1">
            <a:extLst>
              <a:ext uri="{FF2B5EF4-FFF2-40B4-BE49-F238E27FC236}">
                <a16:creationId xmlns:a16="http://schemas.microsoft.com/office/drawing/2014/main" id="{52969447-F414-438C-9E9F-D37D98D6C75D}"/>
              </a:ext>
            </a:extLst>
          </p:cNvPr>
          <p:cNvSpPr txBox="1">
            <a:spLocks/>
          </p:cNvSpPr>
          <p:nvPr/>
        </p:nvSpPr>
        <p:spPr>
          <a:xfrm>
            <a:off x="304800" y="304800"/>
            <a:ext cx="8229600" cy="563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a:t>Sloučeniny s křemíkem</a:t>
            </a:r>
            <a:endParaRPr lang="cs-CZ" sz="2800" b="1" dirty="0"/>
          </a:p>
        </p:txBody>
      </p:sp>
    </p:spTree>
    <p:extLst>
      <p:ext uri="{BB962C8B-B14F-4D97-AF65-F5344CB8AC3E}">
        <p14:creationId xmlns:p14="http://schemas.microsoft.com/office/powerpoint/2010/main" val="9087165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57200" y="549275"/>
            <a:ext cx="8229600" cy="53181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 typeface="Wingdings" pitchFamily="2" charset="2"/>
              <a:buNone/>
            </a:pPr>
            <a:r>
              <a:rPr lang="cs-CZ" altLang="en-US" sz="2400" dirty="0">
                <a:latin typeface="Times New Roman" pitchFamily="18" charset="0"/>
              </a:rPr>
              <a:t>		</a:t>
            </a:r>
          </a:p>
          <a:p>
            <a:pPr>
              <a:lnSpc>
                <a:spcPct val="90000"/>
              </a:lnSpc>
              <a:buFont typeface="Wingdings" pitchFamily="2" charset="2"/>
              <a:buNone/>
            </a:pPr>
            <a:r>
              <a:rPr lang="cs-CZ" altLang="en-US" sz="2400" dirty="0">
                <a:latin typeface="Times New Roman" pitchFamily="18" charset="0"/>
              </a:rPr>
              <a:t>	</a:t>
            </a:r>
            <a:endParaRPr lang="en-GB" altLang="en-US" sz="2400" dirty="0">
              <a:latin typeface="Times New Roman" pitchFamily="18" charset="0"/>
            </a:endParaRPr>
          </a:p>
          <a:p>
            <a:pPr>
              <a:lnSpc>
                <a:spcPct val="90000"/>
              </a:lnSpc>
              <a:buFont typeface="Wingdings" pitchFamily="2" charset="2"/>
              <a:buNone/>
            </a:pPr>
            <a:r>
              <a:rPr lang="cs-CZ" altLang="en-US" sz="2400" dirty="0">
                <a:latin typeface="Times New Roman" pitchFamily="18" charset="0"/>
              </a:rPr>
              <a:t>		</a:t>
            </a:r>
          </a:p>
        </p:txBody>
      </p:sp>
      <p:sp>
        <p:nvSpPr>
          <p:cNvPr id="3" name="Obdélník 2"/>
          <p:cNvSpPr/>
          <p:nvPr/>
        </p:nvSpPr>
        <p:spPr>
          <a:xfrm>
            <a:off x="190500" y="990600"/>
            <a:ext cx="8763000" cy="5632311"/>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Manganan</a:t>
            </a:r>
            <a:r>
              <a:rPr lang="cs-CZ" sz="2000" b="1" dirty="0">
                <a:latin typeface="Arial" panose="020B0604020202020204" pitchFamily="34" charset="0"/>
                <a:cs typeface="Arial" panose="020B0604020202020204" pitchFamily="34" charset="0"/>
              </a:rPr>
              <a:t> barnatý </a:t>
            </a:r>
            <a:r>
              <a:rPr lang="cs-CZ" sz="2000" dirty="0">
                <a:latin typeface="Arial" panose="020B0604020202020204" pitchFamily="34" charset="0"/>
                <a:cs typeface="Arial" panose="020B0604020202020204" pitchFamily="34" charset="0"/>
              </a:rPr>
              <a:t>BaMnO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modrý pigment manganová modř.  </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Manganistan vápenatý </a:t>
            </a:r>
            <a:r>
              <a:rPr lang="cs-CZ" sz="2000" dirty="0">
                <a:latin typeface="Arial" panose="020B0604020202020204" pitchFamily="34" charset="0"/>
                <a:cs typeface="Arial" panose="020B0604020202020204" pitchFamily="34" charset="0"/>
              </a:rPr>
              <a:t>Ca(MnO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účinnou složkou bělících zubních past.</a:t>
            </a:r>
          </a:p>
          <a:p>
            <a:endParaRPr lang="cs-CZ" sz="2000" dirty="0">
              <a:latin typeface="Arial" panose="020B0604020202020204" pitchFamily="34" charset="0"/>
              <a:cs typeface="Arial" panose="020B0604020202020204" pitchFamily="34" charset="0"/>
            </a:endParaRPr>
          </a:p>
          <a:p>
            <a:r>
              <a:rPr lang="cs-CZ" sz="2000" b="1" dirty="0" err="1">
                <a:latin typeface="Arial" panose="020B0604020202020204" pitchFamily="34" charset="0"/>
                <a:cs typeface="Arial" panose="020B0604020202020204" pitchFamily="34" charset="0"/>
              </a:rPr>
              <a:t>Železan</a:t>
            </a:r>
            <a:r>
              <a:rPr lang="cs-CZ" sz="2000" b="1" dirty="0">
                <a:latin typeface="Arial" panose="020B0604020202020204" pitchFamily="34" charset="0"/>
                <a:cs typeface="Arial" panose="020B0604020202020204" pitchFamily="34" charset="0"/>
              </a:rPr>
              <a:t> barnatý </a:t>
            </a:r>
            <a:r>
              <a:rPr lang="cs-CZ" sz="2000" dirty="0">
                <a:latin typeface="Arial" panose="020B0604020202020204" pitchFamily="34" charset="0"/>
                <a:cs typeface="Arial" panose="020B0604020202020204" pitchFamily="34" charset="0"/>
              </a:rPr>
              <a:t>BaFeO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důležité oxidační činidlo v organické chemii. </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Ferit </a:t>
            </a:r>
            <a:r>
              <a:rPr lang="cs-CZ" sz="2000" dirty="0" err="1">
                <a:latin typeface="Arial" panose="020B0604020202020204" pitchFamily="34" charset="0"/>
                <a:cs typeface="Arial" panose="020B0604020202020204" pitchFamily="34" charset="0"/>
              </a:rPr>
              <a:t>BaFe</a:t>
            </a:r>
            <a:r>
              <a:rPr lang="cs-CZ" sz="2000" dirty="0">
                <a:latin typeface="Arial" panose="020B0604020202020204" pitchFamily="34" charset="0"/>
                <a:cs typeface="Arial" panose="020B0604020202020204" pitchFamily="34" charset="0"/>
              </a:rPr>
              <a:t> se požívá k výrobě permanentních magnetů.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Chroman vápenatý </a:t>
            </a:r>
            <a:r>
              <a:rPr lang="cs-CZ" sz="2000" dirty="0">
                <a:latin typeface="Arial" panose="020B0604020202020204" pitchFamily="34" charset="0"/>
                <a:cs typeface="Arial" panose="020B0604020202020204" pitchFamily="34" charset="0"/>
              </a:rPr>
              <a:t>CaCrO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používá jako žlutý pigment vápenatá žluť a jako inhibitor koroze. </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Chroman strontnatý</a:t>
            </a:r>
            <a:r>
              <a:rPr lang="cs-CZ" sz="2000" dirty="0">
                <a:latin typeface="Arial" panose="020B0604020202020204" pitchFamily="34" charset="0"/>
                <a:cs typeface="Arial" panose="020B0604020202020204" pitchFamily="34" charset="0"/>
              </a:rPr>
              <a:t> SrCrO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slouží jako žlutý pigment stronciová žluť k probarvování PVC a jako inhibitor koroze nátěrových hmot na slitiny hořčíku, hliníku a zinku. </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Chroman barnatý</a:t>
            </a:r>
            <a:r>
              <a:rPr lang="cs-CZ" sz="2000" dirty="0">
                <a:latin typeface="Arial" panose="020B0604020202020204" pitchFamily="34" charset="0"/>
                <a:cs typeface="Arial" panose="020B0604020202020204" pitchFamily="34" charset="0"/>
              </a:rPr>
              <a:t> BaCrO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používá jako pigment baryová žluť, jako inhibitor koroze a jako katalyzátor dehydratace alkanů. </a:t>
            </a:r>
          </a:p>
        </p:txBody>
      </p:sp>
      <p:sp>
        <p:nvSpPr>
          <p:cNvPr id="9" name="Nadpis 1"/>
          <p:cNvSpPr>
            <a:spLocks noGrp="1"/>
          </p:cNvSpPr>
          <p:nvPr>
            <p:ph type="title"/>
          </p:nvPr>
        </p:nvSpPr>
        <p:spPr>
          <a:xfrm>
            <a:off x="457200" y="228600"/>
            <a:ext cx="8229600" cy="563562"/>
          </a:xfrm>
        </p:spPr>
        <p:txBody>
          <a:bodyPr>
            <a:normAutofit/>
          </a:bodyPr>
          <a:lstStyle/>
          <a:p>
            <a:r>
              <a:rPr lang="cs-CZ" sz="2800" b="1" dirty="0"/>
              <a:t>Sloučeniny s d-prvky</a:t>
            </a:r>
          </a:p>
        </p:txBody>
      </p:sp>
    </p:spTree>
    <p:extLst>
      <p:ext uri="{BB962C8B-B14F-4D97-AF65-F5344CB8AC3E}">
        <p14:creationId xmlns:p14="http://schemas.microsoft.com/office/powerpoint/2010/main" val="30595859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33464" y="1194432"/>
            <a:ext cx="8763000" cy="1631216"/>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Titaničitan strontnatý </a:t>
            </a:r>
            <a:r>
              <a:rPr lang="cs-CZ" sz="2000" dirty="0">
                <a:latin typeface="Arial" panose="020B0604020202020204" pitchFamily="34" charset="0"/>
                <a:cs typeface="Arial" panose="020B0604020202020204" pitchFamily="34" charset="0"/>
              </a:rPr>
              <a:t>SrTiO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má velmi vysoký index lomu světla a používá se v optice a jako náhrada diamantu. </a:t>
            </a:r>
            <a:br>
              <a:rPr lang="cs-CZ" sz="2000" dirty="0">
                <a:latin typeface="Arial" panose="020B0604020202020204" pitchFamily="34" charset="0"/>
                <a:cs typeface="Arial" panose="020B0604020202020204" pitchFamily="34" charset="0"/>
              </a:rPr>
            </a:br>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Titaničitan barnatý </a:t>
            </a:r>
            <a:r>
              <a:rPr lang="cs-CZ" sz="2000" dirty="0">
                <a:latin typeface="Arial" panose="020B0604020202020204" pitchFamily="34" charset="0"/>
                <a:cs typeface="Arial" panose="020B0604020202020204" pitchFamily="34" charset="0"/>
              </a:rPr>
              <a:t>BaTiO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vykazuje piezoelektrické vlastnosti a využívá se k výrobě mikrofonů a jako dielektrikum v kondenzátorech. </a:t>
            </a:r>
            <a:endParaRPr lang="cs-CZ" sz="2000" dirty="0"/>
          </a:p>
        </p:txBody>
      </p:sp>
      <p:sp>
        <p:nvSpPr>
          <p:cNvPr id="8" name="Nadpis 1"/>
          <p:cNvSpPr>
            <a:spLocks noGrp="1"/>
          </p:cNvSpPr>
          <p:nvPr>
            <p:ph type="title"/>
          </p:nvPr>
        </p:nvSpPr>
        <p:spPr>
          <a:xfrm>
            <a:off x="457200" y="228600"/>
            <a:ext cx="8229600" cy="563562"/>
          </a:xfrm>
        </p:spPr>
        <p:txBody>
          <a:bodyPr>
            <a:normAutofit/>
          </a:bodyPr>
          <a:lstStyle/>
          <a:p>
            <a:r>
              <a:rPr lang="cs-CZ" sz="2800" b="1" dirty="0"/>
              <a:t>Sloučeniny s d-prvky</a:t>
            </a:r>
          </a:p>
        </p:txBody>
      </p:sp>
    </p:spTree>
    <p:extLst>
      <p:ext uri="{BB962C8B-B14F-4D97-AF65-F5344CB8AC3E}">
        <p14:creationId xmlns:p14="http://schemas.microsoft.com/office/powerpoint/2010/main" val="32370330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1981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b="1">
                <a:latin typeface="Arial" panose="020B0604020202020204" pitchFamily="34" charset="0"/>
                <a:cs typeface="Arial" panose="020B0604020202020204" pitchFamily="34" charset="0"/>
              </a:rPr>
              <a:t>Prvky I. hlavní podskupiny</a:t>
            </a:r>
            <a:r>
              <a:rPr lang="en-GB" altLang="en-US">
                <a:latin typeface="Arial" panose="020B0604020202020204" pitchFamily="34" charset="0"/>
                <a:cs typeface="Arial" panose="020B0604020202020204" pitchFamily="34" charset="0"/>
              </a:rPr>
              <a:t> </a:t>
            </a:r>
            <a:endParaRPr lang="cs-CZ" altLang="en-US" dirty="0">
              <a:latin typeface="Arial" panose="020B0604020202020204" pitchFamily="34" charset="0"/>
              <a:cs typeface="Arial" panose="020B0604020202020204" pitchFamily="34" charset="0"/>
            </a:endParaRPr>
          </a:p>
        </p:txBody>
      </p:sp>
      <p:sp>
        <p:nvSpPr>
          <p:cNvPr id="2" name="Obdélník 1"/>
          <p:cNvSpPr/>
          <p:nvPr/>
        </p:nvSpPr>
        <p:spPr>
          <a:xfrm>
            <a:off x="2895600" y="3505200"/>
            <a:ext cx="3166251" cy="584775"/>
          </a:xfrm>
          <a:prstGeom prst="rect">
            <a:avLst/>
          </a:prstGeom>
        </p:spPr>
        <p:txBody>
          <a:bodyPr wrap="none">
            <a:spAutoFit/>
          </a:bodyPr>
          <a:lstStyle/>
          <a:p>
            <a:r>
              <a:rPr lang="en-GB" altLang="en-US" sz="3200" dirty="0">
                <a:latin typeface="Arial" panose="020B0604020202020204" pitchFamily="34" charset="0"/>
                <a:cs typeface="Arial" panose="020B0604020202020204" pitchFamily="34" charset="0"/>
              </a:rPr>
              <a:t> </a:t>
            </a:r>
            <a:r>
              <a:rPr lang="en-GB" altLang="en-US" sz="3200" b="1" dirty="0" err="1">
                <a:latin typeface="Arial" panose="020B0604020202020204" pitchFamily="34" charset="0"/>
                <a:cs typeface="Arial" panose="020B0604020202020204" pitchFamily="34" charset="0"/>
              </a:rPr>
              <a:t>alkalické</a:t>
            </a:r>
            <a:r>
              <a:rPr lang="en-GB" altLang="en-US" sz="3200" b="1" dirty="0">
                <a:latin typeface="Arial" panose="020B0604020202020204" pitchFamily="34" charset="0"/>
                <a:cs typeface="Arial" panose="020B0604020202020204" pitchFamily="34" charset="0"/>
              </a:rPr>
              <a:t> </a:t>
            </a:r>
            <a:r>
              <a:rPr lang="en-GB" altLang="en-US" sz="3200" b="1" dirty="0" err="1">
                <a:latin typeface="Arial" panose="020B0604020202020204" pitchFamily="34" charset="0"/>
                <a:cs typeface="Arial" panose="020B0604020202020204" pitchFamily="34" charset="0"/>
              </a:rPr>
              <a:t>kovy</a:t>
            </a:r>
            <a:r>
              <a:rPr lang="en-GB" altLang="en-US" sz="3200" dirty="0">
                <a:latin typeface="Arial" panose="020B0604020202020204" pitchFamily="34" charset="0"/>
                <a:cs typeface="Arial" panose="020B0604020202020204" pitchFamily="34" charset="0"/>
              </a:rPr>
              <a:t> </a:t>
            </a:r>
            <a:endParaRPr lang="en-GB"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4210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B429ECA-0D19-4DD0-9C0E-9F7D9E60A382}"/>
              </a:ext>
            </a:extLst>
          </p:cNvPr>
          <p:cNvSpPr txBox="1"/>
          <p:nvPr/>
        </p:nvSpPr>
        <p:spPr>
          <a:xfrm>
            <a:off x="304800" y="931219"/>
            <a:ext cx="3048000" cy="461665"/>
          </a:xfrm>
          <a:prstGeom prst="rect">
            <a:avLst/>
          </a:prstGeom>
          <a:noFill/>
        </p:spPr>
        <p:txBody>
          <a:bodyPr wrap="square">
            <a:spAutoFit/>
          </a:bodyPr>
          <a:lstStyle/>
          <a:p>
            <a:pPr marL="0" indent="0" eaLnBrk="1" hangingPunct="1">
              <a:buNone/>
            </a:pPr>
            <a:r>
              <a:rPr lang="en-GB" altLang="en-US" sz="2400" b="1" dirty="0">
                <a:latin typeface="Arial" panose="020B0604020202020204" pitchFamily="34" charset="0"/>
                <a:cs typeface="Arial" panose="020B0604020202020204" pitchFamily="34" charset="0"/>
              </a:rPr>
              <a:t>Li, Na, K, Rb, Cs, Fr</a:t>
            </a:r>
            <a:endParaRPr lang="cs-CZ" altLang="en-US" sz="2400" b="1"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3070E72D-4D37-4AA8-83C5-CE6F7DCB1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7302"/>
            <a:ext cx="4191000" cy="208895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9841BE4-D70A-4605-8F86-74409DCB332E}"/>
              </a:ext>
            </a:extLst>
          </p:cNvPr>
          <p:cNvPicPr>
            <a:picLocks noChangeAspect="1"/>
          </p:cNvPicPr>
          <p:nvPr/>
        </p:nvPicPr>
        <p:blipFill>
          <a:blip r:embed="rId3"/>
          <a:stretch>
            <a:fillRect/>
          </a:stretch>
        </p:blipFill>
        <p:spPr>
          <a:xfrm>
            <a:off x="1656708" y="2463315"/>
            <a:ext cx="5789132" cy="1981200"/>
          </a:xfrm>
          <a:prstGeom prst="rect">
            <a:avLst/>
          </a:prstGeom>
        </p:spPr>
      </p:pic>
      <p:pic>
        <p:nvPicPr>
          <p:cNvPr id="12" name="Picture 2">
            <a:extLst>
              <a:ext uri="{FF2B5EF4-FFF2-40B4-BE49-F238E27FC236}">
                <a16:creationId xmlns:a16="http://schemas.microsoft.com/office/drawing/2014/main" id="{8D64FC26-02A0-4967-B964-7B977A7D4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581746"/>
            <a:ext cx="7162800" cy="212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0486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body" idx="1"/>
          </p:nvPr>
        </p:nvSpPr>
        <p:spPr>
          <a:xfrm>
            <a:off x="152400" y="511225"/>
            <a:ext cx="8839200" cy="3200400"/>
          </a:xfrm>
        </p:spPr>
        <p:txBody>
          <a:bodyPr>
            <a:normAutofit/>
          </a:bodyPr>
          <a:lstStyle/>
          <a:p>
            <a:pPr marL="0" indent="0" eaLnBrk="1" hangingPunct="1">
              <a:buNone/>
            </a:pPr>
            <a:r>
              <a:rPr lang="en-GB" altLang="en-US" sz="2800" b="1" dirty="0">
                <a:latin typeface="Arial" panose="020B0604020202020204" pitchFamily="34" charset="0"/>
                <a:cs typeface="Arial" panose="020B0604020202020204" pitchFamily="34" charset="0"/>
              </a:rPr>
              <a:t>Li, Na, K, </a:t>
            </a:r>
            <a:r>
              <a:rPr lang="en-GB" altLang="en-US" sz="2800" b="1" dirty="0" err="1">
                <a:latin typeface="Arial" panose="020B0604020202020204" pitchFamily="34" charset="0"/>
                <a:cs typeface="Arial" panose="020B0604020202020204" pitchFamily="34" charset="0"/>
              </a:rPr>
              <a:t>Rb</a:t>
            </a:r>
            <a:r>
              <a:rPr lang="en-GB" altLang="en-US" sz="2800" b="1" dirty="0">
                <a:latin typeface="Arial" panose="020B0604020202020204" pitchFamily="34" charset="0"/>
                <a:cs typeface="Arial" panose="020B0604020202020204" pitchFamily="34" charset="0"/>
              </a:rPr>
              <a:t>, Cs, Fr</a:t>
            </a:r>
            <a:endParaRPr lang="cs-CZ" altLang="en-US" sz="2800" b="1" dirty="0">
              <a:latin typeface="Arial" panose="020B0604020202020204" pitchFamily="34" charset="0"/>
              <a:cs typeface="Arial" panose="020B0604020202020204" pitchFamily="34" charset="0"/>
            </a:endParaRPr>
          </a:p>
          <a:p>
            <a:pPr marL="0" indent="0" eaLnBrk="1" hangingPunct="1">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elektronová</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konfigurace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vzácný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+ 1 s </a:t>
            </a:r>
            <a:r>
              <a:rPr lang="en-GB" altLang="en-US" sz="2000" dirty="0" err="1">
                <a:latin typeface="Arial" panose="020B0604020202020204" pitchFamily="34" charset="0"/>
                <a:cs typeface="Arial" panose="020B0604020202020204" pitchFamily="34" charset="0"/>
              </a:rPr>
              <a:t>elektron</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Li</a:t>
            </a:r>
            <a:r>
              <a:rPr lang="en-GB" altLang="en-US" sz="2000" dirty="0">
                <a:latin typeface="Arial" panose="020B0604020202020204" pitchFamily="34" charset="0"/>
                <a:cs typeface="Arial" panose="020B0604020202020204" pitchFamily="34" charset="0"/>
              </a:rPr>
              <a:t> - (He)2s</a:t>
            </a:r>
            <a:r>
              <a:rPr lang="en-GB" altLang="en-US" sz="2000" baseline="30000" dirty="0">
                <a:latin typeface="Arial" panose="020B0604020202020204" pitchFamily="34" charset="0"/>
                <a:cs typeface="Arial" panose="020B0604020202020204" pitchFamily="34" charset="0"/>
              </a:rPr>
              <a:t>1</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 (Ne)3s</a:t>
            </a:r>
            <a:r>
              <a:rPr lang="en-GB" altLang="en-US" sz="2000" baseline="30000" dirty="0">
                <a:latin typeface="Arial" panose="020B0604020202020204" pitchFamily="34" charset="0"/>
                <a:cs typeface="Arial" panose="020B0604020202020204" pitchFamily="34" charset="0"/>
              </a:rPr>
              <a:t>1</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K</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Ar</a:t>
            </a:r>
            <a:r>
              <a:rPr lang="en-GB" altLang="en-US" sz="2000" dirty="0">
                <a:latin typeface="Arial" panose="020B0604020202020204" pitchFamily="34" charset="0"/>
                <a:cs typeface="Arial" panose="020B0604020202020204" pitchFamily="34" charset="0"/>
              </a:rPr>
              <a:t>)4s</a:t>
            </a:r>
            <a:r>
              <a:rPr lang="en-GB" altLang="en-US" sz="2000" baseline="30000" dirty="0">
                <a:latin typeface="Arial" panose="020B0604020202020204" pitchFamily="34" charset="0"/>
                <a:cs typeface="Arial" panose="020B0604020202020204" pitchFamily="34" charset="0"/>
              </a:rPr>
              <a:t>1</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Rb</a:t>
            </a:r>
            <a:r>
              <a:rPr lang="en-GB" altLang="en-US" sz="2000" dirty="0">
                <a:latin typeface="Arial" panose="020B0604020202020204" pitchFamily="34" charset="0"/>
                <a:cs typeface="Arial" panose="020B0604020202020204" pitchFamily="34" charset="0"/>
              </a:rPr>
              <a:t> - (Kr)5s</a:t>
            </a:r>
            <a:r>
              <a:rPr lang="en-GB" altLang="en-US" sz="2000" baseline="30000" dirty="0">
                <a:latin typeface="Arial" panose="020B0604020202020204" pitchFamily="34" charset="0"/>
                <a:cs typeface="Arial" panose="020B0604020202020204" pitchFamily="34" charset="0"/>
              </a:rPr>
              <a:t>1</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Cs</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Xe</a:t>
            </a:r>
            <a:r>
              <a:rPr lang="en-GB" altLang="en-US" sz="2000" dirty="0">
                <a:latin typeface="Arial" panose="020B0604020202020204" pitchFamily="34" charset="0"/>
                <a:cs typeface="Arial" panose="020B0604020202020204" pitchFamily="34" charset="0"/>
              </a:rPr>
              <a:t>)6s</a:t>
            </a:r>
            <a:r>
              <a:rPr lang="en-GB" altLang="en-US" sz="2000" baseline="30000" dirty="0">
                <a:latin typeface="Arial" panose="020B0604020202020204" pitchFamily="34" charset="0"/>
                <a:cs typeface="Arial" panose="020B0604020202020204" pitchFamily="34" charset="0"/>
              </a:rPr>
              <a:t>1</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Fr</a:t>
            </a:r>
            <a:r>
              <a:rPr lang="en-GB" altLang="en-US" sz="2000" dirty="0">
                <a:latin typeface="Arial" panose="020B0604020202020204" pitchFamily="34" charset="0"/>
                <a:cs typeface="Arial" panose="020B0604020202020204" pitchFamily="34" charset="0"/>
              </a:rPr>
              <a:t> - (Rn)7s</a:t>
            </a:r>
            <a:r>
              <a:rPr lang="en-GB" altLang="en-US" sz="2000" baseline="30000" dirty="0">
                <a:latin typeface="Arial" panose="020B0604020202020204" pitchFamily="34" charset="0"/>
                <a:cs typeface="Arial" panose="020B0604020202020204" pitchFamily="34" charset="0"/>
              </a:rPr>
              <a:t>1</a:t>
            </a:r>
          </a:p>
          <a:p>
            <a:pPr eaLnBrk="1" hangingPunct="1">
              <a:buFont typeface="Wingdings" pitchFamily="2" charset="2"/>
              <a:buNone/>
            </a:pPr>
            <a:endParaRPr lang="cs-CZ" altLang="en-US" sz="10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oxida</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ní</a:t>
            </a:r>
            <a:r>
              <a:rPr lang="en-GB"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ísla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alkalické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nabývají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pouze</a:t>
            </a:r>
            <a:r>
              <a:rPr lang="en-GB" altLang="en-US" sz="2000" dirty="0">
                <a:latin typeface="Arial" panose="020B0604020202020204" pitchFamily="34" charset="0"/>
                <a:cs typeface="Arial" panose="020B0604020202020204" pitchFamily="34" charset="0"/>
              </a:rPr>
              <a:t> ox</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ísla</a:t>
            </a:r>
            <a:r>
              <a:rPr lang="en-GB" altLang="en-US" sz="2000" dirty="0">
                <a:latin typeface="Arial" panose="020B0604020202020204" pitchFamily="34" charset="0"/>
                <a:cs typeface="Arial" panose="020B0604020202020204" pitchFamily="34" charset="0"/>
              </a:rPr>
              <a:t> I</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fyzikální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výjimku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Li</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endParaRPr lang="en-GB" altLang="en-US" sz="2000" b="1" dirty="0">
              <a:latin typeface="Arial" panose="020B0604020202020204" pitchFamily="34" charset="0"/>
              <a:cs typeface="Arial" panose="020B0604020202020204" pitchFamily="34" charset="0"/>
            </a:endParaRPr>
          </a:p>
          <a:p>
            <a:pPr marL="0" indent="0" eaLnBrk="1" hangingPunct="1">
              <a:buNone/>
            </a:pPr>
            <a:endParaRPr lang="cs-CZ" altLang="en-US" sz="1000" b="1" dirty="0">
              <a:latin typeface="Arial" panose="020B0604020202020204" pitchFamily="34" charset="0"/>
              <a:cs typeface="Arial" panose="020B0604020202020204" pitchFamily="34" charset="0"/>
            </a:endParaRPr>
          </a:p>
        </p:txBody>
      </p:sp>
      <p:pic>
        <p:nvPicPr>
          <p:cNvPr id="6" name="Picture 2" descr="gcse Group 1 ALKALI METALS lithium sodium potassium ...">
            <a:extLst>
              <a:ext uri="{FF2B5EF4-FFF2-40B4-BE49-F238E27FC236}">
                <a16:creationId xmlns:a16="http://schemas.microsoft.com/office/drawing/2014/main" id="{11938F4C-AEC8-4E1B-9480-DD1EA1FB8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426" y="3985517"/>
            <a:ext cx="6503147" cy="2333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2699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body" idx="1"/>
          </p:nvPr>
        </p:nvSpPr>
        <p:spPr>
          <a:xfrm>
            <a:off x="152400" y="105234"/>
            <a:ext cx="8839200" cy="1647366"/>
          </a:xfrm>
        </p:spPr>
        <p:txBody>
          <a:bodyPr>
            <a:normAutofit/>
          </a:bodyPr>
          <a:lstStyle/>
          <a:p>
            <a:pPr marL="0" indent="0" eaLnBrk="1" hangingPunct="1">
              <a:buNone/>
            </a:pPr>
            <a:r>
              <a:rPr lang="en-GB" altLang="en-US" sz="2000" b="1" dirty="0" err="1">
                <a:latin typeface="Arial" panose="020B0604020202020204" pitchFamily="34" charset="0"/>
                <a:cs typeface="Arial" panose="020B0604020202020204" pitchFamily="34" charset="0"/>
              </a:rPr>
              <a:t>Fyzikální</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kovový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vzhled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šedé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lesklé</a:t>
            </a:r>
            <a:r>
              <a:rPr lang="en-GB" altLang="en-US" sz="2000" dirty="0">
                <a:latin typeface="Arial" panose="020B0604020202020204" pitchFamily="34" charset="0"/>
                <a:cs typeface="Arial" panose="020B0604020202020204" pitchFamily="34" charset="0"/>
              </a:rPr>
              <a:t>, 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vosk</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dají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krájet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nožem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hustota</a:t>
            </a:r>
            <a:r>
              <a:rPr lang="en-GB" altLang="en-US" sz="2000" dirty="0">
                <a:latin typeface="Arial" panose="020B0604020202020204" pitchFamily="34" charset="0"/>
                <a:cs typeface="Arial" panose="020B0604020202020204" pitchFamily="34" charset="0"/>
              </a:rPr>
              <a:t> Li, Na a K 1je </a:t>
            </a:r>
            <a:r>
              <a:rPr lang="en-GB" altLang="en-US" sz="2000" dirty="0" err="1">
                <a:latin typeface="Arial" panose="020B0604020202020204" pitchFamily="34" charset="0"/>
                <a:cs typeface="Arial" panose="020B0604020202020204" pitchFamily="34" charset="0"/>
              </a:rPr>
              <a:t>nižší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1g/l - </a:t>
            </a:r>
            <a:r>
              <a:rPr lang="en-GB" altLang="en-US" sz="2000" dirty="0" err="1">
                <a:latin typeface="Arial" panose="020B0604020202020204" pitchFamily="34" charset="0"/>
                <a:cs typeface="Arial" panose="020B0604020202020204" pitchFamily="34" charset="0"/>
              </a:rPr>
              <a:t>plavou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samoz</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ejm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 vodou </a:t>
            </a:r>
            <a:r>
              <a:rPr lang="en-GB" altLang="en-US" sz="2000" dirty="0" err="1">
                <a:latin typeface="Arial" panose="020B0604020202020204" pitchFamily="34" charset="0"/>
                <a:cs typeface="Arial" panose="020B0604020202020204" pitchFamily="34" charset="0"/>
              </a:rPr>
              <a:t>reagují</a:t>
            </a:r>
            <a:r>
              <a:rPr lang="en-GB" altLang="en-US" sz="2000" dirty="0">
                <a:latin typeface="Arial" panose="020B0604020202020204" pitchFamily="34" charset="0"/>
                <a:cs typeface="Arial" panose="020B0604020202020204" pitchFamily="34" charset="0"/>
              </a:rPr>
              <a:t>).</a:t>
            </a:r>
          </a:p>
        </p:txBody>
      </p:sp>
      <p:pic>
        <p:nvPicPr>
          <p:cNvPr id="542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983" y="5105400"/>
            <a:ext cx="5524500" cy="1647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a:extLst>
              <a:ext uri="{FF2B5EF4-FFF2-40B4-BE49-F238E27FC236}">
                <a16:creationId xmlns:a16="http://schemas.microsoft.com/office/drawing/2014/main" id="{AAD94D8E-F5D1-4168-96AD-85977F81FFD9}"/>
              </a:ext>
            </a:extLst>
          </p:cNvPr>
          <p:cNvSpPr txBox="1"/>
          <p:nvPr/>
        </p:nvSpPr>
        <p:spPr>
          <a:xfrm>
            <a:off x="304800" y="5328918"/>
            <a:ext cx="2971800" cy="1200329"/>
          </a:xfrm>
          <a:prstGeom prst="rect">
            <a:avLst/>
          </a:prstGeom>
          <a:noFill/>
        </p:spPr>
        <p:txBody>
          <a:bodyPr wrap="square">
            <a:spAutoFit/>
          </a:bodyPr>
          <a:lstStyle/>
          <a:p>
            <a:pPr eaLnBrk="1" hangingPunct="1">
              <a:buFont typeface="Wingdings" pitchFamily="2" charset="2"/>
              <a:buNone/>
            </a:pPr>
            <a:r>
              <a:rPr lang="en-GB" altLang="en-US" sz="1800" dirty="0">
                <a:latin typeface="Arial" panose="020B0604020202020204" pitchFamily="34" charset="0"/>
                <a:cs typeface="Arial" panose="020B0604020202020204" pitchFamily="34" charset="0"/>
              </a:rPr>
              <a:t>T</a:t>
            </a:r>
            <a:r>
              <a:rPr lang="cs-CZ" altLang="en-US" sz="1800" dirty="0">
                <a:latin typeface="Arial" panose="020B0604020202020204" pitchFamily="34" charset="0"/>
                <a:cs typeface="Arial" panose="020B0604020202020204" pitchFamily="34" charset="0"/>
              </a:rPr>
              <a:t>ě</a:t>
            </a:r>
            <a:r>
              <a:rPr lang="en-GB" altLang="en-US" sz="1800" dirty="0" err="1">
                <a:latin typeface="Arial" panose="020B0604020202020204" pitchFamily="34" charset="0"/>
                <a:cs typeface="Arial" panose="020B0604020202020204" pitchFamily="34" charset="0"/>
              </a:rPr>
              <a:t>kavé</a:t>
            </a:r>
            <a:r>
              <a:rPr lang="en-GB" altLang="en-US" sz="1800" dirty="0">
                <a:latin typeface="Arial" panose="020B0604020202020204" pitchFamily="34" charset="0"/>
                <a:cs typeface="Arial" panose="020B0604020202020204" pitchFamily="34" charset="0"/>
              </a:rPr>
              <a:t> soli </a:t>
            </a:r>
            <a:r>
              <a:rPr lang="en-GB" altLang="en-US" sz="1800" dirty="0" err="1">
                <a:latin typeface="Arial" panose="020B0604020202020204" pitchFamily="34" charset="0"/>
                <a:cs typeface="Arial" panose="020B0604020202020204" pitchFamily="34" charset="0"/>
              </a:rPr>
              <a:t>barví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plamen</a:t>
            </a:r>
            <a:r>
              <a:rPr lang="en-GB" altLang="en-US" sz="18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1800" dirty="0">
                <a:latin typeface="Arial" panose="020B0604020202020204" pitchFamily="34" charset="0"/>
                <a:cs typeface="Arial" panose="020B0604020202020204" pitchFamily="34" charset="0"/>
              </a:rPr>
              <a:t>Li - </a:t>
            </a:r>
            <a:r>
              <a:rPr lang="cs-CZ" altLang="en-US" sz="1800" dirty="0">
                <a:solidFill>
                  <a:srgbClr val="FF0000"/>
                </a:solidFill>
                <a:latin typeface="Arial" panose="020B0604020202020204" pitchFamily="34" charset="0"/>
                <a:cs typeface="Arial" panose="020B0604020202020204" pitchFamily="34" charset="0"/>
              </a:rPr>
              <a:t>č</a:t>
            </a:r>
            <a:r>
              <a:rPr lang="en-GB" altLang="en-US" sz="1800" dirty="0">
                <a:solidFill>
                  <a:srgbClr val="FF0000"/>
                </a:solidFill>
                <a:latin typeface="Arial" panose="020B0604020202020204" pitchFamily="34" charset="0"/>
                <a:cs typeface="Arial" panose="020B0604020202020204" pitchFamily="34" charset="0"/>
              </a:rPr>
              <a:t>erven</a:t>
            </a:r>
            <a:r>
              <a:rPr lang="cs-CZ" altLang="en-US" sz="1800" dirty="0">
                <a:solidFill>
                  <a:srgbClr val="FF0000"/>
                </a:solidFill>
                <a:latin typeface="Arial" panose="020B0604020202020204" pitchFamily="34" charset="0"/>
                <a:cs typeface="Arial" panose="020B0604020202020204" pitchFamily="34" charset="0"/>
              </a:rPr>
              <a:t>ě</a:t>
            </a:r>
            <a:endParaRPr lang="en-GB" altLang="en-US" sz="1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1800" dirty="0">
                <a:latin typeface="Arial" panose="020B0604020202020204" pitchFamily="34" charset="0"/>
                <a:cs typeface="Arial" panose="020B0604020202020204" pitchFamily="34" charset="0"/>
              </a:rPr>
              <a:t>Na - </a:t>
            </a:r>
            <a:r>
              <a:rPr lang="en-GB" altLang="en-US" sz="1800" dirty="0" err="1">
                <a:solidFill>
                  <a:srgbClr val="FFFF00"/>
                </a:solidFill>
                <a:latin typeface="Arial" panose="020B0604020202020204" pitchFamily="34" charset="0"/>
                <a:cs typeface="Arial" panose="020B0604020202020204" pitchFamily="34" charset="0"/>
              </a:rPr>
              <a:t>žlut</a:t>
            </a:r>
            <a:r>
              <a:rPr lang="cs-CZ" altLang="en-US" sz="1800" dirty="0">
                <a:solidFill>
                  <a:srgbClr val="FFFF00"/>
                </a:solidFill>
                <a:latin typeface="Arial" panose="020B0604020202020204" pitchFamily="34" charset="0"/>
                <a:cs typeface="Arial" panose="020B0604020202020204" pitchFamily="34" charset="0"/>
              </a:rPr>
              <a:t>ě</a:t>
            </a:r>
            <a:r>
              <a:rPr lang="en-GB" altLang="en-US" sz="18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1800" dirty="0">
                <a:latin typeface="Arial" panose="020B0604020202020204" pitchFamily="34" charset="0"/>
                <a:cs typeface="Arial" panose="020B0604020202020204" pitchFamily="34" charset="0"/>
              </a:rPr>
              <a:t>K, Rb, Cs - </a:t>
            </a:r>
            <a:r>
              <a:rPr lang="en-GB" altLang="en-US" sz="1800" dirty="0" err="1">
                <a:solidFill>
                  <a:srgbClr val="9900CC"/>
                </a:solidFill>
                <a:latin typeface="Arial" panose="020B0604020202020204" pitchFamily="34" charset="0"/>
                <a:cs typeface="Arial" panose="020B0604020202020204" pitchFamily="34" charset="0"/>
              </a:rPr>
              <a:t>modrofialov</a:t>
            </a:r>
            <a:r>
              <a:rPr lang="cs-CZ" altLang="en-US" sz="1800" dirty="0">
                <a:solidFill>
                  <a:srgbClr val="9900CC"/>
                </a:solidFill>
                <a:latin typeface="Arial" panose="020B0604020202020204" pitchFamily="34" charset="0"/>
                <a:cs typeface="Arial" panose="020B0604020202020204" pitchFamily="34" charset="0"/>
              </a:rPr>
              <a:t>ě</a:t>
            </a:r>
            <a:endParaRPr lang="cs-CZ" altLang="en-US" sz="1800" dirty="0">
              <a:latin typeface="Arial" panose="020B0604020202020204" pitchFamily="34" charset="0"/>
              <a:cs typeface="Arial" panose="020B0604020202020204" pitchFamily="34" charset="0"/>
            </a:endParaRPr>
          </a:p>
        </p:txBody>
      </p:sp>
      <p:pic>
        <p:nvPicPr>
          <p:cNvPr id="6" name="Picture 10" descr="The Periodic Table - iGCSE CHEMISTRY REVISION HELP">
            <a:extLst>
              <a:ext uri="{FF2B5EF4-FFF2-40B4-BE49-F238E27FC236}">
                <a16:creationId xmlns:a16="http://schemas.microsoft.com/office/drawing/2014/main" id="{02B9FDDC-FD84-42BB-8E05-9A0EA9DAD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71600"/>
            <a:ext cx="5537969" cy="35593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ile:Ionization energy of alkali metals and alkaline earth ...">
            <a:extLst>
              <a:ext uri="{FF2B5EF4-FFF2-40B4-BE49-F238E27FC236}">
                <a16:creationId xmlns:a16="http://schemas.microsoft.com/office/drawing/2014/main" id="{606E82D9-234B-4A39-ADC1-AEA86E4B78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546100"/>
            <a:ext cx="2682411" cy="371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3905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304800"/>
            <a:ext cx="8763000" cy="6229350"/>
          </a:xfrm>
        </p:spPr>
        <p:txBody>
          <a:bodyPr>
            <a:normAutofit/>
          </a:bodyPr>
          <a:lstStyle/>
          <a:p>
            <a:pPr marL="0" indent="0" eaLnBrk="1" hangingPunct="1">
              <a:buNone/>
            </a:pPr>
            <a:r>
              <a:rPr lang="en-GB" altLang="en-US" sz="2000" b="1" dirty="0" err="1">
                <a:latin typeface="Arial" panose="020B0604020202020204" pitchFamily="34" charset="0"/>
                <a:cs typeface="Arial" panose="020B0604020202020204" pitchFamily="34" charset="0"/>
              </a:rPr>
              <a:t>Chemické</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elektropozitivita</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ztrácejí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val</a:t>
            </a:r>
            <a:r>
              <a:rPr lang="cs-CZ" altLang="en-US" sz="2000" dirty="0" err="1">
                <a:latin typeface="Arial" panose="020B0604020202020204" pitchFamily="34" charset="0"/>
                <a:cs typeface="Arial" panose="020B0604020202020204" pitchFamily="34" charset="0"/>
              </a:rPr>
              <a:t>enční</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ochotn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ionty</a:t>
            </a:r>
            <a:r>
              <a:rPr lang="en-GB" altLang="en-US" sz="2000" dirty="0">
                <a:latin typeface="Arial" panose="020B0604020202020204" pitchFamily="34" charset="0"/>
                <a:cs typeface="Arial" panose="020B0604020202020204" pitchFamily="34" charset="0"/>
              </a:rPr>
              <a:t>  Li </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Na </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K </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Rb</a:t>
            </a:r>
            <a:r>
              <a:rPr lang="en-GB" altLang="en-US" sz="2000" dirty="0">
                <a:latin typeface="Arial" panose="020B0604020202020204" pitchFamily="34" charset="0"/>
                <a:cs typeface="Arial" panose="020B0604020202020204" pitchFamily="34" charset="0"/>
              </a:rPr>
              <a:t> </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Cs </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Fr </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reaktivita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vysoká</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stá</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atomovým</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íslem</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vázány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výlu</a:t>
            </a:r>
            <a:r>
              <a:rPr lang="cs-CZ" altLang="en-US" sz="2000" dirty="0">
                <a:latin typeface="Arial" panose="020B0604020202020204" pitchFamily="34" charset="0"/>
                <a:cs typeface="Arial" panose="020B0604020202020204" pitchFamily="34" charset="0"/>
              </a:rPr>
              <a:t>čně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vazbou</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malou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odchylkou</a:t>
            </a:r>
            <a:r>
              <a:rPr lang="en-GB" altLang="en-US" sz="2000" dirty="0">
                <a:latin typeface="Arial" panose="020B0604020202020204" pitchFamily="34" charset="0"/>
                <a:cs typeface="Arial" panose="020B0604020202020204" pitchFamily="34" charset="0"/>
              </a:rPr>
              <a:t> u Li).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S</a:t>
            </a:r>
            <a:r>
              <a:rPr lang="en-GB" altLang="en-US" sz="2000" dirty="0" err="1">
                <a:latin typeface="Arial" panose="020B0604020202020204" pitchFamily="34" charset="0"/>
                <a:cs typeface="Arial" panose="020B0604020202020204" pitchFamily="34" charset="0"/>
              </a:rPr>
              <a:t>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obsahující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kationty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není</a:t>
            </a:r>
            <a:r>
              <a:rPr lang="en-GB" altLang="en-US" sz="2000" dirty="0">
                <a:latin typeface="Arial" panose="020B0604020202020204" pitchFamily="34" charset="0"/>
                <a:cs typeface="Arial" panose="020B0604020202020204" pitchFamily="34" charset="0"/>
              </a:rPr>
              <a:t>-li </a:t>
            </a:r>
            <a:r>
              <a:rPr lang="en-GB" altLang="en-US" sz="2000" dirty="0" err="1">
                <a:latin typeface="Arial" panose="020B0604020202020204" pitchFamily="34" charset="0"/>
                <a:cs typeface="Arial" panose="020B0604020202020204" pitchFamily="34" charset="0"/>
              </a:rPr>
              <a:t>barevný</a:t>
            </a:r>
            <a:r>
              <a:rPr lang="en-GB" altLang="en-US" sz="2000" dirty="0">
                <a:latin typeface="Arial" panose="020B0604020202020204" pitchFamily="34" charset="0"/>
                <a:cs typeface="Arial" panose="020B0604020202020204" pitchFamily="34" charset="0"/>
              </a:rPr>
              <a:t> anion. </a:t>
            </a:r>
            <a:endParaRPr lang="en-GB" altLang="en-US" sz="2000" b="1" dirty="0">
              <a:latin typeface="Arial" panose="020B0604020202020204" pitchFamily="34" charset="0"/>
              <a:cs typeface="Arial" panose="020B0604020202020204" pitchFamily="34" charset="0"/>
            </a:endParaRPr>
          </a:p>
          <a:p>
            <a:pPr>
              <a:buNone/>
            </a:pPr>
            <a:r>
              <a:rPr lang="cs-CZ" altLang="en-US" sz="2000" b="1"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NH</a:t>
            </a:r>
            <a:r>
              <a:rPr lang="en-GB" altLang="en-US" sz="2000" b="1" baseline="-25000" dirty="0">
                <a:latin typeface="Arial" panose="020B0604020202020204" pitchFamily="34" charset="0"/>
                <a:cs typeface="Arial" panose="020B0604020202020204" pitchFamily="34" charset="0"/>
              </a:rPr>
              <a:t>4</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 </a:t>
            </a:r>
            <a:r>
              <a:rPr lang="cs-CZ" altLang="en-US" sz="2000" b="1" dirty="0" err="1">
                <a:latin typeface="Arial" panose="020B0604020202020204" pitchFamily="34" charset="0"/>
                <a:cs typeface="Arial" panose="020B0604020202020204" pitchFamily="34" charset="0"/>
              </a:rPr>
              <a:t>Tl</a:t>
            </a:r>
            <a:r>
              <a:rPr lang="en-GB" altLang="en-US" sz="2000" b="1" baseline="30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a:t>
            </a:r>
            <a:r>
              <a:rPr lang="cs-CZ" altLang="en-US" sz="2000" dirty="0">
                <a:latin typeface="Arial" panose="020B0604020202020204" pitchFamily="34" charset="0"/>
                <a:cs typeface="Arial" panose="020B0604020202020204" pitchFamily="34" charset="0"/>
              </a:rPr>
              <a: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kationt</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m </a:t>
            </a:r>
            <a:r>
              <a:rPr lang="en-GB" altLang="en-US" sz="2000" dirty="0" err="1">
                <a:latin typeface="Arial" panose="020B0604020202020204" pitchFamily="34" charset="0"/>
                <a:cs typeface="Arial" panose="020B0604020202020204" pitchFamily="34" charset="0"/>
              </a:rPr>
              <a:t>alk</a:t>
            </a:r>
            <a:r>
              <a:rPr lang="cs-CZ" altLang="en-US" sz="2000" dirty="0" err="1">
                <a:latin typeface="Arial" panose="020B0604020202020204" pitchFamily="34" charset="0"/>
                <a:cs typeface="Arial" panose="020B0604020202020204" pitchFamily="34" charset="0"/>
              </a:rPr>
              <a:t>alických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err="1">
                <a:latin typeface="Arial" panose="020B0604020202020204" pitchFamily="34" charset="0"/>
                <a:cs typeface="Arial" panose="020B0604020202020204" pitchFamily="34" charset="0"/>
              </a:rPr>
              <a:t>alických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a:t>
            </a: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MOH   +   H</a:t>
            </a:r>
            <a:r>
              <a:rPr lang="en-GB" altLang="en-US" sz="2000"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V lab</a:t>
            </a:r>
            <a:r>
              <a:rPr lang="cs-CZ" altLang="en-US" sz="2000" dirty="0">
                <a:latin typeface="Arial" panose="020B0604020202020204" pitchFamily="34" charset="0"/>
                <a:cs typeface="Arial" panose="020B0604020202020204" pitchFamily="34" charset="0"/>
              </a:rPr>
              <a:t>oratoři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uchováváme</a:t>
            </a:r>
            <a:r>
              <a:rPr lang="en-GB" altLang="en-US" sz="2000" dirty="0">
                <a:latin typeface="Arial" panose="020B0604020202020204" pitchFamily="34" charset="0"/>
                <a:cs typeface="Arial" panose="020B0604020202020204" pitchFamily="34" charset="0"/>
              </a:rPr>
              <a:t> Na a K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pod </a:t>
            </a:r>
            <a:r>
              <a:rPr lang="en-GB" altLang="en-US" sz="2000" dirty="0" err="1">
                <a:latin typeface="Arial" panose="020B0604020202020204" pitchFamily="34" charset="0"/>
                <a:cs typeface="Arial" panose="020B0604020202020204" pitchFamily="34" charset="0"/>
              </a:rPr>
              <a:t>vrstvou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petroleje</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p:txBody>
      </p:sp>
      <p:pic>
        <p:nvPicPr>
          <p:cNvPr id="53252"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6374" y="5533417"/>
            <a:ext cx="149860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714332"/>
            <a:ext cx="3205163" cy="2143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485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kalické kovy, ns1 Lithium, sodík, draslík, rubidium, cesium, francium  Alkalické kovy jsou stříbřité kovy, na čerstvém řezu lesklé, pouze cesium  má zlatožlutý. - ppt stáhnout">
            <a:extLst>
              <a:ext uri="{FF2B5EF4-FFF2-40B4-BE49-F238E27FC236}">
                <a16:creationId xmlns:a16="http://schemas.microsoft.com/office/drawing/2014/main" id="{BFC96AFF-0359-4588-9763-05FB5CAFE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85725"/>
            <a:ext cx="8915400" cy="66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0038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28600" y="304800"/>
            <a:ext cx="8763000" cy="6400800"/>
          </a:xfrm>
        </p:spPr>
        <p:txBody>
          <a:bodyPr>
            <a:normAutofit/>
          </a:bodyPr>
          <a:lstStyle/>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Reakc</a:t>
            </a:r>
            <a:r>
              <a:rPr lang="cs-CZ" altLang="en-US" sz="2000" dirty="0">
                <a:latin typeface="Arial" panose="020B0604020202020204" pitchFamily="34" charset="0"/>
                <a:cs typeface="Arial" panose="020B0604020202020204" pitchFamily="34" charset="0"/>
              </a:rPr>
              <a:t>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dikyslíkem</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vznikají oxidy, peroxidy a </a:t>
            </a:r>
            <a:r>
              <a:rPr lang="cs-CZ" altLang="en-US" sz="2000" dirty="0" err="1">
                <a:latin typeface="Arial" panose="020B0604020202020204" pitchFamily="34" charset="0"/>
                <a:cs typeface="Arial" panose="020B0604020202020204" pitchFamily="34" charset="0"/>
              </a:rPr>
              <a:t>superoxidy</a:t>
            </a:r>
            <a:r>
              <a:rPr lang="en-GB" altLang="en-US" sz="2000" dirty="0">
                <a:latin typeface="Arial" panose="020B0604020202020204" pitchFamily="34" charset="0"/>
                <a:cs typeface="Arial" panose="020B0604020202020204" pitchFamily="34" charset="0"/>
              </a:rPr>
              <a:t>:</a:t>
            </a: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4Li   +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2Li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2Na  +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K   +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1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peroxid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superoxid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Li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2LiOH</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2NaOH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2KO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2KOH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1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oxidem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itým</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1000" dirty="0">
              <a:latin typeface="Arial" panose="020B0604020202020204" pitchFamily="34" charset="0"/>
              <a:cs typeface="Arial" panose="020B0604020202020204" pitchFamily="34" charset="0"/>
            </a:endParaRPr>
          </a:p>
          <a:p>
            <a:pPr>
              <a:buNone/>
            </a:pP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alkalických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vodíkem</a:t>
            </a:r>
            <a:r>
              <a:rPr lang="en-GB" altLang="en-US" sz="2000" dirty="0">
                <a:latin typeface="Arial" panose="020B0604020202020204" pitchFamily="34" charset="0"/>
                <a:cs typeface="Arial" panose="020B0604020202020204" pitchFamily="34" charset="0"/>
              </a:rPr>
              <a:t> : </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Na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NaH</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buNone/>
            </a:pPr>
            <a:r>
              <a:rPr lang="en-GB" altLang="en-US" sz="1000" dirty="0">
                <a:latin typeface="Arial" panose="020B0604020202020204" pitchFamily="34" charset="0"/>
                <a:cs typeface="Arial" panose="020B0604020202020204" pitchFamily="34" charset="0"/>
              </a:rPr>
              <a:t>                </a:t>
            </a:r>
          </a:p>
          <a:p>
            <a:pPr>
              <a:buNone/>
            </a:pPr>
            <a:r>
              <a:rPr lang="en-GB" altLang="en-US" sz="2000" dirty="0">
                <a:latin typeface="Arial" panose="020B0604020202020204" pitchFamily="34" charset="0"/>
                <a:cs typeface="Arial" panose="020B0604020202020204" pitchFamily="34" charset="0"/>
              </a:rPr>
              <a:t>Ion H</a:t>
            </a:r>
            <a:r>
              <a:rPr lang="en-GB" altLang="en-US" sz="2000" baseline="30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ú</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inky:</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NaH</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552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50061"/>
            <a:ext cx="8839200" cy="563231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Za laboratorní teploty bor reaguje přímo pouze s fluorem, s ostatními halogeny se slučuje až při teplotách nad 400 °C. Se sírou se slučuje na sulfid boritý 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při teplotách nad 600 °C, za zvláštních podmínek vytváří také sulfid zajímavého složení B</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16</a:t>
            </a:r>
            <a:r>
              <a:rPr lang="cs-CZ" sz="2000" dirty="0">
                <a:latin typeface="Arial" panose="020B0604020202020204" pitchFamily="34" charset="0"/>
                <a:cs typeface="Arial" panose="020B0604020202020204" pitchFamily="34" charset="0"/>
              </a:rPr>
              <a:t>. S fosforem reaguje při teplotě 1000 °C za vzniku fosfidu BP, teprve při teplotě 2000°C reaguje s uhlíkem. </a:t>
            </a:r>
          </a:p>
          <a:p>
            <a:pPr algn="just"/>
            <a:r>
              <a:rPr lang="cs-CZ" sz="2000" dirty="0">
                <a:latin typeface="Arial" panose="020B0604020202020204" pitchFamily="34" charset="0"/>
                <a:cs typeface="Arial" panose="020B0604020202020204" pitchFamily="34" charset="0"/>
              </a:rPr>
              <a:t>  Díky své vysoké afinitě ke kyslíku a k dalším elektronegativním prvkům, je bor, za vhodných podmínek, schopen vytěsňovat kovy z oxidů, chloridů a sulfidů.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S řadou přechodných kovů reaguje za tvorby boridů se zajímavými vzorci, např. Cr</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Re</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Pd</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Ru</a:t>
            </a:r>
            <a:r>
              <a:rPr lang="cs-CZ" sz="2000" baseline="-25000" dirty="0">
                <a:latin typeface="Arial" panose="020B0604020202020204" pitchFamily="34" charset="0"/>
                <a:cs typeface="Arial" panose="020B0604020202020204" pitchFamily="34" charset="0"/>
              </a:rPr>
              <a:t>11</a:t>
            </a: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Krystalický bor, se pro svou vysokou tvrdost používá jako </a:t>
            </a:r>
            <a:r>
              <a:rPr lang="cs-CZ" sz="2000" b="1" dirty="0">
                <a:latin typeface="Arial" panose="020B0604020202020204" pitchFamily="34" charset="0"/>
                <a:cs typeface="Arial" panose="020B0604020202020204" pitchFamily="34" charset="0"/>
              </a:rPr>
              <a:t>složka brusných směsí</a:t>
            </a:r>
            <a:r>
              <a:rPr lang="cs-CZ" sz="2000" dirty="0">
                <a:latin typeface="Arial" panose="020B0604020202020204" pitchFamily="34" charset="0"/>
                <a:cs typeface="Arial" panose="020B0604020202020204" pitchFamily="34" charset="0"/>
              </a:rPr>
              <a:t> a jako </a:t>
            </a:r>
            <a:r>
              <a:rPr lang="cs-CZ" sz="2000" b="1" dirty="0">
                <a:latin typeface="Arial" panose="020B0604020202020204" pitchFamily="34" charset="0"/>
                <a:cs typeface="Arial" panose="020B0604020202020204" pitchFamily="34" charset="0"/>
              </a:rPr>
              <a:t>přísada ocelí </a:t>
            </a:r>
            <a:r>
              <a:rPr lang="cs-CZ" sz="2000" dirty="0">
                <a:latin typeface="Arial" panose="020B0604020202020204" pitchFamily="34" charset="0"/>
                <a:cs typeface="Arial" panose="020B0604020202020204" pitchFamily="34" charset="0"/>
              </a:rPr>
              <a:t>zlepšuje jejich kalitelnost. </a:t>
            </a:r>
          </a:p>
          <a:p>
            <a:pPr algn="just"/>
            <a:r>
              <a:rPr lang="cs-CZ" sz="2000" dirty="0">
                <a:latin typeface="Arial" panose="020B0604020202020204" pitchFamily="34" charset="0"/>
                <a:cs typeface="Arial" panose="020B0604020202020204" pitchFamily="34" charset="0"/>
              </a:rPr>
              <a:t>   Bor je také důležitým legujícím prvkem při </a:t>
            </a:r>
            <a:r>
              <a:rPr lang="cs-CZ" sz="2000" b="1" dirty="0">
                <a:latin typeface="Arial" panose="020B0604020202020204" pitchFamily="34" charset="0"/>
                <a:cs typeface="Arial" panose="020B0604020202020204" pitchFamily="34" charset="0"/>
              </a:rPr>
              <a:t>přípravě řady slitin </a:t>
            </a:r>
            <a:r>
              <a:rPr lang="cs-CZ" sz="2000" dirty="0">
                <a:latin typeface="Arial" panose="020B0604020202020204" pitchFamily="34" charset="0"/>
                <a:cs typeface="Arial" panose="020B0604020202020204" pitchFamily="34" charset="0"/>
              </a:rPr>
              <a:t>hliníku. Jeho přídavkem se podstatně zjemňuje struktura slitin a zvyšuje schopnost hliníku zachytávat neutrony, přídavek boru současně zvyšuje elektrickou vodivost čistého hliníku.</a:t>
            </a:r>
          </a:p>
        </p:txBody>
      </p:sp>
    </p:spTree>
    <p:extLst>
      <p:ext uri="{BB962C8B-B14F-4D97-AF65-F5344CB8AC3E}">
        <p14:creationId xmlns:p14="http://schemas.microsoft.com/office/powerpoint/2010/main" val="19607785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lkalick kovy ns 1 Lithium sodk draslk rubidium">
            <a:extLst>
              <a:ext uri="{FF2B5EF4-FFF2-40B4-BE49-F238E27FC236}">
                <a16:creationId xmlns:a16="http://schemas.microsoft.com/office/drawing/2014/main" id="{2F140811-61E8-4F01-960C-5CB4CE4E1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
            <a:ext cx="8915400" cy="66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4580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457200" y="762000"/>
            <a:ext cx="8229600" cy="4525963"/>
          </a:xfrm>
        </p:spPr>
        <p:txBody>
          <a:bodyPr>
            <a:norm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Roztoky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alk</a:t>
            </a:r>
            <a:r>
              <a:rPr lang="cs-CZ" altLang="en-US" sz="2000" b="1" dirty="0">
                <a:latin typeface="Arial" panose="020B0604020202020204" pitchFamily="34" charset="0"/>
                <a:cs typeface="Arial" panose="020B0604020202020204" pitchFamily="34" charset="0"/>
              </a:rPr>
              <a: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kov</a:t>
            </a:r>
            <a:r>
              <a:rPr lang="cs-CZ" altLang="en-US" sz="2000" b="1" dirty="0">
                <a:latin typeface="Arial" panose="020B0604020202020204" pitchFamily="34" charset="0"/>
                <a:cs typeface="Arial" panose="020B0604020202020204" pitchFamily="34" charset="0"/>
              </a:rPr>
              <a:t>ů</a:t>
            </a:r>
            <a:r>
              <a:rPr lang="en-GB" altLang="en-US" sz="2000" b="1" dirty="0">
                <a:latin typeface="Arial" panose="020B0604020202020204" pitchFamily="34" charset="0"/>
                <a:cs typeface="Arial" panose="020B0604020202020204" pitchFamily="34" charset="0"/>
              </a:rPr>
              <a:t> v </a:t>
            </a:r>
            <a:r>
              <a:rPr lang="en-GB" altLang="en-US" sz="2000" b="1" dirty="0" err="1">
                <a:latin typeface="Arial" panose="020B0604020202020204" pitchFamily="34" charset="0"/>
                <a:cs typeface="Arial" panose="020B0604020202020204" pitchFamily="34" charset="0"/>
              </a:rPr>
              <a:t>amoniaku</a:t>
            </a:r>
            <a:r>
              <a:rPr lang="en-GB" altLang="en-US" sz="2000" dirty="0">
                <a:latin typeface="Arial" panose="020B0604020202020204" pitchFamily="34" charset="0"/>
                <a:cs typeface="Arial" panose="020B0604020202020204" pitchFamily="34" charset="0"/>
              </a:rPr>
              <a:t>:</a:t>
            </a:r>
          </a:p>
          <a:p>
            <a:pPr eaLnBrk="1" hangingPunct="1">
              <a:buFontTx/>
              <a:buChar char="-"/>
            </a:pPr>
            <a:r>
              <a:rPr lang="en-GB" altLang="en-US" sz="2000" dirty="0" err="1">
                <a:latin typeface="Arial" panose="020B0604020202020204" pitchFamily="34" charset="0"/>
                <a:cs typeface="Arial" panose="020B0604020202020204" pitchFamily="34" charset="0"/>
              </a:rPr>
              <a:t>modré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obsahující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kationty</a:t>
            </a:r>
            <a:endParaRPr lang="en-GB" altLang="en-US" sz="2000" dirty="0">
              <a:latin typeface="Arial" panose="020B0604020202020204" pitchFamily="34" charset="0"/>
              <a:cs typeface="Arial" panose="020B0604020202020204" pitchFamily="34" charset="0"/>
            </a:endParaRPr>
          </a:p>
          <a:p>
            <a:pPr marL="0" indent="0" eaLnBrk="1" hangingPunct="1">
              <a:buNone/>
            </a:pPr>
            <a:r>
              <a:rPr lang="en-GB" altLang="en-US" sz="2000" dirty="0" err="1">
                <a:latin typeface="Arial" panose="020B0604020202020204" pitchFamily="34" charset="0"/>
                <a:cs typeface="Arial" panose="020B0604020202020204" pitchFamily="34" charset="0"/>
              </a:rPr>
              <a:t>alkalických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(Na</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K</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p>
          <a:p>
            <a:pPr marL="0" indent="0" eaLnBrk="1" hangingPunct="1">
              <a:buNone/>
            </a:pPr>
            <a:r>
              <a:rPr lang="en-GB" altLang="en-US" sz="2000" dirty="0">
                <a:latin typeface="Arial" panose="020B0604020202020204" pitchFamily="34" charset="0"/>
                <a:cs typeface="Arial" panose="020B0604020202020204" pitchFamily="34" charset="0"/>
              </a:rPr>
              <a:t>a </a:t>
            </a:r>
            <a:r>
              <a:rPr lang="en-GB" altLang="en-US" sz="2000" dirty="0" err="1">
                <a:latin typeface="Arial" panose="020B0604020202020204" pitchFamily="34" charset="0"/>
                <a:cs typeface="Arial" panose="020B0604020202020204" pitchFamily="34" charset="0"/>
              </a:rPr>
              <a:t>solvatované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a:t>
            </a:r>
            <a:r>
              <a:rPr lang="en-GB" altLang="en-US" sz="2000" baseline="30000" dirty="0" err="1">
                <a:latin typeface="Arial" panose="020B0604020202020204" pitchFamily="34" charset="0"/>
                <a:cs typeface="Arial" panose="020B0604020202020204" pitchFamily="34" charset="0"/>
                <a:sym typeface="Symbol" pitchFamily="18" charset="2"/>
              </a:rPr>
              <a:t></a:t>
            </a:r>
            <a:r>
              <a:rPr lang="en-GB" altLang="en-US" sz="2000" baseline="-25000" dirty="0" err="1">
                <a:latin typeface="Arial" panose="020B0604020202020204" pitchFamily="34" charset="0"/>
                <a:cs typeface="Arial" panose="020B0604020202020204" pitchFamily="34" charset="0"/>
              </a:rPr>
              <a:t>solv</a:t>
            </a:r>
            <a:r>
              <a:rPr lang="en-GB" altLang="en-US" sz="2000" dirty="0">
                <a:latin typeface="Arial" panose="020B0604020202020204" pitchFamily="34" charset="0"/>
                <a:cs typeface="Arial" panose="020B0604020202020204" pitchFamily="34" charset="0"/>
              </a:rPr>
              <a:t> </a:t>
            </a:r>
          </a:p>
        </p:txBody>
      </p:sp>
      <p:pic>
        <p:nvPicPr>
          <p:cNvPr id="51202"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609600"/>
            <a:ext cx="3308409" cy="3343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obrazit zdrojový obrázek">
            <a:extLst>
              <a:ext uri="{FF2B5EF4-FFF2-40B4-BE49-F238E27FC236}">
                <a16:creationId xmlns:a16="http://schemas.microsoft.com/office/drawing/2014/main" id="{B3A0B2C6-48BB-4E6E-8E7A-761308F39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983" y="4395812"/>
            <a:ext cx="5587180" cy="2239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8DF2DD2-3517-42CA-8361-272DEE82FBE2}"/>
              </a:ext>
            </a:extLst>
          </p:cNvPr>
          <p:cNvSpPr txBox="1"/>
          <p:nvPr/>
        </p:nvSpPr>
        <p:spPr>
          <a:xfrm>
            <a:off x="461481" y="4800600"/>
            <a:ext cx="1631152" cy="400110"/>
          </a:xfrm>
          <a:prstGeom prst="rect">
            <a:avLst/>
          </a:prstGeom>
          <a:noFill/>
        </p:spPr>
        <p:txBody>
          <a:bodyPr wrap="none" rtlCol="0">
            <a:spAutoFit/>
          </a:bodyPr>
          <a:lstStyle/>
          <a:p>
            <a:r>
              <a:rPr lang="en-US" sz="2000" b="1" dirty="0"/>
              <a:t>Crown ethery</a:t>
            </a:r>
            <a:endParaRPr lang="cs-CZ" sz="2000" b="1" dirty="0"/>
          </a:p>
        </p:txBody>
      </p:sp>
      <p:sp>
        <p:nvSpPr>
          <p:cNvPr id="3" name="TextovéPole 2">
            <a:extLst>
              <a:ext uri="{FF2B5EF4-FFF2-40B4-BE49-F238E27FC236}">
                <a16:creationId xmlns:a16="http://schemas.microsoft.com/office/drawing/2014/main" id="{EB6FC224-E621-4A8F-A6BC-22F382690F9D}"/>
              </a:ext>
            </a:extLst>
          </p:cNvPr>
          <p:cNvSpPr txBox="1"/>
          <p:nvPr/>
        </p:nvSpPr>
        <p:spPr>
          <a:xfrm>
            <a:off x="463193" y="5515794"/>
            <a:ext cx="2599236" cy="707886"/>
          </a:xfrm>
          <a:prstGeom prst="rect">
            <a:avLst/>
          </a:prstGeom>
          <a:noFill/>
        </p:spPr>
        <p:txBody>
          <a:bodyPr wrap="square" rtlCol="0">
            <a:spAutoFit/>
          </a:bodyPr>
          <a:lstStyle/>
          <a:p>
            <a:r>
              <a:rPr lang="en-US" sz="2000" dirty="0" err="1"/>
              <a:t>Tvo</a:t>
            </a:r>
            <a:r>
              <a:rPr lang="cs-CZ" sz="2000" dirty="0"/>
              <a:t>ří komplexy s ionty alkalických prvků</a:t>
            </a:r>
          </a:p>
        </p:txBody>
      </p:sp>
    </p:spTree>
    <p:extLst>
      <p:ext uri="{BB962C8B-B14F-4D97-AF65-F5344CB8AC3E}">
        <p14:creationId xmlns:p14="http://schemas.microsoft.com/office/powerpoint/2010/main" val="29921856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nímek obrazovky&#10;&#10;Popis byl vytvořen automaticky">
            <a:extLst>
              <a:ext uri="{FF2B5EF4-FFF2-40B4-BE49-F238E27FC236}">
                <a16:creationId xmlns:a16="http://schemas.microsoft.com/office/drawing/2014/main" id="{B1BDDA70-8E29-4370-9D73-A64EA1827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11423"/>
            <a:ext cx="6858000" cy="5759649"/>
          </a:xfrm>
          <a:prstGeom prst="rect">
            <a:avLst/>
          </a:prstGeom>
        </p:spPr>
      </p:pic>
      <p:sp>
        <p:nvSpPr>
          <p:cNvPr id="5" name="TextovéPole 4">
            <a:extLst>
              <a:ext uri="{FF2B5EF4-FFF2-40B4-BE49-F238E27FC236}">
                <a16:creationId xmlns:a16="http://schemas.microsoft.com/office/drawing/2014/main" id="{DE803404-56A8-463F-90D0-9B0C7B50D86C}"/>
              </a:ext>
            </a:extLst>
          </p:cNvPr>
          <p:cNvSpPr txBox="1"/>
          <p:nvPr/>
        </p:nvSpPr>
        <p:spPr>
          <a:xfrm>
            <a:off x="838200" y="457200"/>
            <a:ext cx="7763920" cy="400110"/>
          </a:xfrm>
          <a:prstGeom prst="rect">
            <a:avLst/>
          </a:prstGeom>
          <a:noFill/>
        </p:spPr>
        <p:txBody>
          <a:bodyPr wrap="none" rtlCol="0">
            <a:spAutoFit/>
          </a:bodyPr>
          <a:lstStyle/>
          <a:p>
            <a:r>
              <a:rPr lang="cs-CZ" sz="2000" b="1" dirty="0"/>
              <a:t>Hlavní rozdíly ve vlastnostech alkalických kovů a kovů alkalických zemin</a:t>
            </a:r>
            <a:endParaRPr lang="en-US" sz="2000" b="1" dirty="0"/>
          </a:p>
        </p:txBody>
      </p:sp>
    </p:spTree>
    <p:extLst>
      <p:ext uri="{BB962C8B-B14F-4D97-AF65-F5344CB8AC3E}">
        <p14:creationId xmlns:p14="http://schemas.microsoft.com/office/powerpoint/2010/main" val="22314398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685800"/>
            <a:ext cx="86868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je na řezu stříbrobílý, lesklý, lehký, velmi měkký, neušlechtilý kov.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Na vzduchu je nestálé, rychle se pokrývá vrstvou agresivního a korozivního hydroxidu lithného </a:t>
            </a:r>
            <a:r>
              <a:rPr lang="cs-CZ" sz="2000" dirty="0" err="1">
                <a:latin typeface="Arial" panose="020B0604020202020204" pitchFamily="34" charset="0"/>
                <a:cs typeface="Arial" panose="020B0604020202020204" pitchFamily="34" charset="0"/>
              </a:rPr>
              <a:t>LiOH</a:t>
            </a:r>
            <a:r>
              <a:rPr lang="cs-CZ" sz="2000" dirty="0">
                <a:latin typeface="Arial" panose="020B0604020202020204" pitchFamily="34" charset="0"/>
                <a:cs typeface="Arial" panose="020B0604020202020204" pitchFamily="34" charset="0"/>
              </a:rPr>
              <a:t> a posléze uhličitanu lithného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Z</a:t>
            </a:r>
            <a:r>
              <a:rPr lang="cs-CZ" sz="2000" dirty="0" err="1">
                <a:latin typeface="Arial" panose="020B0604020202020204" pitchFamily="34" charset="0"/>
                <a:cs typeface="Arial" panose="020B0604020202020204" pitchFamily="34" charset="0"/>
              </a:rPr>
              <a:t>apáleno</a:t>
            </a:r>
            <a:r>
              <a:rPr lang="cs-CZ" sz="2000" dirty="0">
                <a:latin typeface="Arial" panose="020B0604020202020204" pitchFamily="34" charset="0"/>
                <a:cs typeface="Arial" panose="020B0604020202020204" pitchFamily="34" charset="0"/>
              </a:rPr>
              <a:t> na vzduchu hoří za vzniku bílého oxidu lithného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 nitridu </a:t>
            </a:r>
            <a:r>
              <a:rPr lang="cs-CZ" sz="2000" dirty="0" err="1">
                <a:latin typeface="Arial" panose="020B0604020202020204" pitchFamily="34" charset="0"/>
                <a:cs typeface="Arial" panose="020B0604020202020204" pitchFamily="34" charset="0"/>
              </a:rPr>
              <a:t>lithého</a:t>
            </a:r>
            <a:r>
              <a:rPr lang="cs-CZ" sz="2000" dirty="0">
                <a:latin typeface="Arial" panose="020B0604020202020204" pitchFamily="34" charset="0"/>
                <a:cs typeface="Arial" panose="020B0604020202020204" pitchFamily="34" charset="0"/>
              </a:rPr>
              <a:t> Li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 S kyslíkem hoří za vzniku peroxidu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atmosféře ozonu shoří za vzniku explozivního ozonidu lithného LiO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 vodou reaguje za vzniku vodíku:</a:t>
            </a:r>
          </a:p>
          <a:p>
            <a:pPr algn="ctr"/>
            <a:r>
              <a:rPr lang="cs-CZ" sz="2000" dirty="0">
                <a:latin typeface="Arial" panose="020B0604020202020204" pitchFamily="34" charset="0"/>
                <a:cs typeface="Arial" panose="020B0604020202020204" pitchFamily="34" charset="0"/>
              </a:rPr>
              <a:t>2Li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2LiOH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Reakce lithia s minerálními kyselinami probíhá prudce exotermně za vzniku lithné soli a vývoje vodíku:</a:t>
            </a:r>
          </a:p>
          <a:p>
            <a:pPr algn="ctr"/>
            <a:r>
              <a:rPr lang="cs-CZ" sz="2000" dirty="0">
                <a:latin typeface="Arial" panose="020B0604020202020204" pitchFamily="34" charset="0"/>
                <a:cs typeface="Arial" panose="020B0604020202020204" pitchFamily="34" charset="0"/>
              </a:rPr>
              <a:t>2Li + 2HCl → 2LiCl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2Li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2LiHSO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3Li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3LiNO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S halogeny se slučuje přímo již při laboratorní teplotě, pouze s jodem reaguje až po zahřátí na teplotu přes 200°C. Za vyšších teplot reaguje s vodíkem za vzniku hydridu lithného </a:t>
            </a:r>
            <a:r>
              <a:rPr lang="cs-CZ" sz="2000" dirty="0" err="1">
                <a:latin typeface="Arial" panose="020B0604020202020204" pitchFamily="34" charset="0"/>
                <a:cs typeface="Arial" panose="020B0604020202020204" pitchFamily="34" charset="0"/>
              </a:rPr>
              <a:t>LiH</a:t>
            </a:r>
            <a:r>
              <a:rPr lang="cs-CZ" sz="2000" dirty="0">
                <a:latin typeface="Arial" panose="020B0604020202020204" pitchFamily="34" charset="0"/>
                <a:cs typeface="Arial" panose="020B0604020202020204" pitchFamily="34" charset="0"/>
              </a:rPr>
              <a:t>, s uhlíkem tvoří </a:t>
            </a:r>
            <a:r>
              <a:rPr lang="cs-CZ" sz="2000" dirty="0" err="1">
                <a:latin typeface="Arial" panose="020B0604020202020204" pitchFamily="34" charset="0"/>
                <a:cs typeface="Arial" panose="020B0604020202020204" pitchFamily="34" charset="0"/>
              </a:rPr>
              <a:t>acetylid</a:t>
            </a:r>
            <a:r>
              <a:rPr lang="cs-CZ" sz="2000" dirty="0">
                <a:latin typeface="Arial" panose="020B0604020202020204" pitchFamily="34" charset="0"/>
                <a:cs typeface="Arial" panose="020B0604020202020204" pitchFamily="34" charset="0"/>
              </a:rPr>
              <a:t>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 křemíkem tvoří silicidy Li</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Li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Si a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 S kapalným amoniakem reaguje za vzniku amidu </a:t>
            </a:r>
            <a:r>
              <a:rPr lang="cs-CZ" sz="2000" dirty="0" err="1">
                <a:latin typeface="Arial" panose="020B0604020202020204" pitchFamily="34" charset="0"/>
                <a:cs typeface="Arial" panose="020B0604020202020204" pitchFamily="34" charset="0"/>
              </a:rPr>
              <a:t>lithého</a:t>
            </a:r>
            <a:r>
              <a:rPr lang="cs-CZ" sz="2000" dirty="0">
                <a:latin typeface="Arial" panose="020B0604020202020204" pitchFamily="34" charset="0"/>
                <a:cs typeface="Arial" panose="020B0604020202020204" pitchFamily="34" charset="0"/>
              </a:rPr>
              <a:t> LiNH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 plynným amoniakem tvoří při teplotě 400°C imid lithný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NH. </a:t>
            </a:r>
          </a:p>
        </p:txBody>
      </p:sp>
      <p:sp>
        <p:nvSpPr>
          <p:cNvPr id="6" name="Rectangle 2"/>
          <p:cNvSpPr>
            <a:spLocks noGrp="1" noChangeArrowheads="1"/>
          </p:cNvSpPr>
          <p:nvPr>
            <p:ph type="title"/>
          </p:nvPr>
        </p:nvSpPr>
        <p:spPr>
          <a:xfrm>
            <a:off x="457200" y="122238"/>
            <a:ext cx="8229600" cy="563562"/>
          </a:xfrm>
        </p:spPr>
        <p:txBody>
          <a:bodyPr>
            <a:noAutofit/>
          </a:bodyPr>
          <a:lstStyle/>
          <a:p>
            <a:pPr eaLnBrk="1" hangingPunct="1"/>
            <a:r>
              <a:rPr lang="en-GB" altLang="en-US" sz="3200" b="1" dirty="0">
                <a:latin typeface="Arial" panose="020B0604020202020204" pitchFamily="34" charset="0"/>
                <a:cs typeface="Arial" panose="020B0604020202020204" pitchFamily="34" charset="0"/>
              </a:rPr>
              <a:t>Lithium</a:t>
            </a:r>
            <a:endParaRPr lang="cs-CZ" alt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3075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839200" cy="6340197"/>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se slučuje na sulfid lithný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při teplotě nad 130°C, se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reaguje za vzniku selenidu </a:t>
            </a:r>
            <a:r>
              <a:rPr lang="cs-CZ" sz="2000" dirty="0" err="1">
                <a:latin typeface="Arial" panose="020B0604020202020204" pitchFamily="34" charset="0"/>
                <a:cs typeface="Arial" panose="020B0604020202020204" pitchFamily="34" charset="0"/>
              </a:rPr>
              <a:t>lithnéno</a:t>
            </a:r>
            <a:r>
              <a:rPr lang="cs-CZ" sz="2000" dirty="0">
                <a:latin typeface="Arial" panose="020B0604020202020204" pitchFamily="34" charset="0"/>
                <a:cs typeface="Arial" panose="020B0604020202020204" pitchFamily="34" charset="0"/>
              </a:rPr>
              <a:t>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 a telluridu lithného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Te již při teplotách hluboko pod bodem mrazu.</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Lithium se dobře rozpouští v roztocích některých organických látek, např. v </a:t>
            </a:r>
            <a:r>
              <a:rPr lang="cs-CZ" sz="2000" dirty="0" err="1">
                <a:latin typeface="Arial" panose="020B0604020202020204" pitchFamily="34" charset="0"/>
                <a:cs typeface="Arial" panose="020B0604020202020204" pitchFamily="34" charset="0"/>
              </a:rPr>
              <a:t>ethylaminu</a:t>
            </a:r>
            <a:r>
              <a:rPr lang="cs-CZ" sz="2000" dirty="0">
                <a:latin typeface="Arial" panose="020B0604020202020204" pitchFamily="34" charset="0"/>
                <a:cs typeface="Arial" panose="020B0604020202020204" pitchFamily="34" charset="0"/>
              </a:rPr>
              <a:t>, není rozpustné v uhlovodících. Rozpustnost</a:t>
            </a:r>
            <a:r>
              <a:rPr lang="cs-CZ" sz="2000" u="sng"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lithných solí ve vodě je nejnižší ze všech alkalických kovů, s výjimkou chlorečnanu lithného LiClO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který je naopak ve vodě velice dobře rozpustný, mezi velmi špatně rozpustné soli lithia patří fluorid lithný </a:t>
            </a:r>
            <a:r>
              <a:rPr lang="cs-CZ" sz="2000" dirty="0" err="1">
                <a:latin typeface="Arial" panose="020B0604020202020204" pitchFamily="34" charset="0"/>
                <a:cs typeface="Arial" panose="020B0604020202020204" pitchFamily="34" charset="0"/>
              </a:rPr>
              <a:t>LiF</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algn="just"/>
            <a:endParaRPr lang="en-US" sz="1000" dirty="0">
              <a:latin typeface="Arial" panose="020B0604020202020204" pitchFamily="34" charset="0"/>
              <a:cs typeface="Arial" panose="020B0604020202020204" pitchFamily="34" charset="0"/>
            </a:endParaRPr>
          </a:p>
          <a:p>
            <a:pPr>
              <a:lnSpc>
                <a:spcPct val="90000"/>
              </a:lnSpc>
            </a:pPr>
            <a:r>
              <a:rPr lang="en-GB" altLang="en-US" sz="2000" dirty="0" err="1">
                <a:latin typeface="Arial" panose="020B0604020202020204" pitchFamily="34" charset="0"/>
                <a:cs typeface="Arial" panose="020B0604020202020204" pitchFamily="34" charset="0"/>
              </a:rPr>
              <a:t>Porovnání</a:t>
            </a:r>
            <a:r>
              <a:rPr lang="en-GB" altLang="en-US" sz="2000" dirty="0">
                <a:latin typeface="Arial" panose="020B0604020202020204" pitchFamily="34" charset="0"/>
                <a:cs typeface="Arial" panose="020B0604020202020204" pitchFamily="34" charset="0"/>
              </a:rPr>
              <a:t> Li s </a:t>
            </a:r>
            <a:r>
              <a:rPr lang="en-GB" altLang="en-US" sz="2000" dirty="0" err="1">
                <a:latin typeface="Arial" panose="020B0604020202020204" pitchFamily="34" charset="0"/>
                <a:cs typeface="Arial" panose="020B0604020202020204" pitchFamily="34" charset="0"/>
              </a:rPr>
              <a:t>ostatními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1. </a:t>
            </a:r>
            <a:r>
              <a:rPr lang="en-GB" altLang="en-US" sz="2000" dirty="0" err="1">
                <a:latin typeface="Arial" panose="020B0604020202020204" pitchFamily="34" charset="0"/>
                <a:cs typeface="Arial" panose="020B0604020202020204" pitchFamily="34" charset="0"/>
              </a:rPr>
              <a:t>hlavní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podskupiny</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25</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a:t>
            </a:r>
            <a:r>
              <a:rPr lang="en-GB" altLang="en-US" sz="2000" dirty="0" err="1">
                <a:latin typeface="Arial" panose="020B0604020202020204" pitchFamily="34" charset="0"/>
                <a:cs typeface="Arial" panose="020B0604020202020204" pitchFamily="34" charset="0"/>
              </a:rPr>
              <a:t>reaguje</a:t>
            </a:r>
            <a:r>
              <a:rPr lang="en-GB" altLang="en-US" sz="2000" dirty="0">
                <a:latin typeface="Arial" panose="020B0604020202020204" pitchFamily="34" charset="0"/>
                <a:cs typeface="Arial" panose="020B0604020202020204" pitchFamily="34" charset="0"/>
              </a:rPr>
              <a:t> Li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zvolna</a:t>
            </a:r>
            <a:endParaRPr lang="cs-CZ" altLang="en-US" sz="2000"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LiH</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stálý</a:t>
            </a:r>
            <a:r>
              <a:rPr lang="en-GB" altLang="en-US" sz="2000" dirty="0">
                <a:latin typeface="Arial" panose="020B0604020202020204" pitchFamily="34" charset="0"/>
                <a:cs typeface="Arial" panose="020B0604020202020204" pitchFamily="34" charset="0"/>
              </a:rPr>
              <a:t> - m</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že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být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taven</a:t>
            </a:r>
            <a:r>
              <a:rPr lang="en-GB" altLang="en-US" sz="2000" dirty="0">
                <a:latin typeface="Arial" panose="020B0604020202020204" pitchFamily="34" charset="0"/>
                <a:cs typeface="Arial" panose="020B0604020202020204" pitchFamily="34" charset="0"/>
              </a:rPr>
              <a:t> bez </a:t>
            </a:r>
            <a:r>
              <a:rPr lang="en-GB" altLang="en-US" sz="2000" dirty="0" err="1">
                <a:latin typeface="Arial" panose="020B0604020202020204" pitchFamily="34" charset="0"/>
                <a:cs typeface="Arial" panose="020B0604020202020204" pitchFamily="34" charset="0"/>
              </a:rPr>
              <a:t>rozkladu</a:t>
            </a:r>
            <a:endParaRPr lang="en-GB" altLang="en-US" sz="2000"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dochází</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reakcím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které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obdobu</a:t>
            </a:r>
            <a:r>
              <a:rPr lang="en-GB" altLang="en-US" sz="2000" dirty="0">
                <a:latin typeface="Arial" panose="020B0604020202020204" pitchFamily="34" charset="0"/>
                <a:cs typeface="Arial" panose="020B0604020202020204" pitchFamily="34" charset="0"/>
              </a:rPr>
              <a:t> u Mg a Ca</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ne </a:t>
            </a:r>
            <a:r>
              <a:rPr lang="en-GB" altLang="en-US" sz="2000" dirty="0" err="1">
                <a:latin typeface="Arial" panose="020B0604020202020204" pitchFamily="34" charset="0"/>
                <a:cs typeface="Arial" panose="020B0604020202020204" pitchFamily="34" charset="0"/>
              </a:rPr>
              <a:t>však</a:t>
            </a:r>
            <a:r>
              <a:rPr lang="en-GB" altLang="en-US" sz="2000" dirty="0">
                <a:latin typeface="Arial" panose="020B0604020202020204" pitchFamily="34" charset="0"/>
                <a:cs typeface="Arial" panose="020B0604020202020204" pitchFamily="34" charset="0"/>
              </a:rPr>
              <a:t> u </a:t>
            </a:r>
            <a:r>
              <a:rPr lang="en-GB" altLang="en-US" sz="2000" dirty="0" err="1">
                <a:latin typeface="Arial" panose="020B0604020202020204" pitchFamily="34" charset="0"/>
                <a:cs typeface="Arial" panose="020B0604020202020204" pitchFamily="34" charset="0"/>
              </a:rPr>
              <a:t>ostatních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ctr">
              <a:lnSpc>
                <a:spcPct val="90000"/>
              </a:lnSpc>
            </a:pPr>
            <a:r>
              <a:rPr lang="en-GB" altLang="en-US" sz="2000" dirty="0">
                <a:latin typeface="Arial" panose="020B0604020202020204" pitchFamily="34" charset="0"/>
                <a:cs typeface="Arial" panose="020B0604020202020204" pitchFamily="34" charset="0"/>
              </a:rPr>
              <a:t>2 </a:t>
            </a:r>
            <a:r>
              <a:rPr lang="en-GB" altLang="en-US" sz="2000" dirty="0" err="1">
                <a:latin typeface="Arial" panose="020B0604020202020204" pitchFamily="34" charset="0"/>
                <a:cs typeface="Arial" panose="020B0604020202020204" pitchFamily="34" charset="0"/>
              </a:rPr>
              <a:t>LiOH</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Li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endParaRPr lang="cs-CZ" altLang="en-US" sz="2000" dirty="0">
              <a:latin typeface="Arial" panose="020B0604020202020204" pitchFamily="34" charset="0"/>
              <a:cs typeface="Arial" panose="020B0604020202020204" pitchFamily="34" charset="0"/>
            </a:endParaRPr>
          </a:p>
          <a:p>
            <a:pPr algn="ctr">
              <a:lnSpc>
                <a:spcPct val="90000"/>
              </a:lnSpc>
            </a:pPr>
            <a:r>
              <a:rPr lang="en-GB" altLang="en-US" sz="2000" dirty="0">
                <a:latin typeface="Arial" panose="020B0604020202020204" pitchFamily="34" charset="0"/>
                <a:cs typeface="Arial" panose="020B0604020202020204" pitchFamily="34" charset="0"/>
              </a:rPr>
              <a:t>Li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Li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a:t>
            </a:r>
            <a:r>
              <a:rPr lang="en-GB" altLang="en-US" sz="2000" baseline="-25000" dirty="0">
                <a:latin typeface="Arial" panose="020B0604020202020204" pitchFamily="34" charset="0"/>
                <a:cs typeface="Arial" panose="020B0604020202020204" pitchFamily="34" charset="0"/>
              </a:rPr>
              <a:t>2</a:t>
            </a:r>
          </a:p>
          <a:p>
            <a:pPr>
              <a:buFontTx/>
              <a:buChar char="-"/>
            </a:pPr>
            <a:r>
              <a:rPr lang="en-GB" altLang="en-US" sz="2000" dirty="0" err="1">
                <a:latin typeface="Arial" panose="020B0604020202020204" pitchFamily="34" charset="0"/>
                <a:cs typeface="Arial" panose="020B0604020202020204" pitchFamily="34" charset="0"/>
              </a:rPr>
              <a:t>odchylky</a:t>
            </a:r>
            <a:r>
              <a:rPr lang="en-GB" altLang="en-US" sz="2000" dirty="0">
                <a:latin typeface="Arial" panose="020B0604020202020204" pitchFamily="34" charset="0"/>
                <a:cs typeface="Arial" panose="020B0604020202020204" pitchFamily="34" charset="0"/>
              </a:rPr>
              <a:t> od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ist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 lithium je </a:t>
            </a:r>
            <a:r>
              <a:rPr lang="en-GB" altLang="en-US" sz="2000" dirty="0" err="1">
                <a:latin typeface="Arial" panose="020B0604020202020204" pitchFamily="34" charset="0"/>
                <a:cs typeface="Arial" panose="020B0604020202020204" pitchFamily="34" charset="0"/>
              </a:rPr>
              <a:t>jediný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ící</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slou</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eniny</a:t>
            </a:r>
            <a:r>
              <a:rPr lang="en-GB" altLang="en-US" sz="2000" b="1" dirty="0">
                <a:latin typeface="Arial" panose="020B0604020202020204" pitchFamily="34" charset="0"/>
                <a:cs typeface="Arial" panose="020B0604020202020204" pitchFamily="34" charset="0"/>
              </a:rPr>
              <a:t> s </a:t>
            </a:r>
            <a:r>
              <a:rPr lang="en-GB" altLang="en-US" sz="2000" b="1" dirty="0" err="1">
                <a:latin typeface="Arial" panose="020B0604020202020204" pitchFamily="34" charset="0"/>
                <a:cs typeface="Arial" panose="020B0604020202020204" pitchFamily="34" charset="0"/>
              </a:rPr>
              <a:t>význam</a:t>
            </a:r>
            <a:r>
              <a:rPr lang="cs-CZ" altLang="en-US" sz="2000" b="1" dirty="0">
                <a:latin typeface="Arial" panose="020B0604020202020204" pitchFamily="34" charset="0"/>
                <a:cs typeface="Arial" panose="020B0604020202020204" pitchFamily="34" charset="0"/>
              </a:rPr>
              <a:t>ě</a:t>
            </a:r>
            <a:r>
              <a:rPr lang="en-GB" altLang="en-US" sz="2000" b="1" dirty="0" err="1">
                <a:latin typeface="Arial" panose="020B0604020202020204" pitchFamily="34" charset="0"/>
                <a:cs typeface="Arial" panose="020B0604020202020204" pitchFamily="34" charset="0"/>
              </a:rPr>
              <a:t>jším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podílem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kovalentního</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charakteru</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íkladem</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organolithné</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ležitá</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 v org</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syntézách</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ipraví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reakcí</a:t>
            </a:r>
            <a:r>
              <a:rPr lang="en-GB" altLang="en-US" sz="2000" dirty="0">
                <a:latin typeface="Arial" panose="020B0604020202020204" pitchFamily="34" charset="0"/>
                <a:cs typeface="Arial" panose="020B0604020202020204" pitchFamily="34" charset="0"/>
              </a:rPr>
              <a:t> Li s</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halogenderiváty</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2 Li  +  R-Cl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Li-R + </a:t>
            </a:r>
            <a:r>
              <a:rPr lang="en-GB" altLang="en-US" sz="2000" dirty="0" err="1">
                <a:latin typeface="Arial" panose="020B0604020202020204" pitchFamily="34" charset="0"/>
                <a:cs typeface="Arial" panose="020B0604020202020204" pitchFamily="34" charset="0"/>
              </a:rPr>
              <a:t>LiCl</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7788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BCE8C2E-21DB-4351-BD4D-8CA1C949F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676510"/>
            <a:ext cx="3680633" cy="59197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rite any four differences between lithium and other class 11 chemistry CBSE">
            <a:extLst>
              <a:ext uri="{FF2B5EF4-FFF2-40B4-BE49-F238E27FC236}">
                <a16:creationId xmlns:a16="http://schemas.microsoft.com/office/drawing/2014/main" id="{01B70666-4873-4247-A716-79CA25081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91683"/>
            <a:ext cx="5035529" cy="2613917"/>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descr="Obsah obrázku displej, podepsat&#10;&#10;Popis byl vytvořen automaticky">
            <a:extLst>
              <a:ext uri="{FF2B5EF4-FFF2-40B4-BE49-F238E27FC236}">
                <a16:creationId xmlns:a16="http://schemas.microsoft.com/office/drawing/2014/main" id="{8209BE72-14D1-4868-91A5-D33BABC7D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533399"/>
            <a:ext cx="2057400" cy="3102964"/>
          </a:xfrm>
          <a:prstGeom prst="rect">
            <a:avLst/>
          </a:prstGeom>
        </p:spPr>
      </p:pic>
      <p:sp>
        <p:nvSpPr>
          <p:cNvPr id="5" name="Rectangle 2">
            <a:extLst>
              <a:ext uri="{FF2B5EF4-FFF2-40B4-BE49-F238E27FC236}">
                <a16:creationId xmlns:a16="http://schemas.microsoft.com/office/drawing/2014/main" id="{6DF0860D-CBB9-4298-B068-AB870E8BA3AB}"/>
              </a:ext>
            </a:extLst>
          </p:cNvPr>
          <p:cNvSpPr>
            <a:spLocks noGrp="1" noChangeArrowheads="1"/>
          </p:cNvSpPr>
          <p:nvPr>
            <p:ph type="title"/>
          </p:nvPr>
        </p:nvSpPr>
        <p:spPr>
          <a:xfrm>
            <a:off x="533400" y="990600"/>
            <a:ext cx="1828800" cy="563562"/>
          </a:xfrm>
        </p:spPr>
        <p:txBody>
          <a:bodyPr>
            <a:noAutofit/>
          </a:bodyPr>
          <a:lstStyle/>
          <a:p>
            <a:pPr eaLnBrk="1" hangingPunct="1"/>
            <a:r>
              <a:rPr lang="en-GB" altLang="en-US" sz="2800" b="1" dirty="0">
                <a:latin typeface="Arial" panose="020B0604020202020204" pitchFamily="34" charset="0"/>
                <a:cs typeface="Arial" panose="020B0604020202020204" pitchFamily="34" charset="0"/>
              </a:rPr>
              <a:t>Lithium</a:t>
            </a:r>
            <a:endParaRPr lang="cs-CZ"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2401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228600"/>
            <a:ext cx="8610600" cy="378565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Lithné soli jsou ze však solí alkalických kovů obecně </a:t>
            </a:r>
            <a:r>
              <a:rPr lang="cs-CZ" sz="2000" b="1" dirty="0">
                <a:latin typeface="Arial" panose="020B0604020202020204" pitchFamily="34" charset="0"/>
                <a:cs typeface="Arial" panose="020B0604020202020204" pitchFamily="34" charset="0"/>
              </a:rPr>
              <a:t>nejméně rozpustné ve vodě</a:t>
            </a:r>
            <a:r>
              <a:rPr lang="cs-CZ" sz="2000" dirty="0">
                <a:latin typeface="Arial" panose="020B0604020202020204" pitchFamily="34" charset="0"/>
                <a:cs typeface="Arial" panose="020B0604020202020204" pitchFamily="34" charset="0"/>
              </a:rPr>
              <a:t> (Paradox u lithných solí tvoří </a:t>
            </a:r>
            <a:r>
              <a:rPr lang="cs-CZ" sz="2000" u="sng" dirty="0">
                <a:latin typeface="Arial" panose="020B0604020202020204" pitchFamily="34" charset="0"/>
                <a:cs typeface="Arial" panose="020B0604020202020204" pitchFamily="34" charset="0"/>
              </a:rPr>
              <a:t>chlorečnan lithný</a:t>
            </a:r>
            <a:r>
              <a:rPr lang="cs-CZ" sz="2000" dirty="0">
                <a:latin typeface="Arial" panose="020B0604020202020204" pitchFamily="34" charset="0"/>
                <a:cs typeface="Arial" panose="020B0604020202020204" pitchFamily="34" charset="0"/>
              </a:rPr>
              <a:t>, který je </a:t>
            </a:r>
            <a:r>
              <a:rPr lang="cs-CZ" sz="2000" u="sng" dirty="0">
                <a:latin typeface="Arial" panose="020B0604020202020204" pitchFamily="34" charset="0"/>
                <a:cs typeface="Arial" panose="020B0604020202020204" pitchFamily="34" charset="0"/>
              </a:rPr>
              <a:t>nejrozpustnější anorganickou látkou</a:t>
            </a:r>
            <a:r>
              <a:rPr lang="cs-CZ" sz="2000" dirty="0">
                <a:latin typeface="Arial" panose="020B0604020202020204" pitchFamily="34" charset="0"/>
                <a:cs typeface="Arial" panose="020B0604020202020204" pitchFamily="34" charset="0"/>
              </a:rPr>
              <a:t> ve vodě – 313,5 g ve 100 ml při 18 °C). Naproti tomu se však lithné soli velmi dobře rozpouští v jiných polárních rozpouštědlech než voda (například kapalný amoniak nebo líh).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Lithium se výrazně liší svými vlastnostmi od vlastností ostatních alkalických kovů, ale v mnohém se </a:t>
            </a:r>
            <a:r>
              <a:rPr lang="cs-CZ" sz="2000" b="1" dirty="0">
                <a:latin typeface="Arial" panose="020B0604020202020204" pitchFamily="34" charset="0"/>
                <a:cs typeface="Arial" panose="020B0604020202020204" pitchFamily="34" charset="0"/>
              </a:rPr>
              <a:t>podobá vlastnostem kovů alkalických zemin </a:t>
            </a:r>
            <a:r>
              <a:rPr lang="cs-CZ" sz="2000" dirty="0">
                <a:latin typeface="Arial" panose="020B0604020202020204" pitchFamily="34" charset="0"/>
                <a:cs typeface="Arial" panose="020B0604020202020204" pitchFamily="34" charset="0"/>
              </a:rPr>
              <a:t>(v periodické tabulce je </a:t>
            </a:r>
            <a:r>
              <a:rPr lang="cs-CZ" sz="2000" b="1" dirty="0">
                <a:latin typeface="Arial" panose="020B0604020202020204" pitchFamily="34" charset="0"/>
                <a:cs typeface="Arial" panose="020B0604020202020204" pitchFamily="34" charset="0"/>
              </a:rPr>
              <a:t>diagonální příbuznost </a:t>
            </a:r>
            <a:r>
              <a:rPr lang="cs-CZ" sz="2000" b="1" dirty="0" err="1">
                <a:latin typeface="Arial" panose="020B0604020202020204" pitchFamily="34" charset="0"/>
                <a:cs typeface="Arial" panose="020B0604020202020204" pitchFamily="34" charset="0"/>
              </a:rPr>
              <a:t>Li</a:t>
            </a:r>
            <a:r>
              <a:rPr lang="cs-CZ" sz="2000" b="1" dirty="0">
                <a:latin typeface="Arial" panose="020B0604020202020204" pitchFamily="34" charset="0"/>
                <a:cs typeface="Arial" panose="020B0604020202020204" pitchFamily="34" charset="0"/>
              </a:rPr>
              <a:t> a Mg</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pic>
        <p:nvPicPr>
          <p:cNvPr id="2" name="Obrázek 1">
            <a:extLst>
              <a:ext uri="{FF2B5EF4-FFF2-40B4-BE49-F238E27FC236}">
                <a16:creationId xmlns:a16="http://schemas.microsoft.com/office/drawing/2014/main" id="{CA6924FA-2108-4450-8457-08E6D0E396DA}"/>
              </a:ext>
            </a:extLst>
          </p:cNvPr>
          <p:cNvPicPr>
            <a:picLocks noChangeAspect="1"/>
          </p:cNvPicPr>
          <p:nvPr/>
        </p:nvPicPr>
        <p:blipFill>
          <a:blip r:embed="rId3"/>
          <a:stretch>
            <a:fillRect/>
          </a:stretch>
        </p:blipFill>
        <p:spPr>
          <a:xfrm>
            <a:off x="3657600" y="3352800"/>
            <a:ext cx="5029200" cy="3330146"/>
          </a:xfrm>
          <a:prstGeom prst="rect">
            <a:avLst/>
          </a:prstGeom>
        </p:spPr>
      </p:pic>
      <p:pic>
        <p:nvPicPr>
          <p:cNvPr id="8194" name="Picture 2" descr="In what ways lithium shows similarities to mag-nesium in its chemical  behaviour? - CBSE Class 11 Chemistry - Learn CBSE Forum">
            <a:extLst>
              <a:ext uri="{FF2B5EF4-FFF2-40B4-BE49-F238E27FC236}">
                <a16:creationId xmlns:a16="http://schemas.microsoft.com/office/drawing/2014/main" id="{AF6BC7D4-287E-4B6A-A779-B85CD2B26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42" y="3531273"/>
            <a:ext cx="2895600" cy="315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3011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05162"/>
            <a:ext cx="8839200" cy="552971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Pro průmyslovou těžbu mají největší význam ložiska lithia v jezerních sedimentech a solankách v Chile a USA. Zásoby lithia v celé ČR tvoří 1 % celosvětových zásob</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Žíly </a:t>
            </a:r>
            <a:r>
              <a:rPr lang="cs-CZ" sz="2000" dirty="0" err="1">
                <a:latin typeface="Arial" panose="020B0604020202020204" pitchFamily="34" charset="0"/>
                <a:cs typeface="Arial" panose="020B0604020202020204" pitchFamily="34" charset="0"/>
              </a:rPr>
              <a:t>cinvalditu</a:t>
            </a:r>
            <a:r>
              <a:rPr lang="cs-CZ" sz="2000" dirty="0">
                <a:latin typeface="Arial" panose="020B0604020202020204" pitchFamily="34" charset="0"/>
                <a:cs typeface="Arial" panose="020B0604020202020204" pitchFamily="34" charset="0"/>
              </a:rPr>
              <a:t> v kyselých žulách v okolí Cínovce a Krupky</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gn="just"/>
            <a:endParaRPr lang="en-US"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Výroba kovového lithia</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Výroba lithia se provádí </a:t>
            </a:r>
            <a:r>
              <a:rPr lang="cs-CZ" sz="2000" b="1" dirty="0">
                <a:latin typeface="Arial" panose="020B0604020202020204" pitchFamily="34" charset="0"/>
                <a:cs typeface="Arial" panose="020B0604020202020204" pitchFamily="34" charset="0"/>
              </a:rPr>
              <a:t>tavnou elektrolýzou </a:t>
            </a:r>
            <a:r>
              <a:rPr lang="cs-CZ" sz="2000" dirty="0">
                <a:latin typeface="Arial" panose="020B0604020202020204" pitchFamily="34" charset="0"/>
                <a:cs typeface="Arial" panose="020B0604020202020204" pitchFamily="34" charset="0"/>
              </a:rPr>
              <a:t>eutektické směsi 55% </a:t>
            </a:r>
            <a:r>
              <a:rPr lang="cs-CZ" sz="2000" dirty="0" err="1">
                <a:latin typeface="Arial" panose="020B0604020202020204" pitchFamily="34" charset="0"/>
                <a:cs typeface="Arial" panose="020B0604020202020204" pitchFamily="34" charset="0"/>
              </a:rPr>
              <a:t>LiCl</a:t>
            </a:r>
            <a:r>
              <a:rPr lang="cs-CZ" sz="2000" dirty="0">
                <a:latin typeface="Arial" panose="020B0604020202020204" pitchFamily="34" charset="0"/>
                <a:cs typeface="Arial" panose="020B0604020202020204" pitchFamily="34" charset="0"/>
              </a:rPr>
              <a:t> a 45% </a:t>
            </a:r>
            <a:r>
              <a:rPr lang="cs-CZ" sz="2000" dirty="0" err="1">
                <a:latin typeface="Arial" panose="020B0604020202020204" pitchFamily="34" charset="0"/>
                <a:cs typeface="Arial" panose="020B0604020202020204" pitchFamily="34" charset="0"/>
              </a:rPr>
              <a:t>KCl</a:t>
            </a:r>
            <a:r>
              <a:rPr lang="cs-CZ" sz="2000" dirty="0">
                <a:latin typeface="Arial" panose="020B0604020202020204" pitchFamily="34" charset="0"/>
                <a:cs typeface="Arial" panose="020B0604020202020204" pitchFamily="34" charset="0"/>
              </a:rPr>
              <a:t>. Elektrolytická výroba lithia probíhá v otevřených </a:t>
            </a:r>
            <a:r>
              <a:rPr lang="cs-CZ" sz="2000" dirty="0" err="1">
                <a:latin typeface="Arial" panose="020B0604020202020204" pitchFamily="34" charset="0"/>
                <a:cs typeface="Arial" panose="020B0604020202020204" pitchFamily="34" charset="0"/>
              </a:rPr>
              <a:t>elektrolyzerech</a:t>
            </a:r>
            <a:r>
              <a:rPr lang="cs-CZ" sz="2000" dirty="0">
                <a:latin typeface="Arial" panose="020B0604020202020204" pitchFamily="34" charset="0"/>
                <a:cs typeface="Arial" panose="020B0604020202020204" pitchFamily="34" charset="0"/>
              </a:rPr>
              <a:t> při teplotě 420°C, pracuje se s napětím 6,5 V, proudová hustota dosahuje hodnoty 20 A. Na železné katodě se vylučuje téměř čisté lithium s malou příměsí draslíku.</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omezené míře se provádí </a:t>
            </a:r>
            <a:r>
              <a:rPr lang="cs-CZ" sz="2000" b="1" dirty="0" err="1">
                <a:latin typeface="Arial" panose="020B0604020202020204" pitchFamily="34" charset="0"/>
                <a:cs typeface="Arial" panose="020B0604020202020204" pitchFamily="34" charset="0"/>
              </a:rPr>
              <a:t>metalotermická</a:t>
            </a:r>
            <a:r>
              <a:rPr lang="cs-CZ" sz="2000" dirty="0">
                <a:latin typeface="Arial" panose="020B0604020202020204" pitchFamily="34" charset="0"/>
                <a:cs typeface="Arial" panose="020B0604020202020204" pitchFamily="34" charset="0"/>
              </a:rPr>
              <a:t> výroba lithia redukcí oxidu lithného křemíkem nebo redukcí fluoridu lithného hliníkem. </a:t>
            </a:r>
            <a:r>
              <a:rPr lang="cs-CZ" sz="2000" dirty="0" err="1">
                <a:latin typeface="Arial" panose="020B0604020202020204" pitchFamily="34" charset="0"/>
                <a:cs typeface="Arial" panose="020B0604020202020204" pitchFamily="34" charset="0"/>
              </a:rPr>
              <a:t>Metalotermická</a:t>
            </a:r>
            <a:r>
              <a:rPr lang="cs-CZ" sz="2000" dirty="0">
                <a:latin typeface="Arial" panose="020B0604020202020204" pitchFamily="34" charset="0"/>
                <a:cs typeface="Arial" panose="020B0604020202020204" pitchFamily="34" charset="0"/>
              </a:rPr>
              <a:t> výroba probíhá při teplotách okolo 1000°C za přítomnosti oxidu vápenatého jako struskotvorné přísady:</a:t>
            </a:r>
          </a:p>
          <a:p>
            <a:pPr algn="ctr"/>
            <a:r>
              <a:rPr lang="cs-CZ" sz="2000" dirty="0">
                <a:latin typeface="Arial" panose="020B0604020202020204" pitchFamily="34" charset="0"/>
                <a:cs typeface="Arial" panose="020B0604020202020204" pitchFamily="34" charset="0"/>
              </a:rPr>
              <a:t>2Li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Si + </a:t>
            </a:r>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 4Li + CaSiO</a:t>
            </a:r>
            <a:r>
              <a:rPr lang="cs-CZ" sz="2000" baseline="-25000" dirty="0">
                <a:latin typeface="Arial" panose="020B0604020202020204" pitchFamily="34" charset="0"/>
                <a:cs typeface="Arial" panose="020B0604020202020204" pitchFamily="34" charset="0"/>
              </a:rPr>
              <a:t>3</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6LiF + 2Al + 4CaO → 6Li + Ca(AlO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+ 3CaF</a:t>
            </a:r>
            <a:r>
              <a:rPr lang="cs-CZ" sz="2000" baseline="-25000" dirty="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a:p>
            <a:pPr algn="just"/>
            <a:endParaRPr lang="en-US" sz="20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3839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5940088"/>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Zpracování rudného koncentrátu</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Hlavní surovinou pro přípravu chloridu </a:t>
            </a:r>
            <a:r>
              <a:rPr lang="cs-CZ" sz="2000" dirty="0" err="1">
                <a:latin typeface="Arial" panose="020B0604020202020204" pitchFamily="34" charset="0"/>
                <a:cs typeface="Arial" panose="020B0604020202020204" pitchFamily="34" charset="0"/>
              </a:rPr>
              <a:t>lithého</a:t>
            </a:r>
            <a:r>
              <a:rPr lang="cs-CZ" sz="2000" dirty="0">
                <a:latin typeface="Arial" panose="020B0604020202020204" pitchFamily="34" charset="0"/>
                <a:cs typeface="Arial" panose="020B0604020202020204" pitchFamily="34" charset="0"/>
              </a:rPr>
              <a:t> nutného k elektrolýze je minerál </a:t>
            </a:r>
            <a:r>
              <a:rPr lang="cs-CZ" sz="2000" i="1" dirty="0">
                <a:latin typeface="Arial" panose="020B0604020202020204" pitchFamily="34" charset="0"/>
                <a:cs typeface="Arial" panose="020B0604020202020204" pitchFamily="34" charset="0"/>
              </a:rPr>
              <a:t>spodumen LiAlSi</a:t>
            </a:r>
            <a:r>
              <a:rPr lang="cs-CZ" sz="2000" i="1" baseline="-25000" dirty="0">
                <a:latin typeface="Arial" panose="020B0604020202020204" pitchFamily="34" charset="0"/>
                <a:cs typeface="Arial" panose="020B0604020202020204" pitchFamily="34" charset="0"/>
              </a:rPr>
              <a:t>2</a:t>
            </a:r>
            <a:r>
              <a:rPr lang="cs-CZ" sz="2000" i="1" dirty="0">
                <a:latin typeface="Arial" panose="020B0604020202020204" pitchFamily="34" charset="0"/>
                <a:cs typeface="Arial" panose="020B0604020202020204" pitchFamily="34" charset="0"/>
              </a:rPr>
              <a:t>O</a:t>
            </a:r>
            <a:r>
              <a:rPr lang="cs-CZ" sz="2000" i="1"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který se zpracovává řadou postupů. Běžné jsou </a:t>
            </a:r>
            <a:r>
              <a:rPr lang="cs-CZ" sz="2000" b="1" dirty="0">
                <a:latin typeface="Arial" panose="020B0604020202020204" pitchFamily="34" charset="0"/>
                <a:cs typeface="Arial" panose="020B0604020202020204" pitchFamily="34" charset="0"/>
              </a:rPr>
              <a:t>kyselé způsoby</a:t>
            </a:r>
            <a:r>
              <a:rPr lang="cs-CZ" sz="2000" dirty="0">
                <a:latin typeface="Arial" panose="020B0604020202020204" pitchFamily="34" charset="0"/>
                <a:cs typeface="Arial" panose="020B0604020202020204" pitchFamily="34" charset="0"/>
              </a:rPr>
              <a:t>, např. sulfatační postup, kdy se rudný koncentrát louží v koncentrované kyselině sírové při teplotě 1050-1100°C, lithium přejde do roztoku jako síran lithný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z roztoku se působením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vysráží ve formě špatně rozpustného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který se rozpuštěním v kyselině chlorovodíkové převede na chlorid lithný </a:t>
            </a:r>
            <a:r>
              <a:rPr lang="cs-CZ" sz="2000" dirty="0" err="1">
                <a:latin typeface="Arial" panose="020B0604020202020204" pitchFamily="34" charset="0"/>
                <a:cs typeface="Arial" panose="020B0604020202020204" pitchFamily="34" charset="0"/>
              </a:rPr>
              <a:t>LiCl</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Chloridový proces </a:t>
            </a:r>
            <a:r>
              <a:rPr lang="cs-CZ" sz="2000" dirty="0">
                <a:latin typeface="Arial" panose="020B0604020202020204" pitchFamily="34" charset="0"/>
                <a:cs typeface="Arial" panose="020B0604020202020204" pitchFamily="34" charset="0"/>
              </a:rPr>
              <a:t>spočívá v působení plynného chloru na koncentrát při teplotě 940°C, zde je produktem přímo plynný chlorid lithný. Nízkoteplotní chloridový proces využívá rozkladu působením kyseliny chlorovodíkové při teplotě 100°C.</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Pro zpracování </a:t>
            </a:r>
            <a:r>
              <a:rPr lang="cs-CZ" sz="2000" i="1" dirty="0" err="1">
                <a:latin typeface="Arial" panose="020B0604020202020204" pitchFamily="34" charset="0"/>
                <a:cs typeface="Arial" panose="020B0604020202020204" pitchFamily="34" charset="0"/>
              </a:rPr>
              <a:t>cinvalditu</a:t>
            </a:r>
            <a:r>
              <a:rPr lang="cs-CZ" sz="2000" dirty="0">
                <a:latin typeface="Arial" panose="020B0604020202020204" pitchFamily="34" charset="0"/>
                <a:cs typeface="Arial" panose="020B0604020202020204" pitchFamily="34" charset="0"/>
              </a:rPr>
              <a:t> </a:t>
            </a:r>
            <a:r>
              <a:rPr lang="it-IT" sz="2000" i="1" dirty="0">
                <a:latin typeface="Arial" panose="020B0604020202020204" pitchFamily="34" charset="0"/>
                <a:cs typeface="Arial" panose="020B0604020202020204" pitchFamily="34" charset="0"/>
              </a:rPr>
              <a:t>K(Li,Fe,Al)</a:t>
            </a:r>
            <a:r>
              <a:rPr lang="it-IT" sz="2000" i="1" baseline="-25000" dirty="0">
                <a:latin typeface="Arial" panose="020B0604020202020204" pitchFamily="34" charset="0"/>
                <a:cs typeface="Arial" panose="020B0604020202020204" pitchFamily="34" charset="0"/>
              </a:rPr>
              <a:t>3</a:t>
            </a:r>
            <a:r>
              <a:rPr lang="it-IT" sz="2000" i="1" dirty="0">
                <a:latin typeface="Arial" panose="020B0604020202020204" pitchFamily="34" charset="0"/>
                <a:cs typeface="Arial" panose="020B0604020202020204" pitchFamily="34" charset="0"/>
              </a:rPr>
              <a:t>(AlSi</a:t>
            </a:r>
            <a:r>
              <a:rPr lang="it-IT" sz="2000" i="1" baseline="-25000" dirty="0">
                <a:latin typeface="Arial" panose="020B0604020202020204" pitchFamily="34" charset="0"/>
                <a:cs typeface="Arial" panose="020B0604020202020204" pitchFamily="34" charset="0"/>
              </a:rPr>
              <a:t>3</a:t>
            </a:r>
            <a:r>
              <a:rPr lang="it-IT" sz="2000" i="1" dirty="0">
                <a:latin typeface="Arial" panose="020B0604020202020204" pitchFamily="34" charset="0"/>
                <a:cs typeface="Arial" panose="020B0604020202020204" pitchFamily="34" charset="0"/>
              </a:rPr>
              <a:t>O</a:t>
            </a:r>
            <a:r>
              <a:rPr lang="it-IT" sz="2000" i="1" baseline="-25000" dirty="0">
                <a:latin typeface="Arial" panose="020B0604020202020204" pitchFamily="34" charset="0"/>
                <a:cs typeface="Arial" panose="020B0604020202020204" pitchFamily="34" charset="0"/>
              </a:rPr>
              <a:t>10</a:t>
            </a:r>
            <a:r>
              <a:rPr lang="it-IT" sz="2000" i="1" dirty="0">
                <a:latin typeface="Arial" panose="020B0604020202020204" pitchFamily="34" charset="0"/>
                <a:cs typeface="Arial" panose="020B0604020202020204" pitchFamily="34" charset="0"/>
              </a:rPr>
              <a:t>)(OH,F)</a:t>
            </a:r>
            <a:r>
              <a:rPr lang="it-IT" sz="2000" i="1" baseline="-25000" dirty="0">
                <a:latin typeface="Arial" panose="020B0604020202020204" pitchFamily="34" charset="0"/>
                <a:cs typeface="Arial" panose="020B0604020202020204" pitchFamily="34" charset="0"/>
              </a:rPr>
              <a:t>2</a:t>
            </a:r>
            <a:r>
              <a:rPr lang="it-IT"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byly vypracovány i alternativní tavné postupy, </a:t>
            </a:r>
            <a:r>
              <a:rPr lang="cs-CZ" sz="2000" b="1" dirty="0" err="1">
                <a:latin typeface="Arial" panose="020B0604020202020204" pitchFamily="34" charset="0"/>
                <a:cs typeface="Arial" panose="020B0604020202020204" pitchFamily="34" charset="0"/>
              </a:rPr>
              <a:t>sulfátovy</a:t>
            </a:r>
            <a:r>
              <a:rPr lang="cs-CZ" sz="2000" dirty="0">
                <a:latin typeface="Arial" panose="020B0604020202020204" pitchFamily="34" charset="0"/>
                <a:cs typeface="Arial" panose="020B0604020202020204" pitchFamily="34" charset="0"/>
              </a:rPr>
              <a:t> používá tavení koncentrátu s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při teplotě 850°C. </a:t>
            </a:r>
            <a:r>
              <a:rPr lang="cs-CZ" sz="2000" b="1" dirty="0">
                <a:latin typeface="Arial" panose="020B0604020202020204" pitchFamily="34" charset="0"/>
                <a:cs typeface="Arial" panose="020B0604020202020204" pitchFamily="34" charset="0"/>
              </a:rPr>
              <a:t>Sádrový proces </a:t>
            </a:r>
            <a:r>
              <a:rPr lang="cs-CZ" sz="2000" dirty="0" err="1">
                <a:latin typeface="Arial" panose="020B0604020202020204" pitchFamily="34" charset="0"/>
                <a:cs typeface="Arial" panose="020B0604020202020204" pitchFamily="34" charset="0"/>
              </a:rPr>
              <a:t>využivá</a:t>
            </a:r>
            <a:r>
              <a:rPr lang="cs-CZ" sz="2000" dirty="0">
                <a:latin typeface="Arial" panose="020B0604020202020204" pitchFamily="34" charset="0"/>
                <a:cs typeface="Arial" panose="020B0604020202020204" pitchFamily="34" charset="0"/>
              </a:rPr>
              <a:t> tavení koncentrátu se směsí CaSO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při teplotě 950°C. </a:t>
            </a:r>
            <a:r>
              <a:rPr lang="cs-CZ" sz="2000" b="1" dirty="0">
                <a:latin typeface="Arial" panose="020B0604020202020204" pitchFamily="34" charset="0"/>
                <a:cs typeface="Arial" panose="020B0604020202020204" pitchFamily="34" charset="0"/>
              </a:rPr>
              <a:t>Vápencový postup </a:t>
            </a:r>
            <a:r>
              <a:rPr lang="cs-CZ" sz="2000" dirty="0">
                <a:latin typeface="Arial" panose="020B0604020202020204" pitchFamily="34" charset="0"/>
                <a:cs typeface="Arial" panose="020B0604020202020204" pitchFamily="34" charset="0"/>
              </a:rPr>
              <a:t>používá k rozkladu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při teplotě 820°C.</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Kromě tavných procesů se využívají i postupy </a:t>
            </a:r>
            <a:r>
              <a:rPr lang="cs-CZ" sz="2000" b="1" dirty="0" err="1">
                <a:latin typeface="Arial" panose="020B0604020202020204" pitchFamily="34" charset="0"/>
                <a:cs typeface="Arial" panose="020B0604020202020204" pitchFamily="34" charset="0"/>
              </a:rPr>
              <a:t>autoklávové</a:t>
            </a:r>
            <a:r>
              <a:rPr lang="cs-CZ" sz="2000" dirty="0">
                <a:latin typeface="Arial" panose="020B0604020202020204" pitchFamily="34" charset="0"/>
                <a:cs typeface="Arial" panose="020B0604020202020204" pitchFamily="34" charset="0"/>
              </a:rPr>
              <a:t>, kdy se k rozkladu rudného koncentrátu požívá roztok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nebo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Autoklávový</a:t>
            </a:r>
            <a:r>
              <a:rPr lang="cs-CZ" sz="2000" dirty="0">
                <a:latin typeface="Arial" panose="020B0604020202020204" pitchFamily="34" charset="0"/>
                <a:cs typeface="Arial" panose="020B0604020202020204" pitchFamily="34" charset="0"/>
              </a:rPr>
              <a:t> rozklad probíhá za zvýšeného tlaku při teplotách 250-300°C.</a:t>
            </a:r>
          </a:p>
        </p:txBody>
      </p:sp>
    </p:spTree>
    <p:extLst>
      <p:ext uri="{BB962C8B-B14F-4D97-AF65-F5344CB8AC3E}">
        <p14:creationId xmlns:p14="http://schemas.microsoft.com/office/powerpoint/2010/main" val="7537601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21596" y="152400"/>
            <a:ext cx="8946204" cy="6093976"/>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Lithium jako kov nalézá uplatnění jako součást lehkých slitin, zejména pro leteckou a kosmickou techniku. Slitiny s obsahem lithia se vyznačují nízkou hustotou, vysokou pevností, značným modulem pružnosti a velmi vysokou kryogenní odolností. </a:t>
            </a:r>
          </a:p>
          <a:p>
            <a:pPr algn="just"/>
            <a:r>
              <a:rPr lang="cs-CZ" sz="2000" dirty="0">
                <a:latin typeface="Arial" panose="020B0604020202020204" pitchFamily="34" charset="0"/>
                <a:cs typeface="Arial" panose="020B0604020202020204" pitchFamily="34" charset="0"/>
              </a:rPr>
              <a:t>  Slitiny lithia s hliníkem, kadmiem, mědí a manganem jsou velmi lehké a současně značně mechanicky odolné a používají se při konstrukci součástí letadel, družic, kosmických lodí a ložiskových kovů. </a:t>
            </a:r>
            <a:r>
              <a:rPr lang="cs-CZ" sz="2000" b="1" dirty="0">
                <a:latin typeface="Arial" panose="020B0604020202020204" pitchFamily="34" charset="0"/>
                <a:cs typeface="Arial" panose="020B0604020202020204" pitchFamily="34" charset="0"/>
              </a:rPr>
              <a:t>Slitina lithia s hořčíkem a hliníkem </a:t>
            </a:r>
            <a:r>
              <a:rPr lang="cs-CZ" sz="2000" dirty="0">
                <a:latin typeface="Arial" panose="020B0604020202020204" pitchFamily="34" charset="0"/>
                <a:cs typeface="Arial" panose="020B0604020202020204" pitchFamily="34" charset="0"/>
              </a:rPr>
              <a:t>se používá na pancéřové desky, které jsou součástí družic a raket a má složení 14 % lithia, 1 % hliníku a 85 % hořčíku.</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Některé slitiny lithia, jako např. </a:t>
            </a:r>
            <a:r>
              <a:rPr lang="cs-CZ" sz="2000" b="1" dirty="0" err="1">
                <a:latin typeface="Arial" panose="020B0604020202020204" pitchFamily="34" charset="0"/>
                <a:cs typeface="Arial" panose="020B0604020202020204" pitchFamily="34" charset="0"/>
              </a:rPr>
              <a:t>Weldalit</a:t>
            </a:r>
            <a:r>
              <a:rPr lang="cs-CZ" sz="2000" b="1" dirty="0">
                <a:latin typeface="Arial" panose="020B0604020202020204" pitchFamily="34" charset="0"/>
                <a:cs typeface="Arial" panose="020B0604020202020204" pitchFamily="34" charset="0"/>
              </a:rPr>
              <a:t> 049</a:t>
            </a:r>
            <a:r>
              <a:rPr lang="cs-CZ" sz="2000" dirty="0">
                <a:latin typeface="Arial" panose="020B0604020202020204" pitchFamily="34" charset="0"/>
                <a:cs typeface="Arial" panose="020B0604020202020204" pitchFamily="34" charset="0"/>
              </a:rPr>
              <a:t> (Al, </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Mg, </a:t>
            </a:r>
            <a:r>
              <a:rPr lang="cs-CZ" sz="2000" dirty="0" err="1">
                <a:latin typeface="Arial" panose="020B0604020202020204" pitchFamily="34" charset="0"/>
                <a:cs typeface="Arial" panose="020B0604020202020204" pitchFamily="34" charset="0"/>
              </a:rPr>
              <a:t>Zr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Ag</a:t>
            </a:r>
            <a:r>
              <a:rPr lang="cs-CZ" sz="2000" dirty="0">
                <a:latin typeface="Arial" panose="020B0604020202020204" pitchFamily="34" charset="0"/>
                <a:cs typeface="Arial" panose="020B0604020202020204" pitchFamily="34" charset="0"/>
              </a:rPr>
              <a:t>) jsou snadno svařitelné. Lithiová slitina </a:t>
            </a:r>
            <a:r>
              <a:rPr lang="cs-CZ" sz="2000" dirty="0" err="1">
                <a:latin typeface="Arial" panose="020B0604020202020204" pitchFamily="34" charset="0"/>
                <a:cs typeface="Arial" panose="020B0604020202020204" pitchFamily="34" charset="0"/>
              </a:rPr>
              <a:t>Weldalit</a:t>
            </a:r>
            <a:r>
              <a:rPr lang="cs-CZ" sz="2000" dirty="0">
                <a:latin typeface="Arial" panose="020B0604020202020204" pitchFamily="34" charset="0"/>
                <a:cs typeface="Arial" panose="020B0604020202020204" pitchFamily="34" charset="0"/>
              </a:rPr>
              <a:t> 049 má stejnou hustotu jako hliník, ale o 5% vyšší modul pružnosti.</a:t>
            </a:r>
          </a:p>
          <a:p>
            <a:pPr algn="just"/>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Hořčíko</a:t>
            </a:r>
            <a:r>
              <a:rPr lang="cs-CZ" sz="2000" dirty="0">
                <a:latin typeface="Arial" panose="020B0604020202020204" pitchFamily="34" charset="0"/>
                <a:cs typeface="Arial" panose="020B0604020202020204" pitchFamily="34" charset="0"/>
              </a:rPr>
              <a:t>-lithiová slitina </a:t>
            </a:r>
            <a:r>
              <a:rPr lang="cs-CZ" sz="2000" b="1" dirty="0">
                <a:latin typeface="Arial" panose="020B0604020202020204" pitchFamily="34" charset="0"/>
                <a:cs typeface="Arial" panose="020B0604020202020204" pitchFamily="34" charset="0"/>
              </a:rPr>
              <a:t>LA 141</a:t>
            </a:r>
            <a:r>
              <a:rPr lang="cs-CZ" sz="2000" dirty="0">
                <a:latin typeface="Arial" panose="020B0604020202020204" pitchFamily="34" charset="0"/>
                <a:cs typeface="Arial" panose="020B0604020202020204" pitchFamily="34" charset="0"/>
              </a:rPr>
              <a:t> (85 % Mg, 9 % </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 3 %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3 %</a:t>
            </a:r>
            <a:r>
              <a:rPr lang="cs-CZ" sz="2000" dirty="0" err="1">
                <a:latin typeface="Arial" panose="020B0604020202020204" pitchFamily="34" charset="0"/>
                <a:cs typeface="Arial" panose="020B0604020202020204" pitchFamily="34" charset="0"/>
              </a:rPr>
              <a:t>Al+Ba</a:t>
            </a:r>
            <a:r>
              <a:rPr lang="cs-CZ" sz="2000" dirty="0">
                <a:latin typeface="Arial" panose="020B0604020202020204" pitchFamily="34" charset="0"/>
                <a:cs typeface="Arial" panose="020B0604020202020204" pitchFamily="34" charset="0"/>
              </a:rPr>
              <a:t>) má hustotu pouhých 1,4 g/cm</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Další slitiny lithia se dodávají pod obchodními názvy CP 276, slitina 2090, slitina 8090 apod. </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Nejdéle používanou slitinou lithia je </a:t>
            </a:r>
            <a:r>
              <a:rPr lang="cs-CZ" sz="2000" b="1" dirty="0" err="1">
                <a:latin typeface="Arial" panose="020B0604020202020204" pitchFamily="34" charset="0"/>
                <a:cs typeface="Arial" panose="020B0604020202020204" pitchFamily="34" charset="0"/>
              </a:rPr>
              <a:t>bahnmetall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-Ca-Mg-Na), který se již od dvacátých let minulého století používá ke konstrukci ložisek železničních vagonů.</a:t>
            </a:r>
            <a:endParaRPr lang="en-US" sz="2000" dirty="0">
              <a:latin typeface="Arial" panose="020B0604020202020204" pitchFamily="34" charset="0"/>
              <a:cs typeface="Arial" panose="020B0604020202020204" pitchFamily="34" charset="0"/>
            </a:endParaRPr>
          </a:p>
          <a:p>
            <a:pPr algn="just"/>
            <a:endParaRPr lang="en-US"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32058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35085" y="228600"/>
            <a:ext cx="8686800" cy="646330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Využití boru v </a:t>
            </a:r>
            <a:r>
              <a:rPr lang="cs-CZ" sz="2000" b="1" dirty="0">
                <a:latin typeface="Arial" panose="020B0604020202020204" pitchFamily="34" charset="0"/>
                <a:cs typeface="Arial" panose="020B0604020202020204" pitchFamily="34" charset="0"/>
              </a:rPr>
              <a:t>jaderné energetice</a:t>
            </a:r>
            <a:r>
              <a:rPr lang="cs-CZ" sz="2000" dirty="0">
                <a:latin typeface="Arial" panose="020B0604020202020204" pitchFamily="34" charset="0"/>
                <a:cs typeface="Arial" panose="020B0604020202020204" pitchFamily="34" charset="0"/>
              </a:rPr>
              <a:t> je založeno na velkém účinném průřezu izotopu </a:t>
            </a:r>
            <a:r>
              <a:rPr lang="cs-CZ" sz="2000" baseline="30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B vůči tepelným neutronům a je výhodné i proto, že produkty reakce jsou stálé neradioaktivní </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 a He. Proto se využívá bor, podobně jako beryllium, k výrobě řídicích tyčí v reaktorech a neutronových zrcadel v jaderných reaktorech. Bor je jeden z mála prvků, které přicházejí v úvahu jako palivo pro jadernou fúzi.</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Bor a jeho sloučeniny </a:t>
            </a:r>
            <a:r>
              <a:rPr lang="cs-CZ" sz="2000" b="1" dirty="0">
                <a:latin typeface="Arial" panose="020B0604020202020204" pitchFamily="34" charset="0"/>
                <a:cs typeface="Arial" panose="020B0604020202020204" pitchFamily="34" charset="0"/>
              </a:rPr>
              <a:t>barví plamen intenzivně zelen</a:t>
            </a:r>
            <a:r>
              <a:rPr lang="cs-CZ" sz="2000" dirty="0">
                <a:latin typeface="Arial" panose="020B0604020202020204" pitchFamily="34" charset="0"/>
                <a:cs typeface="Arial" panose="020B0604020202020204" pitchFamily="34" charset="0"/>
              </a:rPr>
              <a:t>ě. Tento jev se uplatňuje při přípravě směsí pro pyrotechnické účely a v analytické chemii slouží jako důkaz přítomnosti boru.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Významné místo patří sloučeninám boru ve sklářském a keramickém průmyslu. Tzv. </a:t>
            </a:r>
            <a:r>
              <a:rPr lang="cs-CZ" sz="2000" b="1" dirty="0">
                <a:latin typeface="Arial" panose="020B0604020202020204" pitchFamily="34" charset="0"/>
                <a:cs typeface="Arial" panose="020B0604020202020204" pitchFamily="34" charset="0"/>
              </a:rPr>
              <a:t>borosilikátová skla </a:t>
            </a:r>
            <a:r>
              <a:rPr lang="cs-CZ" sz="2000" dirty="0">
                <a:latin typeface="Arial" panose="020B0604020202020204" pitchFamily="34" charset="0"/>
                <a:cs typeface="Arial" panose="020B0604020202020204" pitchFamily="34" charset="0"/>
              </a:rPr>
              <a:t>se vyznačují vysokou tepelnou odolností a pod označením Pyrex (v Česku </a:t>
            </a:r>
            <a:r>
              <a:rPr lang="cs-CZ" sz="2000" dirty="0" err="1">
                <a:latin typeface="Arial" panose="020B0604020202020204" pitchFamily="34" charset="0"/>
                <a:cs typeface="Arial" panose="020B0604020202020204" pitchFamily="34" charset="0"/>
              </a:rPr>
              <a:t>Simax</a:t>
            </a:r>
            <a:r>
              <a:rPr lang="cs-CZ" sz="2000" dirty="0">
                <a:latin typeface="Arial" panose="020B0604020202020204" pitchFamily="34" charset="0"/>
                <a:cs typeface="Arial" panose="020B0604020202020204" pitchFamily="34" charset="0"/>
              </a:rPr>
              <a:t>) slouží k výrobě chemického i kuchyňského nádobí. V keramice nalézá bor uplatnění především jako </a:t>
            </a:r>
            <a:r>
              <a:rPr lang="cs-CZ" sz="2000" b="1" dirty="0">
                <a:latin typeface="Arial" panose="020B0604020202020204" pitchFamily="34" charset="0"/>
                <a:cs typeface="Arial" panose="020B0604020202020204" pitchFamily="34" charset="0"/>
              </a:rPr>
              <a:t>složka  emailů a glazur</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Uplatňuje se při výrobě </a:t>
            </a:r>
            <a:r>
              <a:rPr lang="cs-CZ" sz="2000" b="1" dirty="0">
                <a:latin typeface="Arial" panose="020B0604020202020204" pitchFamily="34" charset="0"/>
                <a:cs typeface="Arial" panose="020B0604020202020204" pitchFamily="34" charset="0"/>
              </a:rPr>
              <a:t>mýdel a detergentů</a:t>
            </a:r>
            <a:r>
              <a:rPr lang="cs-CZ" sz="2000" dirty="0">
                <a:latin typeface="Arial" panose="020B0604020202020204" pitchFamily="34" charset="0"/>
                <a:cs typeface="Arial" panose="020B0604020202020204" pitchFamily="34" charset="0"/>
              </a:rPr>
              <a:t>, a žáruvzdorných materiálů. </a:t>
            </a:r>
          </a:p>
          <a:p>
            <a:pPr algn="just"/>
            <a:endParaRPr lang="cs-CZ" dirty="0"/>
          </a:p>
          <a:p>
            <a:pPr algn="just"/>
            <a:r>
              <a:rPr lang="cs-CZ" sz="2000" dirty="0">
                <a:latin typeface="Arial" panose="020B0604020202020204" pitchFamily="34" charset="0"/>
                <a:cs typeface="Arial" panose="020B0604020202020204" pitchFamily="34" charset="0"/>
              </a:rPr>
              <a:t>Směs neodymu, železa a boru je využívána pro výrobu </a:t>
            </a:r>
            <a:r>
              <a:rPr lang="cs-CZ" sz="2000" u="sng" dirty="0">
                <a:latin typeface="Arial" panose="020B0604020202020204" pitchFamily="34" charset="0"/>
                <a:cs typeface="Arial" panose="020B0604020202020204" pitchFamily="34" charset="0"/>
              </a:rPr>
              <a:t>permanentních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NdFeB</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magnetů</a:t>
            </a: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699016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10195"/>
            <a:ext cx="8763000" cy="532453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Významnou úlohu sehrálo lithium při </a:t>
            </a:r>
            <a:r>
              <a:rPr lang="cs-CZ" sz="2000" b="1" dirty="0">
                <a:latin typeface="Arial" panose="020B0604020202020204" pitchFamily="34" charset="0"/>
                <a:cs typeface="Arial" panose="020B0604020202020204" pitchFamily="34" charset="0"/>
              </a:rPr>
              <a:t>vývoji a výrobě termonukleárních zbraní</a:t>
            </a:r>
            <a:r>
              <a:rPr lang="cs-CZ" sz="2000" dirty="0">
                <a:latin typeface="Arial" panose="020B0604020202020204" pitchFamily="34" charset="0"/>
                <a:cs typeface="Arial" panose="020B0604020202020204" pitchFamily="34" charset="0"/>
              </a:rPr>
              <a:t>. Pomocí jaderných reakcí se z lithia připravuje izotop vodíku </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 - tritium, které je palivem pro termonukleární fúzi. </a:t>
            </a:r>
            <a:r>
              <a:rPr lang="cs-CZ" sz="2000" dirty="0" err="1">
                <a:latin typeface="Arial" panose="020B0604020202020204" pitchFamily="34" charset="0"/>
                <a:cs typeface="Arial" panose="020B0604020202020204" pitchFamily="34" charset="0"/>
              </a:rPr>
              <a:t>Deuterid</a:t>
            </a:r>
            <a:r>
              <a:rPr lang="cs-CZ" sz="2000" dirty="0">
                <a:latin typeface="Arial" panose="020B0604020202020204" pitchFamily="34" charset="0"/>
                <a:cs typeface="Arial" panose="020B0604020202020204" pitchFamily="34" charset="0"/>
              </a:rPr>
              <a:t> lithia </a:t>
            </a:r>
            <a:r>
              <a:rPr lang="cs-CZ" sz="2000" dirty="0" err="1">
                <a:latin typeface="Arial" panose="020B0604020202020204" pitchFamily="34" charset="0"/>
                <a:cs typeface="Arial" panose="020B0604020202020204" pitchFamily="34" charset="0"/>
              </a:rPr>
              <a:t>LiD</a:t>
            </a:r>
            <a:r>
              <a:rPr lang="cs-CZ" sz="2000" dirty="0">
                <a:latin typeface="Arial" panose="020B0604020202020204" pitchFamily="34" charset="0"/>
                <a:cs typeface="Arial" panose="020B0604020202020204" pitchFamily="34" charset="0"/>
              </a:rPr>
              <a:t> zároveň slouží v termonukleární pumě jako stabilní nosič a zásobník deuteria - druhé látky nutné k uskutečnění termonukleární reakce.</a:t>
            </a:r>
          </a:p>
          <a:p>
            <a:pPr algn="just"/>
            <a:r>
              <a:rPr lang="cs-CZ" sz="2000" dirty="0">
                <a:latin typeface="Arial" panose="020B0604020202020204" pitchFamily="34" charset="0"/>
                <a:cs typeface="Arial" panose="020B0604020202020204" pitchFamily="34" charset="0"/>
              </a:rPr>
              <a:t>  Elementární lithium se uplatňuje v jaderné energetice, kde v některých typech reaktorů slouží roztavené lithium k </a:t>
            </a:r>
            <a:r>
              <a:rPr lang="cs-CZ" sz="2000" b="1" dirty="0">
                <a:latin typeface="Arial" panose="020B0604020202020204" pitchFamily="34" charset="0"/>
                <a:cs typeface="Arial" panose="020B0604020202020204" pitchFamily="34" charset="0"/>
              </a:rPr>
              <a:t>odvodu tepla z reaktoru</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Lithium je přísadou pro </a:t>
            </a:r>
            <a:r>
              <a:rPr lang="cs-CZ" sz="2000" b="1" dirty="0">
                <a:latin typeface="Arial" panose="020B0604020202020204" pitchFamily="34" charset="0"/>
                <a:cs typeface="Arial" panose="020B0604020202020204" pitchFamily="34" charset="0"/>
              </a:rPr>
              <a:t>výrobu speciálních skel a keramik</a:t>
            </a:r>
            <a:r>
              <a:rPr lang="cs-CZ" sz="2000" dirty="0">
                <a:latin typeface="Arial" panose="020B0604020202020204" pitchFamily="34" charset="0"/>
                <a:cs typeface="Arial" panose="020B0604020202020204" pitchFamily="34" charset="0"/>
              </a:rPr>
              <a:t>, především pro účely jaderné energetiky, ale i pro konstrukci hvězdářských teleskopů.</a:t>
            </a:r>
          </a:p>
          <a:p>
            <a:pPr algn="just"/>
            <a:r>
              <a:rPr lang="cs-CZ" sz="2000" b="1" dirty="0">
                <a:latin typeface="Arial" panose="020B0604020202020204" pitchFamily="34" charset="0"/>
                <a:cs typeface="Arial" panose="020B0604020202020204" pitchFamily="34" charset="0"/>
              </a:rPr>
              <a:t>   Katalyzátory</a:t>
            </a:r>
            <a:r>
              <a:rPr lang="cs-CZ" sz="2000" dirty="0">
                <a:latin typeface="Arial" panose="020B0604020202020204" pitchFamily="34" charset="0"/>
                <a:cs typeface="Arial" panose="020B0604020202020204" pitchFamily="34" charset="0"/>
              </a:rPr>
              <a:t> na bázi lithia se používají při výrobě kaučuku, plastů a farmaceutik.</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Lithium-iontový akumulátor</a:t>
            </a:r>
            <a:r>
              <a:rPr lang="cs-CZ" sz="2000" dirty="0">
                <a:latin typeface="Arial" panose="020B0604020202020204" pitchFamily="34" charset="0"/>
                <a:cs typeface="Arial" panose="020B0604020202020204" pitchFamily="34" charset="0"/>
              </a:rPr>
              <a:t>. Elektrody akumulátoru obsahují na záporné elektrodě slitinu </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/Si, na kladné elektrodě je </a:t>
            </a:r>
            <a:r>
              <a:rPr lang="cs-CZ" sz="2000" dirty="0" err="1">
                <a:latin typeface="Arial" panose="020B0604020202020204" pitchFamily="34" charset="0"/>
                <a:cs typeface="Arial" panose="020B0604020202020204" pitchFamily="34" charset="0"/>
              </a:rPr>
              <a:t>FeS</a:t>
            </a:r>
            <a:r>
              <a:rPr lang="cs-CZ" sz="2000" baseline="-25000" dirty="0" err="1">
                <a:latin typeface="Arial" panose="020B0604020202020204" pitchFamily="34" charset="0"/>
                <a:cs typeface="Arial" panose="020B0604020202020204" pitchFamily="34" charset="0"/>
              </a:rPr>
              <a:t>x</a:t>
            </a:r>
            <a:r>
              <a:rPr lang="cs-CZ" sz="2000" dirty="0">
                <a:latin typeface="Arial" panose="020B0604020202020204" pitchFamily="34" charset="0"/>
                <a:cs typeface="Arial" panose="020B0604020202020204" pitchFamily="34" charset="0"/>
              </a:rPr>
              <a:t> a jako elektrolyt se používá roztavený </a:t>
            </a:r>
            <a:r>
              <a:rPr lang="cs-CZ" sz="2000" dirty="0" err="1">
                <a:latin typeface="Arial" panose="020B0604020202020204" pitchFamily="34" charset="0"/>
                <a:cs typeface="Arial" panose="020B0604020202020204" pitchFamily="34" charset="0"/>
              </a:rPr>
              <a:t>LiCl</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KCl</a:t>
            </a:r>
            <a:r>
              <a:rPr lang="cs-CZ" sz="2000" dirty="0">
                <a:latin typeface="Arial" panose="020B0604020202020204" pitchFamily="34" charset="0"/>
                <a:cs typeface="Arial" panose="020B0604020202020204" pitchFamily="34" charset="0"/>
              </a:rPr>
              <a:t> při 400 °C. Tento akumulátor je nejběžnější typ, ale vyvíjí se další nové typy. Lithiové akumulátory se využívají v elektromobilech a automobilech s hybridními motory.</a:t>
            </a:r>
          </a:p>
        </p:txBody>
      </p:sp>
    </p:spTree>
    <p:extLst>
      <p:ext uri="{BB962C8B-B14F-4D97-AF65-F5344CB8AC3E}">
        <p14:creationId xmlns:p14="http://schemas.microsoft.com/office/powerpoint/2010/main" val="28167171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ematic of the configuration of rechargeable Li-ion batteries.... |  Download Scientific Diagram">
            <a:extLst>
              <a:ext uri="{FF2B5EF4-FFF2-40B4-BE49-F238E27FC236}">
                <a16:creationId xmlns:a16="http://schemas.microsoft.com/office/drawing/2014/main" id="{77F17EFF-FA32-43EE-B2B0-CD6AA3C79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415" y="3523093"/>
            <a:ext cx="2791838" cy="272256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2400" y="304800"/>
            <a:ext cx="8686800" cy="347787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Lithiová baterie</a:t>
            </a:r>
            <a:r>
              <a:rPr lang="cs-CZ" sz="2000" dirty="0">
                <a:latin typeface="Arial" panose="020B0604020202020204" pitchFamily="34" charset="0"/>
                <a:cs typeface="Arial" panose="020B0604020202020204" pitchFamily="34" charset="0"/>
              </a:rPr>
              <a:t>, nebo lithiový článek je druh primárního (nenabíjecího) galvanického článku, ve kterém je anoda tvořena kovovým lithiem, nebo jeho sloučeninami. V závislosti na složení se napětí článku pohybuje od 1,5 V do 3,7 V. Nejčastěji používaný článek využívá kovového lithia jako anody a oxidu manganičitého jako katody. Elektrolytem je lithiová sůl rozpuštěná v organickém rozpouštědle. Malé lithiové baterie se používají v malých elektronických zařízeních jako hodinky, teploměry, dálková ovládání od aut, kalkulačky a také jako baterie pro záložní napájení hodin v počítačích. Lithiové články se používají všude tam, kde je potřeba dlouhá životnost, jako jsou například kardiostimulátory. Používá se vysoce specializovaných lithiových baterií s životností 15 a více let. </a:t>
            </a:r>
          </a:p>
        </p:txBody>
      </p:sp>
      <p:pic>
        <p:nvPicPr>
          <p:cNvPr id="78851" name="Picture 3" descr="https://upload.wikimedia.org/wikipedia/commons/thumb/4/41/CR2032_in_mainboard.jpg/330px-CR2032_in_mainboar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47" y="4203406"/>
            <a:ext cx="2654157" cy="1990619"/>
          </a:xfrm>
          <a:prstGeom prst="rect">
            <a:avLst/>
          </a:prstGeom>
          <a:noFill/>
          <a:extLst>
            <a:ext uri="{909E8E84-426E-40DD-AFC4-6F175D3DCCD1}">
              <a14:hiddenFill xmlns:a14="http://schemas.microsoft.com/office/drawing/2010/main">
                <a:solidFill>
                  <a:srgbClr val="FFFFFF"/>
                </a:solidFill>
              </a14:hiddenFill>
            </a:ext>
          </a:extLst>
        </p:spPr>
      </p:pic>
      <p:pic>
        <p:nvPicPr>
          <p:cNvPr id="78853" name="Picture 5" descr="https://upload.wikimedia.org/wikipedia/commons/thumb/a/a0/Energizer_lithium.jpg/1280px-Energizer_lith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0463" y="4151775"/>
            <a:ext cx="2790490" cy="209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710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763000" cy="5324535"/>
          </a:xfrm>
          <a:prstGeom prst="rect">
            <a:avLst/>
          </a:prstGeom>
          <a:ln>
            <a:noFill/>
          </a:ln>
        </p:spPr>
        <p:txBody>
          <a:bodyPr wrap="square">
            <a:spAutoFit/>
          </a:bodyPr>
          <a:lstStyle/>
          <a:p>
            <a:pPr algn="just"/>
            <a:r>
              <a:rPr lang="cs-CZ" sz="2000" b="1" dirty="0">
                <a:latin typeface="Arial" panose="020B0604020202020204" pitchFamily="34" charset="0"/>
                <a:cs typeface="Arial" panose="020B0604020202020204" pitchFamily="34" charset="0"/>
              </a:rPr>
              <a:t>Uhličitan lithný </a:t>
            </a:r>
            <a:r>
              <a:rPr lang="cs-CZ" sz="2000" dirty="0">
                <a:latin typeface="Arial" panose="020B0604020202020204" pitchFamily="34" charset="0"/>
                <a:cs typeface="Arial" panose="020B0604020202020204" pitchFamily="34" charset="0"/>
              </a:rPr>
              <a:t>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jediný nerozpustný uhličitan alkalického kovu. Je v keramickém a sklářském průmyslu používán pro snižování bodu tání, úpravu viskozity a součinitele tepelné roztažnosti - sklokeramické varné desky. Uhličitan lithný a </a:t>
            </a:r>
            <a:r>
              <a:rPr lang="cs-CZ" sz="2000" b="1" dirty="0">
                <a:latin typeface="Arial" panose="020B0604020202020204" pitchFamily="34" charset="0"/>
                <a:cs typeface="Arial" panose="020B0604020202020204" pitchFamily="34" charset="0"/>
              </a:rPr>
              <a:t>oxid lithný </a:t>
            </a:r>
            <a:r>
              <a:rPr lang="cs-CZ" sz="2000" dirty="0">
                <a:latin typeface="Arial" panose="020B0604020202020204" pitchFamily="34" charset="0"/>
                <a:cs typeface="Arial" panose="020B0604020202020204" pitchFamily="34" charset="0"/>
              </a:rPr>
              <a:t>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jsou důležitou složkou transparentních glazur pro redukční výpal keramiky. Významné je využití uhličitanu lithného ke snižování teploty taveniny a zvyšování průtoku elektrického proudu při elektrolytické výrobě hliníku. Oxid lithný a hydroxid lithný slouží k přípravě práškovitých fotografických vývojek. Mimořádně </a:t>
            </a:r>
            <a:r>
              <a:rPr lang="cs-CZ" sz="2000" u="sng" dirty="0">
                <a:latin typeface="Arial" panose="020B0604020202020204" pitchFamily="34" charset="0"/>
                <a:cs typeface="Arial" panose="020B0604020202020204" pitchFamily="34" charset="0"/>
              </a:rPr>
              <a:t>silných hygroskopických vlastností</a:t>
            </a:r>
            <a:r>
              <a:rPr lang="cs-CZ" sz="2000" dirty="0">
                <a:latin typeface="Arial" panose="020B0604020202020204" pitchFamily="34" charset="0"/>
                <a:cs typeface="Arial" panose="020B0604020202020204" pitchFamily="34" charset="0"/>
              </a:rPr>
              <a:t> a nízké relativní hmotnosti </a:t>
            </a:r>
            <a:r>
              <a:rPr lang="cs-CZ" sz="2000" b="1" dirty="0">
                <a:latin typeface="Arial" panose="020B0604020202020204" pitchFamily="34" charset="0"/>
                <a:cs typeface="Arial" panose="020B0604020202020204" pitchFamily="34" charset="0"/>
              </a:rPr>
              <a:t>hydroxidu lithného </a:t>
            </a:r>
            <a:r>
              <a:rPr lang="cs-CZ" sz="2000" dirty="0">
                <a:latin typeface="Arial" panose="020B0604020202020204" pitchFamily="34" charset="0"/>
                <a:cs typeface="Arial" panose="020B0604020202020204" pitchFamily="34" charset="0"/>
              </a:rPr>
              <a:t>se využívá k </a:t>
            </a:r>
            <a:r>
              <a:rPr lang="cs-CZ" sz="2000" u="sng" dirty="0">
                <a:latin typeface="Arial" panose="020B0604020202020204" pitchFamily="34" charset="0"/>
                <a:cs typeface="Arial" panose="020B0604020202020204" pitchFamily="34" charset="0"/>
              </a:rPr>
              <a:t>pohlcování oxidu uhličitého </a:t>
            </a:r>
            <a:r>
              <a:rPr lang="cs-CZ" sz="2000" dirty="0">
                <a:latin typeface="Arial" panose="020B0604020202020204" pitchFamily="34" charset="0"/>
                <a:cs typeface="Arial" panose="020B0604020202020204" pitchFamily="34" charset="0"/>
              </a:rPr>
              <a:t>z vydýchaného vzduchu v ponorkách a kosmických lodích. </a:t>
            </a:r>
          </a:p>
          <a:p>
            <a:pPr algn="just"/>
            <a:r>
              <a:rPr lang="cs-CZ" sz="2000" dirty="0">
                <a:latin typeface="Arial" panose="020B0604020202020204" pitchFamily="34" charset="0"/>
                <a:cs typeface="Arial" panose="020B0604020202020204" pitchFamily="34" charset="0"/>
              </a:rPr>
              <a:t>Roztok </a:t>
            </a:r>
            <a:r>
              <a:rPr lang="cs-CZ" sz="2000" b="1" dirty="0">
                <a:latin typeface="Arial" panose="020B0604020202020204" pitchFamily="34" charset="0"/>
                <a:cs typeface="Arial" panose="020B0604020202020204" pitchFamily="34" charset="0"/>
              </a:rPr>
              <a:t>bromidu lithného </a:t>
            </a:r>
            <a:r>
              <a:rPr lang="cs-CZ" sz="2000" dirty="0" err="1">
                <a:latin typeface="Arial" panose="020B0604020202020204" pitchFamily="34" charset="0"/>
                <a:cs typeface="Arial" panose="020B0604020202020204" pitchFamily="34" charset="0"/>
              </a:rPr>
              <a:t>LiBr</a:t>
            </a:r>
            <a:r>
              <a:rPr lang="cs-CZ" sz="2000" dirty="0">
                <a:latin typeface="Arial" panose="020B0604020202020204" pitchFamily="34" charset="0"/>
                <a:cs typeface="Arial" panose="020B0604020202020204" pitchFamily="34" charset="0"/>
              </a:rPr>
              <a:t> se používá jako náhrada freonů v chladících zařízeních. </a:t>
            </a:r>
          </a:p>
          <a:p>
            <a:pPr algn="just"/>
            <a:r>
              <a:rPr lang="cs-CZ" sz="2000" b="1" dirty="0">
                <a:latin typeface="Arial" panose="020B0604020202020204" pitchFamily="34" charset="0"/>
                <a:cs typeface="Arial" panose="020B0604020202020204" pitchFamily="34" charset="0"/>
              </a:rPr>
              <a:t>Fosforečnan </a:t>
            </a:r>
            <a:r>
              <a:rPr lang="cs-CZ" sz="2000" b="1" dirty="0" err="1">
                <a:latin typeface="Arial" panose="020B0604020202020204" pitchFamily="34" charset="0"/>
                <a:cs typeface="Arial" panose="020B0604020202020204" pitchFamily="34" charset="0"/>
              </a:rPr>
              <a:t>lithno</a:t>
            </a:r>
            <a:r>
              <a:rPr lang="cs-CZ" sz="2000" b="1" dirty="0">
                <a:latin typeface="Arial" panose="020B0604020202020204" pitchFamily="34" charset="0"/>
                <a:cs typeface="Arial" panose="020B0604020202020204" pitchFamily="34" charset="0"/>
              </a:rPr>
              <a:t>-železnatý </a:t>
            </a:r>
            <a:r>
              <a:rPr lang="cs-CZ" sz="2000" dirty="0">
                <a:latin typeface="Arial" panose="020B0604020202020204" pitchFamily="34" charset="0"/>
                <a:cs typeface="Arial" panose="020B0604020202020204" pitchFamily="34" charset="0"/>
              </a:rPr>
              <a:t>LiFePO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využívá k výrobě anod do </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-Ion článků.</a:t>
            </a:r>
          </a:p>
          <a:p>
            <a:pPr algn="just"/>
            <a:r>
              <a:rPr lang="cs-CZ" sz="2000" b="1" dirty="0">
                <a:latin typeface="Arial" panose="020B0604020202020204" pitchFamily="34" charset="0"/>
                <a:cs typeface="Arial" panose="020B0604020202020204" pitchFamily="34" charset="0"/>
              </a:rPr>
              <a:t>Dusičnan lithný </a:t>
            </a:r>
            <a:r>
              <a:rPr lang="cs-CZ" sz="2000" dirty="0">
                <a:latin typeface="Arial" panose="020B0604020202020204" pitchFamily="34" charset="0"/>
                <a:cs typeface="Arial" panose="020B0604020202020204" pitchFamily="34" charset="0"/>
              </a:rPr>
              <a:t>LiNO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chlorečnan lithný </a:t>
            </a:r>
            <a:r>
              <a:rPr lang="cs-CZ" sz="2000" dirty="0">
                <a:latin typeface="Arial" panose="020B0604020202020204" pitchFamily="34" charset="0"/>
                <a:cs typeface="Arial" panose="020B0604020202020204" pitchFamily="34" charset="0"/>
              </a:rPr>
              <a:t>LiClO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využívají v </a:t>
            </a:r>
            <a:r>
              <a:rPr lang="cs-CZ" sz="2000" u="sng" dirty="0">
                <a:latin typeface="Arial" panose="020B0604020202020204" pitchFamily="34" charset="0"/>
                <a:cs typeface="Arial" panose="020B0604020202020204" pitchFamily="34" charset="0"/>
              </a:rPr>
              <a:t>pyrotechnice</a:t>
            </a:r>
            <a:r>
              <a:rPr lang="cs-CZ" sz="2000" dirty="0">
                <a:latin typeface="Arial" panose="020B0604020202020204" pitchFamily="34" charset="0"/>
                <a:cs typeface="Arial" panose="020B0604020202020204" pitchFamily="34" charset="0"/>
              </a:rPr>
              <a:t> - barví plamen intenzivně karmínově. </a:t>
            </a:r>
          </a:p>
        </p:txBody>
      </p:sp>
    </p:spTree>
    <p:extLst>
      <p:ext uri="{BB962C8B-B14F-4D97-AF65-F5344CB8AC3E}">
        <p14:creationId xmlns:p14="http://schemas.microsoft.com/office/powerpoint/2010/main" val="15303283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F8115AC1-6E5F-4FF1-A81D-066C502A4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295400"/>
            <a:ext cx="4733592" cy="3581400"/>
          </a:xfrm>
          <a:prstGeom prst="rect">
            <a:avLst/>
          </a:prstGeom>
        </p:spPr>
      </p:pic>
      <p:pic>
        <p:nvPicPr>
          <p:cNvPr id="8" name="Obrázek 7" descr="Obsah obrázku interiér, hrníček, stůl, vsedě&#10;&#10;Popis byl vytvořen automaticky">
            <a:extLst>
              <a:ext uri="{FF2B5EF4-FFF2-40B4-BE49-F238E27FC236}">
                <a16:creationId xmlns:a16="http://schemas.microsoft.com/office/drawing/2014/main" id="{F2E7178B-E0EF-4F5E-A0A9-D86EA9046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19600"/>
            <a:ext cx="1862667" cy="2209800"/>
          </a:xfrm>
          <a:prstGeom prst="rect">
            <a:avLst/>
          </a:prstGeom>
        </p:spPr>
      </p:pic>
      <p:pic>
        <p:nvPicPr>
          <p:cNvPr id="11" name="Obrázek 10" descr="Obsah obrázku láhev, vsedě, interiér, stůl&#10;&#10;Popis byl vytvořen automaticky">
            <a:extLst>
              <a:ext uri="{FF2B5EF4-FFF2-40B4-BE49-F238E27FC236}">
                <a16:creationId xmlns:a16="http://schemas.microsoft.com/office/drawing/2014/main" id="{9456735E-E6B9-4F6C-BCED-3742B5CDD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673" y="4572000"/>
            <a:ext cx="1689927" cy="2196905"/>
          </a:xfrm>
          <a:prstGeom prst="rect">
            <a:avLst/>
          </a:prstGeom>
        </p:spPr>
      </p:pic>
      <p:sp>
        <p:nvSpPr>
          <p:cNvPr id="12" name="TextovéPole 11">
            <a:extLst>
              <a:ext uri="{FF2B5EF4-FFF2-40B4-BE49-F238E27FC236}">
                <a16:creationId xmlns:a16="http://schemas.microsoft.com/office/drawing/2014/main" id="{3A1068DF-A865-4DEB-9C3B-0820C616CCD2}"/>
              </a:ext>
            </a:extLst>
          </p:cNvPr>
          <p:cNvSpPr txBox="1"/>
          <p:nvPr/>
        </p:nvSpPr>
        <p:spPr>
          <a:xfrm>
            <a:off x="304800" y="304800"/>
            <a:ext cx="8610600" cy="707886"/>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Soli </a:t>
            </a:r>
            <a:r>
              <a:rPr lang="cs-CZ" sz="2000" b="1" dirty="0">
                <a:latin typeface="Arial" panose="020B0604020202020204" pitchFamily="34" charset="0"/>
                <a:cs typeface="Arial" panose="020B0604020202020204" pitchFamily="34" charset="0"/>
              </a:rPr>
              <a:t>lithia</a:t>
            </a:r>
            <a:r>
              <a:rPr lang="cs-CZ" sz="2000" dirty="0">
                <a:latin typeface="Arial" panose="020B0604020202020204" pitchFamily="34" charset="0"/>
                <a:cs typeface="Arial" panose="020B0604020202020204" pitchFamily="34" charset="0"/>
              </a:rPr>
              <a:t> (uhličitan lithný, </a:t>
            </a:r>
            <a:r>
              <a:rPr lang="cs-CZ" sz="2000" dirty="0" err="1">
                <a:latin typeface="Arial" panose="020B0604020202020204" pitchFamily="34" charset="0"/>
                <a:cs typeface="Arial" panose="020B0604020202020204" pitchFamily="34" charset="0"/>
              </a:rPr>
              <a:t>orotát</a:t>
            </a:r>
            <a:r>
              <a:rPr lang="cs-CZ" sz="2000" dirty="0">
                <a:latin typeface="Arial" panose="020B0604020202020204" pitchFamily="34" charset="0"/>
                <a:cs typeface="Arial" panose="020B0604020202020204" pitchFamily="34" charset="0"/>
              </a:rPr>
              <a:t> lithný) se používají jako profylaktický lék ke kupírování manické fáze </a:t>
            </a:r>
            <a:r>
              <a:rPr lang="cs-CZ" sz="2000" u="sng" dirty="0">
                <a:latin typeface="Arial" panose="020B0604020202020204" pitchFamily="34" charset="0"/>
                <a:cs typeface="Arial" panose="020B0604020202020204" pitchFamily="34" charset="0"/>
              </a:rPr>
              <a:t>bipolární deprese</a:t>
            </a:r>
            <a:r>
              <a:rPr lang="cs-CZ" sz="2000" dirty="0">
                <a:latin typeface="Arial" panose="020B0604020202020204" pitchFamily="34" charset="0"/>
                <a:cs typeface="Arial" panose="020B0604020202020204" pitchFamily="34" charset="0"/>
              </a:rPr>
              <a:t> (maniodepresivní psychózy). </a:t>
            </a:r>
            <a:endParaRPr lang="en-US" sz="2000" dirty="0">
              <a:latin typeface="Arial" panose="020B0604020202020204" pitchFamily="34" charset="0"/>
              <a:cs typeface="Arial" panose="020B0604020202020204" pitchFamily="34" charset="0"/>
            </a:endParaRPr>
          </a:p>
        </p:txBody>
      </p:sp>
      <p:pic>
        <p:nvPicPr>
          <p:cNvPr id="3" name="Obrázek 2" descr="Obsah obrázku snímek obrazovky&#10;&#10;Popis byl vytvořen automaticky">
            <a:extLst>
              <a:ext uri="{FF2B5EF4-FFF2-40B4-BE49-F238E27FC236}">
                <a16:creationId xmlns:a16="http://schemas.microsoft.com/office/drawing/2014/main" id="{826595F7-FD8E-4321-BA9C-3E3016DF9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799" y="1143000"/>
            <a:ext cx="3758323" cy="3048000"/>
          </a:xfrm>
          <a:prstGeom prst="rect">
            <a:avLst/>
          </a:prstGeom>
        </p:spPr>
      </p:pic>
      <p:pic>
        <p:nvPicPr>
          <p:cNvPr id="3074" name="Picture 2">
            <a:extLst>
              <a:ext uri="{FF2B5EF4-FFF2-40B4-BE49-F238E27FC236}">
                <a16:creationId xmlns:a16="http://schemas.microsoft.com/office/drawing/2014/main" id="{AC29CAB9-C61A-4E85-8E47-31C0E7AE4C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5221069"/>
            <a:ext cx="1707008" cy="1381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EB0806-7C42-47B2-AAFB-B857F002BB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2968" y="5649677"/>
            <a:ext cx="1580154" cy="74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3164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392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Krystalický </a:t>
            </a:r>
            <a:r>
              <a:rPr lang="cs-CZ" sz="2000" b="1" dirty="0">
                <a:latin typeface="Arial" panose="020B0604020202020204" pitchFamily="34" charset="0"/>
                <a:cs typeface="Arial" panose="020B0604020202020204" pitchFamily="34" charset="0"/>
              </a:rPr>
              <a:t>fluorid lithný </a:t>
            </a:r>
            <a:r>
              <a:rPr lang="cs-CZ" sz="2000" dirty="0" err="1">
                <a:latin typeface="Arial" panose="020B0604020202020204" pitchFamily="34" charset="0"/>
                <a:cs typeface="Arial" panose="020B0604020202020204" pitchFamily="34" charset="0"/>
              </a:rPr>
              <a:t>LiF</a:t>
            </a:r>
            <a:r>
              <a:rPr lang="cs-CZ" sz="2000" dirty="0">
                <a:latin typeface="Arial" panose="020B0604020202020204" pitchFamily="34" charset="0"/>
                <a:cs typeface="Arial" panose="020B0604020202020204" pitchFamily="34" charset="0"/>
              </a:rPr>
              <a:t> dokonale propouští UV záření a používá se ke konstrukci laboratorních a měřících přístrojů pracujících v UV oboru spektra. </a:t>
            </a:r>
          </a:p>
          <a:p>
            <a:pPr algn="just"/>
            <a:r>
              <a:rPr lang="cs-CZ" sz="2000" b="1" dirty="0">
                <a:latin typeface="Arial" panose="020B0604020202020204" pitchFamily="34" charset="0"/>
                <a:cs typeface="Arial" panose="020B0604020202020204" pitchFamily="34" charset="0"/>
              </a:rPr>
              <a:t>Jodid lithný </a:t>
            </a:r>
            <a:r>
              <a:rPr lang="cs-CZ" sz="2000" dirty="0" err="1">
                <a:latin typeface="Arial" panose="020B0604020202020204" pitchFamily="34" charset="0"/>
                <a:cs typeface="Arial" panose="020B0604020202020204" pitchFamily="34" charset="0"/>
              </a:rPr>
              <a:t>LiI</a:t>
            </a:r>
            <a:r>
              <a:rPr lang="cs-CZ" sz="2000" dirty="0">
                <a:latin typeface="Arial" panose="020B0604020202020204" pitchFamily="34" charset="0"/>
                <a:cs typeface="Arial" panose="020B0604020202020204" pitchFamily="34" charset="0"/>
              </a:rPr>
              <a:t> se používá jako detektor neutronů a jako luminofor halogenidových výbojek.</a:t>
            </a:r>
          </a:p>
          <a:p>
            <a:pPr algn="just"/>
            <a:r>
              <a:rPr lang="cs-CZ" sz="2000" b="1" dirty="0">
                <a:latin typeface="Arial" panose="020B0604020202020204" pitchFamily="34" charset="0"/>
                <a:cs typeface="Arial" panose="020B0604020202020204" pitchFamily="34" charset="0"/>
              </a:rPr>
              <a:t>Kyanid lithný </a:t>
            </a:r>
            <a:r>
              <a:rPr lang="cs-CZ" sz="2000" dirty="0" err="1">
                <a:latin typeface="Arial" panose="020B0604020202020204" pitchFamily="34" charset="0"/>
                <a:cs typeface="Arial" panose="020B0604020202020204" pitchFamily="34" charset="0"/>
              </a:rPr>
              <a:t>LiCN</a:t>
            </a:r>
            <a:r>
              <a:rPr lang="cs-CZ" sz="2000" dirty="0">
                <a:latin typeface="Arial" panose="020B0604020202020204" pitchFamily="34" charset="0"/>
                <a:cs typeface="Arial" panose="020B0604020202020204" pitchFamily="34" charset="0"/>
              </a:rPr>
              <a:t> se používá jako laboratorní činidlo. </a:t>
            </a:r>
          </a:p>
          <a:p>
            <a:pPr algn="just"/>
            <a:r>
              <a:rPr lang="cs-CZ" sz="2000" b="1" dirty="0">
                <a:latin typeface="Arial" panose="020B0604020202020204" pitchFamily="34" charset="0"/>
                <a:cs typeface="Arial" panose="020B0604020202020204" pitchFamily="34" charset="0"/>
              </a:rPr>
              <a:t>Hydrid lithný </a:t>
            </a:r>
            <a:r>
              <a:rPr lang="cs-CZ" sz="2000" dirty="0" err="1">
                <a:latin typeface="Arial" panose="020B0604020202020204" pitchFamily="34" charset="0"/>
                <a:cs typeface="Arial" panose="020B0604020202020204" pitchFamily="34" charset="0"/>
              </a:rPr>
              <a:t>LiH</a:t>
            </a:r>
            <a:r>
              <a:rPr lang="cs-CZ" sz="2000" dirty="0">
                <a:latin typeface="Arial" panose="020B0604020202020204" pitchFamily="34" charset="0"/>
                <a:cs typeface="Arial" panose="020B0604020202020204" pitchFamily="34" charset="0"/>
              </a:rPr>
              <a:t> je výchozí látkou pro přípravu hydridů </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[AlH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Li</a:t>
            </a:r>
            <a:r>
              <a:rPr lang="cs-CZ" sz="2000" dirty="0">
                <a:latin typeface="Arial" panose="020B0604020202020204" pitchFamily="34" charset="0"/>
                <a:cs typeface="Arial" panose="020B0604020202020204" pitchFamily="34" charset="0"/>
              </a:rPr>
              <a:t>[BH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které jsou důležitými redukčními činidly v organické chemii a ověřují se jako experimentální zdroje vodíku pro jeho využití jako paliva v automobilech. Hydrid lithný se používá k přípravě vodíku pro vojenské a meteorologické účely. Látky jako </a:t>
            </a:r>
            <a:r>
              <a:rPr lang="cs-CZ" sz="2000" b="1" dirty="0" err="1">
                <a:latin typeface="Arial" panose="020B0604020202020204" pitchFamily="34" charset="0"/>
                <a:cs typeface="Arial" panose="020B0604020202020204" pitchFamily="34" charset="0"/>
              </a:rPr>
              <a:t>tetrahydridohlinitan</a:t>
            </a:r>
            <a:r>
              <a:rPr lang="cs-CZ" sz="2000" b="1" dirty="0">
                <a:latin typeface="Arial" panose="020B0604020202020204" pitchFamily="34" charset="0"/>
                <a:cs typeface="Arial" panose="020B0604020202020204" pitchFamily="34" charset="0"/>
              </a:rPr>
              <a:t> lithný </a:t>
            </a:r>
            <a:r>
              <a:rPr lang="cs-CZ" sz="2000" dirty="0">
                <a:latin typeface="Arial" panose="020B0604020202020204" pitchFamily="34" charset="0"/>
                <a:cs typeface="Arial" panose="020B0604020202020204" pitchFamily="34" charset="0"/>
              </a:rPr>
              <a:t>LiAlH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organolithná</a:t>
            </a:r>
            <a:r>
              <a:rPr lang="cs-CZ" sz="2000" b="1" dirty="0">
                <a:latin typeface="Arial" panose="020B0604020202020204" pitchFamily="34" charset="0"/>
                <a:cs typeface="Arial" panose="020B0604020202020204" pitchFamily="34" charset="0"/>
              </a:rPr>
              <a:t> činidla </a:t>
            </a:r>
            <a:r>
              <a:rPr lang="cs-CZ" sz="2000" dirty="0">
                <a:latin typeface="Arial" panose="020B0604020202020204" pitchFamily="34" charset="0"/>
                <a:cs typeface="Arial" panose="020B0604020202020204" pitchFamily="34" charset="0"/>
              </a:rPr>
              <a:t>se používají v organické chemii jako velmi známá redukční činidla. </a:t>
            </a:r>
          </a:p>
          <a:p>
            <a:pPr algn="just"/>
            <a:endParaRPr lang="cs-CZ" sz="8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Křemičitan lithný </a:t>
            </a:r>
            <a:r>
              <a:rPr lang="cs-CZ" sz="2000" dirty="0">
                <a:latin typeface="Arial" panose="020B0604020202020204" pitchFamily="34" charset="0"/>
                <a:cs typeface="Arial" panose="020B0604020202020204" pitchFamily="34" charset="0"/>
              </a:rPr>
              <a:t>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základní složkou prostředků pro vytvrzování betonových ploch. </a:t>
            </a:r>
          </a:p>
          <a:p>
            <a:pPr algn="just"/>
            <a:r>
              <a:rPr lang="cs-CZ" sz="2000" b="1" dirty="0">
                <a:latin typeface="Arial" panose="020B0604020202020204" pitchFamily="34" charset="0"/>
                <a:cs typeface="Arial" panose="020B0604020202020204" pitchFamily="34" charset="0"/>
              </a:rPr>
              <a:t>Molybdenan lithný </a:t>
            </a:r>
            <a:r>
              <a:rPr lang="cs-CZ" sz="2000" dirty="0">
                <a:latin typeface="Arial" panose="020B0604020202020204" pitchFamily="34" charset="0"/>
                <a:cs typeface="Arial" panose="020B0604020202020204" pitchFamily="34" charset="0"/>
              </a:rPr>
              <a:t>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MoO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inhibitorem koroze. </a:t>
            </a:r>
          </a:p>
          <a:p>
            <a:pPr algn="just"/>
            <a:r>
              <a:rPr lang="cs-CZ" sz="2000" b="1" dirty="0">
                <a:latin typeface="Arial" panose="020B0604020202020204" pitchFamily="34" charset="0"/>
                <a:cs typeface="Arial" panose="020B0604020202020204" pitchFamily="34" charset="0"/>
              </a:rPr>
              <a:t>Titaničitan lithný </a:t>
            </a:r>
            <a:r>
              <a:rPr lang="cs-CZ" sz="2000" dirty="0">
                <a:latin typeface="Arial" panose="020B0604020202020204" pitchFamily="34" charset="0"/>
                <a:cs typeface="Arial" panose="020B0604020202020204" pitchFamily="34" charset="0"/>
              </a:rPr>
              <a:t>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TiO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 k přípravě bílých glazur a smaltů. </a:t>
            </a:r>
          </a:p>
          <a:p>
            <a:pPr algn="just"/>
            <a:r>
              <a:rPr lang="cs-CZ" sz="2000" b="1" dirty="0">
                <a:latin typeface="Arial" panose="020B0604020202020204" pitchFamily="34" charset="0"/>
                <a:cs typeface="Arial" panose="020B0604020202020204" pitchFamily="34" charset="0"/>
              </a:rPr>
              <a:t>Wolframan lithný</a:t>
            </a:r>
            <a:r>
              <a:rPr lang="cs-CZ" sz="2000" dirty="0">
                <a:latin typeface="Arial" panose="020B0604020202020204" pitchFamily="34" charset="0"/>
                <a:cs typeface="Arial" panose="020B0604020202020204" pitchFamily="34" charset="0"/>
              </a:rPr>
              <a:t>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WO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slouží k přípravě hustých vyplachovacích roztoků pro ropné vrty. </a:t>
            </a:r>
          </a:p>
          <a:p>
            <a:pPr algn="just"/>
            <a:r>
              <a:rPr lang="cs-CZ" sz="2000" b="1" dirty="0" err="1">
                <a:latin typeface="Arial" panose="020B0604020202020204" pitchFamily="34" charset="0"/>
                <a:cs typeface="Arial" panose="020B0604020202020204" pitchFamily="34" charset="0"/>
              </a:rPr>
              <a:t>Tantaličnan</a:t>
            </a:r>
            <a:r>
              <a:rPr lang="cs-CZ" sz="2000" b="1" dirty="0">
                <a:latin typeface="Arial" panose="020B0604020202020204" pitchFamily="34" charset="0"/>
                <a:cs typeface="Arial" panose="020B0604020202020204" pitchFamily="34" charset="0"/>
              </a:rPr>
              <a:t> lithný </a:t>
            </a:r>
            <a:r>
              <a:rPr lang="cs-CZ" sz="2000" dirty="0">
                <a:latin typeface="Arial" panose="020B0604020202020204" pitchFamily="34" charset="0"/>
                <a:cs typeface="Arial" panose="020B0604020202020204" pitchFamily="34" charset="0"/>
              </a:rPr>
              <a:t>LiTaO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niobičnan lithný </a:t>
            </a:r>
            <a:r>
              <a:rPr lang="cs-CZ" sz="2000" dirty="0">
                <a:latin typeface="Arial" panose="020B0604020202020204" pitchFamily="34" charset="0"/>
                <a:cs typeface="Arial" panose="020B0604020202020204" pitchFamily="34" charset="0"/>
              </a:rPr>
              <a:t>LiNbO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mají piezoelektrické vlastnosti a </a:t>
            </a:r>
            <a:r>
              <a:rPr lang="cs-CZ" sz="2000" dirty="0" err="1">
                <a:latin typeface="Arial" panose="020B0604020202020204" pitchFamily="34" charset="0"/>
                <a:cs typeface="Arial" panose="020B0604020202020204" pitchFamily="34" charset="0"/>
              </a:rPr>
              <a:t>využívájí</a:t>
            </a:r>
            <a:r>
              <a:rPr lang="cs-CZ" sz="2000" dirty="0">
                <a:latin typeface="Arial" panose="020B0604020202020204" pitchFamily="34" charset="0"/>
                <a:cs typeface="Arial" panose="020B0604020202020204" pitchFamily="34" charset="0"/>
              </a:rPr>
              <a:t> se v výrobě detektorů pohybu. </a:t>
            </a:r>
          </a:p>
        </p:txBody>
      </p:sp>
    </p:spTree>
    <p:extLst>
      <p:ext uri="{BB962C8B-B14F-4D97-AF65-F5344CB8AC3E}">
        <p14:creationId xmlns:p14="http://schemas.microsoft.com/office/powerpoint/2010/main" val="93359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86800" cy="415498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  Stearan lithný </a:t>
            </a:r>
            <a:r>
              <a:rPr lang="cs-CZ" sz="2000" dirty="0">
                <a:latin typeface="Arial" panose="020B0604020202020204" pitchFamily="34" charset="0"/>
                <a:cs typeface="Arial" panose="020B0604020202020204" pitchFamily="34" charset="0"/>
              </a:rPr>
              <a:t>se používá k úpravě viskozity maziv a olejů: používá se jako zahušťovadlo a želatinová látka k převádění olejů na plastická maziva. Tato maziva mají velkou odolnost vůči vodě, mají dobré nízkoteplotní vlastnosti (−20 °C) a velmi dobrou stálost při vyšších teplotách (&gt; 150 °C). Tato zahušťovadla se připravují z hydroxidu lithného a přírodních tuků (lithná mýdla).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Fenyllithium</a:t>
            </a:r>
            <a:r>
              <a:rPr lang="cs-CZ" sz="2000" dirty="0">
                <a:latin typeface="Arial" panose="020B0604020202020204" pitchFamily="34" charset="0"/>
                <a:cs typeface="Arial" panose="020B0604020202020204" pitchFamily="34" charset="0"/>
              </a:rPr>
              <a:t> C</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Li je reakčním činidlem při přípravě olefinů z aldehydů a ketonů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Wittigova</a:t>
            </a:r>
            <a:r>
              <a:rPr lang="cs-CZ" sz="2000" i="1" dirty="0">
                <a:latin typeface="Arial" panose="020B0604020202020204" pitchFamily="34" charset="0"/>
                <a:cs typeface="Arial" panose="020B0604020202020204" pitchFamily="34" charset="0"/>
              </a:rPr>
              <a:t> reakce)</a:t>
            </a:r>
            <a:r>
              <a:rPr lang="cs-CZ" sz="2000" dirty="0">
                <a:latin typeface="Arial" panose="020B0604020202020204" pitchFamily="34" charset="0"/>
                <a:cs typeface="Arial" panose="020B0604020202020204" pitchFamily="34" charset="0"/>
              </a:rPr>
              <a:t>. </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Organické soli lithia </a:t>
            </a:r>
            <a:r>
              <a:rPr lang="cs-CZ" sz="2000" dirty="0">
                <a:latin typeface="Arial" panose="020B0604020202020204" pitchFamily="34" charset="0"/>
                <a:cs typeface="Arial" panose="020B0604020202020204" pitchFamily="34" charset="0"/>
              </a:rPr>
              <a:t>(citrát a </a:t>
            </a:r>
            <a:r>
              <a:rPr lang="cs-CZ" sz="2000" dirty="0" err="1">
                <a:latin typeface="Arial" panose="020B0604020202020204" pitchFamily="34" charset="0"/>
                <a:cs typeface="Arial" panose="020B0604020202020204" pitchFamily="34" charset="0"/>
              </a:rPr>
              <a:t>orotát</a:t>
            </a:r>
            <a:r>
              <a:rPr lang="cs-CZ" sz="2000" dirty="0">
                <a:latin typeface="Arial" panose="020B0604020202020204" pitchFamily="34" charset="0"/>
                <a:cs typeface="Arial" panose="020B0604020202020204" pitchFamily="34" charset="0"/>
              </a:rPr>
              <a:t>) se používají ve farmaceutickém průmyslu jako součásti uklidňujících léků tlumících afekt.</a:t>
            </a:r>
          </a:p>
          <a:p>
            <a:pPr algn="just"/>
            <a:endParaRPr lang="cs-CZ" sz="8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Jantaran</a:t>
            </a:r>
            <a:r>
              <a:rPr lang="cs-CZ" sz="2000" b="1" dirty="0">
                <a:latin typeface="Arial" panose="020B0604020202020204" pitchFamily="34" charset="0"/>
                <a:cs typeface="Arial" panose="020B0604020202020204" pitchFamily="34" charset="0"/>
              </a:rPr>
              <a:t> lithný </a:t>
            </a:r>
            <a:r>
              <a:rPr lang="cs-CZ" sz="2000" dirty="0">
                <a:latin typeface="Arial" panose="020B0604020202020204" pitchFamily="34" charset="0"/>
                <a:cs typeface="Arial" panose="020B0604020202020204" pitchFamily="34" charset="0"/>
              </a:rPr>
              <a:t>– použití v medicíně jako </a:t>
            </a:r>
            <a:r>
              <a:rPr lang="cs-CZ" sz="2000" dirty="0" err="1">
                <a:latin typeface="Arial" panose="020B0604020202020204" pitchFamily="34" charset="0"/>
                <a:cs typeface="Arial" panose="020B0604020202020204" pitchFamily="34" charset="0"/>
              </a:rPr>
              <a:t>dermatologikum</a:t>
            </a:r>
            <a:r>
              <a:rPr lang="cs-CZ" sz="2000" dirty="0">
                <a:latin typeface="Arial" panose="020B0604020202020204" pitchFamily="34" charset="0"/>
                <a:cs typeface="Arial" panose="020B0604020202020204" pitchFamily="34" charset="0"/>
              </a:rPr>
              <a:t> při léčbě </a:t>
            </a:r>
            <a:r>
              <a:rPr lang="cs-CZ" sz="2000" dirty="0" err="1">
                <a:latin typeface="Arial" panose="020B0604020202020204" pitchFamily="34" charset="0"/>
                <a:cs typeface="Arial" panose="020B0604020202020204" pitchFamily="34" charset="0"/>
              </a:rPr>
              <a:t>seboroické</a:t>
            </a:r>
            <a:r>
              <a:rPr lang="cs-CZ" sz="2000" dirty="0">
                <a:latin typeface="Arial" panose="020B0604020202020204" pitchFamily="34" charset="0"/>
                <a:cs typeface="Arial" panose="020B0604020202020204" pitchFamily="34" charset="0"/>
              </a:rPr>
              <a:t> dermatitidy.</a:t>
            </a:r>
          </a:p>
        </p:txBody>
      </p:sp>
    </p:spTree>
    <p:extLst>
      <p:ext uri="{BB962C8B-B14F-4D97-AF65-F5344CB8AC3E}">
        <p14:creationId xmlns:p14="http://schemas.microsoft.com/office/powerpoint/2010/main" val="40398259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6432530"/>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S</a:t>
            </a:r>
            <a:r>
              <a:rPr lang="cs-CZ" sz="3200" b="1" dirty="0" err="1">
                <a:latin typeface="Arial" panose="020B0604020202020204" pitchFamily="34" charset="0"/>
                <a:cs typeface="Arial" panose="020B0604020202020204" pitchFamily="34" charset="0"/>
              </a:rPr>
              <a:t>odík</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 stříbrobílý, lesklý, velmi měkký, neušlechtilý kov. Na vzduchu je sodík nestálý a rychle se pokrývá vrstvou hydroxidu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S </a:t>
            </a:r>
            <a:r>
              <a:rPr lang="cs-CZ" sz="2000" u="sng" dirty="0">
                <a:latin typeface="Arial" panose="020B0604020202020204" pitchFamily="34" charset="0"/>
                <a:cs typeface="Arial" panose="020B0604020202020204" pitchFamily="34" charset="0"/>
              </a:rPr>
              <a:t>kyslíkem</a:t>
            </a:r>
            <a:r>
              <a:rPr lang="cs-CZ" sz="2000" dirty="0">
                <a:latin typeface="Arial" panose="020B0604020202020204" pitchFamily="34" charset="0"/>
                <a:cs typeface="Arial" panose="020B0604020202020204" pitchFamily="34" charset="0"/>
              </a:rPr>
              <a:t> sodík při zahřátí na teplotu 250 °C hoří za vzniku žlutého peroxidu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atmosféře ozonu shoří za vzniku explozivního červeného ozonidu sodného NaO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Páry sodíku mají sytě fialovou barvu. Prudce reaguje s vodou za vzniku hydroxidu sodného a vývoje vodíku:</a:t>
            </a:r>
          </a:p>
          <a:p>
            <a:pPr algn="ctr"/>
            <a:r>
              <a:rPr lang="cs-CZ" sz="2000" dirty="0">
                <a:latin typeface="Arial" panose="020B0604020202020204" pitchFamily="34" charset="0"/>
                <a:cs typeface="Arial" panose="020B0604020202020204" pitchFamily="34" charset="0"/>
              </a:rPr>
              <a:t>2Na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2NaOH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Podobně jako ostatní alkalické kovy je také sodík vysoce reaktivní chemický prvek, který se přímo slučuje s řadou dalších prvků. S </a:t>
            </a:r>
            <a:r>
              <a:rPr lang="cs-CZ" sz="2000" u="sng" dirty="0">
                <a:latin typeface="Arial" panose="020B0604020202020204" pitchFamily="34" charset="0"/>
                <a:cs typeface="Arial" panose="020B0604020202020204" pitchFamily="34" charset="0"/>
              </a:rPr>
              <a:t>fluorem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chlorem</a:t>
            </a:r>
            <a:r>
              <a:rPr lang="cs-CZ" sz="2000" dirty="0">
                <a:latin typeface="Arial" panose="020B0604020202020204" pitchFamily="34" charset="0"/>
                <a:cs typeface="Arial" panose="020B0604020202020204" pitchFamily="34" charset="0"/>
              </a:rPr>
              <a:t> reaguje již za laboratorní teploty, s ostatními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se slučuje při teplotě nad 150°C,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se slučuje při teplotě okolo 130 °C. S červeným </a:t>
            </a:r>
            <a:r>
              <a:rPr lang="cs-CZ" sz="2000" u="sng" dirty="0">
                <a:latin typeface="Arial" panose="020B0604020202020204" pitchFamily="34" charset="0"/>
                <a:cs typeface="Arial" panose="020B0604020202020204" pitchFamily="34" charset="0"/>
              </a:rPr>
              <a:t>fosforem</a:t>
            </a:r>
            <a:r>
              <a:rPr lang="cs-CZ" sz="2000" dirty="0">
                <a:latin typeface="Arial" panose="020B0604020202020204" pitchFamily="34" charset="0"/>
                <a:cs typeface="Arial" panose="020B0604020202020204" pitchFamily="34" charset="0"/>
              </a:rPr>
              <a:t> reaguje při teplotě 200°C za vzniku zeleného fosfidu sodného Na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 Při teplotě 150 °C reaguje s </a:t>
            </a:r>
            <a:r>
              <a:rPr lang="cs-CZ" sz="2000" u="sng" dirty="0">
                <a:latin typeface="Arial" panose="020B0604020202020204" pitchFamily="34" charset="0"/>
                <a:cs typeface="Arial" panose="020B0604020202020204" pitchFamily="34" charset="0"/>
              </a:rPr>
              <a:t>uhlíkem</a:t>
            </a:r>
            <a:r>
              <a:rPr lang="cs-CZ" sz="2000" dirty="0">
                <a:latin typeface="Arial" panose="020B0604020202020204" pitchFamily="34" charset="0"/>
                <a:cs typeface="Arial" panose="020B0604020202020204" pitchFamily="34" charset="0"/>
              </a:rPr>
              <a:t> za tvorby acetylidu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Již při teplotě 100 °C reaguje s </a:t>
            </a:r>
            <a:r>
              <a:rPr lang="cs-CZ" sz="2000" u="sng" dirty="0">
                <a:latin typeface="Arial" panose="020B0604020202020204" pitchFamily="34" charset="0"/>
                <a:cs typeface="Arial" panose="020B0604020202020204" pitchFamily="34" charset="0"/>
              </a:rPr>
              <a:t>dusíkem</a:t>
            </a:r>
            <a:r>
              <a:rPr lang="cs-CZ" sz="2000" dirty="0">
                <a:latin typeface="Arial" panose="020B0604020202020204" pitchFamily="34" charset="0"/>
                <a:cs typeface="Arial" panose="020B0604020202020204" pitchFamily="34" charset="0"/>
              </a:rPr>
              <a:t> za vzniku nitridu Na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 v kapalném amoniaku se </a:t>
            </a:r>
            <a:r>
              <a:rPr lang="cs-CZ" sz="2000" dirty="0" err="1">
                <a:latin typeface="Arial" panose="020B0604020202020204" pitchFamily="34" charset="0"/>
                <a:cs typeface="Arial" panose="020B0604020202020204" pitchFamily="34" charset="0"/>
              </a:rPr>
              <a:t>rozp</a:t>
            </a:r>
            <a:r>
              <a:rPr lang="en-US" sz="2000" dirty="0">
                <a:latin typeface="Arial" panose="020B0604020202020204" pitchFamily="34" charset="0"/>
                <a:cs typeface="Arial" panose="020B0604020202020204" pitchFamily="34" charset="0"/>
              </a:rPr>
              <a:t>o</a:t>
            </a:r>
            <a:r>
              <a:rPr lang="cs-CZ" sz="2000" dirty="0" err="1">
                <a:latin typeface="Arial" panose="020B0604020202020204" pitchFamily="34" charset="0"/>
                <a:cs typeface="Arial" panose="020B0604020202020204" pitchFamily="34" charset="0"/>
              </a:rPr>
              <a:t>uští</a:t>
            </a:r>
            <a:r>
              <a:rPr lang="cs-CZ" sz="2000" dirty="0">
                <a:latin typeface="Arial" panose="020B0604020202020204" pitchFamily="34" charset="0"/>
                <a:cs typeface="Arial" panose="020B0604020202020204" pitchFamily="34" charset="0"/>
              </a:rPr>
              <a:t> za vzniku </a:t>
            </a:r>
            <a:r>
              <a:rPr lang="cs-CZ" sz="2000" dirty="0" err="1">
                <a:latin typeface="Arial" panose="020B0604020202020204" pitchFamily="34" charset="0"/>
                <a:cs typeface="Arial" panose="020B0604020202020204" pitchFamily="34" charset="0"/>
              </a:rPr>
              <a:t>tetraa</a:t>
            </a:r>
            <a:r>
              <a:rPr lang="en-US" sz="2000" dirty="0">
                <a:latin typeface="Arial" panose="020B0604020202020204" pitchFamily="34" charset="0"/>
                <a:cs typeface="Arial" panose="020B0604020202020204" pitchFamily="34" charset="0"/>
              </a:rPr>
              <a:t>m</a:t>
            </a:r>
            <a:r>
              <a:rPr lang="cs-CZ" sz="2000" dirty="0">
                <a:latin typeface="Arial" panose="020B0604020202020204" pitchFamily="34" charset="0"/>
                <a:cs typeface="Arial" panose="020B0604020202020204" pitchFamily="34" charset="0"/>
              </a:rPr>
              <a:t>min  sodného komplexu [Na(NH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 plynným amoniakem reaguje za vzniku amidu sodného NaNH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Na + 4NH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[Na(NH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2Na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2NaNH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2217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Při teplotě 150°C ochotně reaguje se sirovodíkem za vzniku </a:t>
            </a:r>
            <a:r>
              <a:rPr lang="cs-CZ" sz="2000" i="1" dirty="0" err="1">
                <a:latin typeface="Arial" panose="020B0604020202020204" pitchFamily="34" charset="0"/>
                <a:cs typeface="Arial" panose="020B0604020202020204" pitchFamily="34" charset="0"/>
              </a:rPr>
              <a:t>hydrogensulfidu</a:t>
            </a:r>
            <a:r>
              <a:rPr lang="cs-CZ" sz="2000" i="1" dirty="0">
                <a:latin typeface="Arial" panose="020B0604020202020204" pitchFamily="34" charset="0"/>
                <a:cs typeface="Arial" panose="020B0604020202020204" pitchFamily="34" charset="0"/>
              </a:rPr>
              <a:t> sodného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NaHS</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2Na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2NaHS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Při teplotě okolo 300°C reaguje dokonce i s téměř netečným </a:t>
            </a:r>
            <a:r>
              <a:rPr lang="cs-CZ" sz="2000" dirty="0" err="1">
                <a:latin typeface="Arial" panose="020B0604020202020204" pitchFamily="34" charset="0"/>
                <a:cs typeface="Arial" panose="020B0604020202020204" pitchFamily="34" charset="0"/>
              </a:rPr>
              <a:t>hexafluoridem</a:t>
            </a:r>
            <a:r>
              <a:rPr lang="cs-CZ" sz="2000" dirty="0">
                <a:latin typeface="Arial" panose="020B0604020202020204" pitchFamily="34" charset="0"/>
                <a:cs typeface="Arial" panose="020B0604020202020204" pitchFamily="34" charset="0"/>
              </a:rPr>
              <a:t> síry SF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za vzniku sulfidu sodného a fluoridu sodného:</a:t>
            </a:r>
          </a:p>
          <a:p>
            <a:pPr algn="ctr"/>
            <a:r>
              <a:rPr lang="cs-CZ" sz="2000" dirty="0">
                <a:latin typeface="Arial" panose="020B0604020202020204" pitchFamily="34" charset="0"/>
                <a:cs typeface="Arial" panose="020B0604020202020204" pitchFamily="34" charset="0"/>
              </a:rPr>
              <a:t>8Na + SF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6NaF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p>
          <a:p>
            <a:pPr algn="just"/>
            <a:r>
              <a:rPr lang="cs-CZ" sz="2000" dirty="0">
                <a:latin typeface="Arial" panose="020B0604020202020204" pitchFamily="34" charset="0"/>
                <a:cs typeface="Arial" panose="020B0604020202020204" pitchFamily="34" charset="0"/>
              </a:rPr>
              <a:t>S vodíkem se slučuje za vzniku velmi reaktivního hydridu </a:t>
            </a:r>
            <a:r>
              <a:rPr lang="cs-CZ" sz="2000" dirty="0" err="1">
                <a:latin typeface="Arial" panose="020B0604020202020204" pitchFamily="34" charset="0"/>
                <a:cs typeface="Arial" panose="020B0604020202020204" pitchFamily="34" charset="0"/>
              </a:rPr>
              <a:t>NaH</a:t>
            </a:r>
            <a:r>
              <a:rPr lang="cs-CZ" sz="2000" dirty="0">
                <a:latin typeface="Arial" panose="020B0604020202020204" pitchFamily="34" charset="0"/>
                <a:cs typeface="Arial" panose="020B0604020202020204" pitchFamily="34" charset="0"/>
              </a:rPr>
              <a:t>, který se prudce explozivně rozkládá působením vody.</a:t>
            </a:r>
          </a:p>
          <a:p>
            <a:pPr algn="just"/>
            <a:endParaRPr lang="cs-CZ"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Ve sloučeninách vystupuje sodík v oxidačním stavu I, existují i unikátní sloučeniny ve kterých se vyskytuje </a:t>
            </a:r>
            <a:r>
              <a:rPr lang="cs-CZ" sz="2000" u="sng" dirty="0">
                <a:latin typeface="Arial" panose="020B0604020202020204" pitchFamily="34" charset="0"/>
                <a:cs typeface="Arial" panose="020B0604020202020204" pitchFamily="34" charset="0"/>
              </a:rPr>
              <a:t>v oxidačním stavu -I</a:t>
            </a:r>
            <a:r>
              <a:rPr lang="cs-CZ" sz="2000" dirty="0">
                <a:latin typeface="Arial" panose="020B0604020202020204" pitchFamily="34" charset="0"/>
                <a:cs typeface="Arial" panose="020B0604020202020204" pitchFamily="34" charset="0"/>
              </a:rPr>
              <a:t>. Typickým příkladem je </a:t>
            </a:r>
            <a:r>
              <a:rPr lang="cs-CZ" sz="2000" b="1" dirty="0">
                <a:latin typeface="Arial" panose="020B0604020202020204" pitchFamily="34" charset="0"/>
                <a:cs typeface="Arial" panose="020B0604020202020204" pitchFamily="34" charset="0"/>
              </a:rPr>
              <a:t>inverzní hydrid sodíku </a:t>
            </a:r>
            <a:r>
              <a:rPr lang="cs-CZ" sz="2000" dirty="0" err="1">
                <a:latin typeface="Arial" panose="020B0604020202020204" pitchFamily="34" charset="0"/>
                <a:cs typeface="Arial" panose="020B0604020202020204" pitchFamily="34" charset="0"/>
              </a:rPr>
              <a:t>H</a:t>
            </a:r>
            <a:r>
              <a:rPr lang="cs-CZ" sz="2000" baseline="30000" dirty="0" err="1">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Na</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Byly připraveny i </a:t>
            </a:r>
            <a:r>
              <a:rPr lang="cs-CZ" sz="2000" b="1" dirty="0">
                <a:latin typeface="Arial" panose="020B0604020202020204" pitchFamily="34" charset="0"/>
                <a:cs typeface="Arial" panose="020B0604020202020204" pitchFamily="34" charset="0"/>
              </a:rPr>
              <a:t>sodné soli cyklických etherů</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kryptandy</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ve kterých vystupuje sodík </a:t>
            </a:r>
            <a:r>
              <a:rPr lang="cs-CZ" sz="2000" u="sng" dirty="0">
                <a:latin typeface="Arial" panose="020B0604020202020204" pitchFamily="34" charset="0"/>
                <a:cs typeface="Arial" panose="020B0604020202020204" pitchFamily="34" charset="0"/>
              </a:rPr>
              <a:t>v oxidačním stavu -I</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Velká většina sloučenin sodíku je ve vodě dobře rozpustná, vodné roztoky sodných solí bývají bezbarvé, pokud není jejich zbarvení způsobeno barevným aniontem. Jednou z mála známých barevných sodných solí je světle žlutý </a:t>
            </a:r>
            <a:r>
              <a:rPr lang="cs-CZ" sz="2000" i="1" dirty="0">
                <a:latin typeface="Arial" panose="020B0604020202020204" pitchFamily="34" charset="0"/>
                <a:cs typeface="Arial" panose="020B0604020202020204" pitchFamily="34" charset="0"/>
              </a:rPr>
              <a:t>dusitan sodný </a:t>
            </a:r>
            <a:r>
              <a:rPr lang="cs-CZ" sz="2000" dirty="0">
                <a:latin typeface="Arial" panose="020B0604020202020204" pitchFamily="34" charset="0"/>
                <a:cs typeface="Arial" panose="020B0604020202020204" pitchFamily="34" charset="0"/>
              </a:rPr>
              <a:t>NaNO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Ve vodě nejhůře rozpustné sloučeniny sodíku jsou </a:t>
            </a:r>
            <a:r>
              <a:rPr lang="cs-CZ" sz="2000" i="1" dirty="0" err="1">
                <a:latin typeface="Arial" panose="020B0604020202020204" pitchFamily="34" charset="0"/>
                <a:cs typeface="Arial" panose="020B0604020202020204" pitchFamily="34" charset="0"/>
              </a:rPr>
              <a:t>hexahydroxoantimoničnan</a:t>
            </a:r>
            <a:r>
              <a:rPr lang="cs-CZ" sz="2000" i="1" dirty="0">
                <a:latin typeface="Arial" panose="020B0604020202020204" pitchFamily="34" charset="0"/>
                <a:cs typeface="Arial" panose="020B0604020202020204" pitchFamily="34" charset="0"/>
              </a:rPr>
              <a:t> sodný </a:t>
            </a:r>
            <a:r>
              <a:rPr lang="cs-CZ" sz="2000" dirty="0">
                <a:latin typeface="Arial" panose="020B0604020202020204" pitchFamily="34" charset="0"/>
                <a:cs typeface="Arial" panose="020B0604020202020204" pitchFamily="34" charset="0"/>
              </a:rPr>
              <a:t>Na[</a:t>
            </a:r>
            <a:r>
              <a:rPr lang="cs-CZ" sz="2000" dirty="0" err="1">
                <a:latin typeface="Arial" panose="020B0604020202020204" pitchFamily="34" charset="0"/>
                <a:cs typeface="Arial" panose="020B0604020202020204" pitchFamily="34" charset="0"/>
              </a:rPr>
              <a:t>Sb</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 </a:t>
            </a:r>
            <a:r>
              <a:rPr lang="cs-CZ" sz="2000" i="1" dirty="0" err="1">
                <a:latin typeface="Arial" panose="020B0604020202020204" pitchFamily="34" charset="0"/>
                <a:cs typeface="Arial" panose="020B0604020202020204" pitchFamily="34" charset="0"/>
              </a:rPr>
              <a:t>xenoničelan</a:t>
            </a:r>
            <a:r>
              <a:rPr lang="cs-CZ" sz="2000" i="1" dirty="0">
                <a:latin typeface="Arial" panose="020B0604020202020204" pitchFamily="34" charset="0"/>
                <a:cs typeface="Arial" panose="020B0604020202020204" pitchFamily="34" charset="0"/>
              </a:rPr>
              <a:t> sodný</a:t>
            </a:r>
            <a:r>
              <a:rPr lang="cs-CZ" sz="2000" dirty="0">
                <a:latin typeface="Arial" panose="020B0604020202020204" pitchFamily="34" charset="0"/>
                <a:cs typeface="Arial" panose="020B0604020202020204" pitchFamily="34" charset="0"/>
              </a:rPr>
              <a:t> Na</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XeO</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zcela nerozpustné jsou </a:t>
            </a:r>
            <a:r>
              <a:rPr lang="cs-CZ" sz="2000" i="1" dirty="0">
                <a:latin typeface="Arial" panose="020B0604020202020204" pitchFamily="34" charset="0"/>
                <a:cs typeface="Arial" panose="020B0604020202020204" pitchFamily="34" charset="0"/>
              </a:rPr>
              <a:t>uranan sodný </a:t>
            </a:r>
            <a:r>
              <a:rPr lang="cs-CZ" sz="2000" dirty="0">
                <a:latin typeface="Arial" panose="020B0604020202020204" pitchFamily="34" charset="0"/>
                <a:cs typeface="Arial" panose="020B0604020202020204" pitchFamily="34" charset="0"/>
              </a:rPr>
              <a:t>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UO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a:t>
            </a:r>
            <a:r>
              <a:rPr lang="cs-CZ" sz="2000" i="1" dirty="0" err="1">
                <a:latin typeface="Arial" panose="020B0604020202020204" pitchFamily="34" charset="0"/>
                <a:cs typeface="Arial" panose="020B0604020202020204" pitchFamily="34" charset="0"/>
              </a:rPr>
              <a:t>diuranan</a:t>
            </a:r>
            <a:r>
              <a:rPr lang="cs-CZ" sz="2000" i="1" dirty="0">
                <a:latin typeface="Arial" panose="020B0604020202020204" pitchFamily="34" charset="0"/>
                <a:cs typeface="Arial" panose="020B0604020202020204" pitchFamily="34" charset="0"/>
              </a:rPr>
              <a:t> sodný</a:t>
            </a:r>
            <a:r>
              <a:rPr lang="cs-CZ" sz="2000" dirty="0">
                <a:latin typeface="Arial" panose="020B0604020202020204" pitchFamily="34" charset="0"/>
                <a:cs typeface="Arial" panose="020B0604020202020204" pitchFamily="34" charset="0"/>
              </a:rPr>
              <a:t>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U</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4595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839200" cy="640175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Výskyt sodíku v přírodě je vázán pouze na sloučeniny, </a:t>
            </a:r>
            <a:r>
              <a:rPr lang="en-US" sz="2000" dirty="0" err="1">
                <a:latin typeface="Arial" panose="020B0604020202020204" pitchFamily="34" charset="0"/>
                <a:cs typeface="Arial" panose="020B0604020202020204" pitchFamily="34" charset="0"/>
              </a:rPr>
              <a:t>kde</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vyskytuje vždy ve formě bezbarvého jednomocného kationu. Průměrný obsah sodíku v zemské kůře činí 2,34 %, sodík je čtvrtý nejrozšířenější kov a šestý nejrozšířenější prvek na Zemi.</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množství 1,06 % je sodík obsažen v mořské vodě.</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Nejdůležitějším minerálem sodíku je </a:t>
            </a:r>
            <a:r>
              <a:rPr lang="cs-CZ" sz="2000" b="1" dirty="0">
                <a:latin typeface="Arial" panose="020B0604020202020204" pitchFamily="34" charset="0"/>
                <a:cs typeface="Arial" panose="020B0604020202020204" pitchFamily="34" charset="0"/>
              </a:rPr>
              <a:t>halit</a:t>
            </a:r>
            <a:r>
              <a:rPr lang="cs-CZ" sz="2000" dirty="0">
                <a:latin typeface="Arial" panose="020B0604020202020204" pitchFamily="34" charset="0"/>
                <a:cs typeface="Arial" panose="020B0604020202020204" pitchFamily="34" charset="0"/>
              </a:rPr>
              <a:t> (kamenná sůl)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Velmi významná je biologická role </a:t>
            </a:r>
            <a:r>
              <a:rPr lang="en-US" sz="2000" dirty="0">
                <a:latin typeface="Arial" panose="020B0604020202020204" pitchFamily="34" charset="0"/>
                <a:cs typeface="Arial" panose="020B0604020202020204" pitchFamily="34" charset="0"/>
              </a:rPr>
              <a:t>sod</a:t>
            </a:r>
            <a:r>
              <a:rPr lang="cs-CZ" sz="2000" dirty="0" err="1">
                <a:latin typeface="Arial" panose="020B0604020202020204" pitchFamily="34" charset="0"/>
                <a:cs typeface="Arial" panose="020B0604020202020204" pitchFamily="34" charset="0"/>
              </a:rPr>
              <a:t>íku</a:t>
            </a:r>
            <a:r>
              <a:rPr lang="cs-CZ" sz="2000" dirty="0">
                <a:latin typeface="Arial" panose="020B0604020202020204" pitchFamily="34" charset="0"/>
                <a:cs typeface="Arial" panose="020B0604020202020204" pitchFamily="34" charset="0"/>
              </a:rPr>
              <a:t> v lidském organismu.</a:t>
            </a:r>
          </a:p>
          <a:p>
            <a:pPr algn="just"/>
            <a:endParaRPr lang="en-US" sz="1000" b="1"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Výroba sodíku se provádí elektrolýzou taveniny chloridu sodného nebo hydroxidu sodného - </a:t>
            </a:r>
            <a:r>
              <a:rPr lang="cs-CZ" sz="2000" b="1" dirty="0" err="1">
                <a:latin typeface="Arial" panose="020B0604020202020204" pitchFamily="34" charset="0"/>
                <a:cs typeface="Arial" panose="020B0604020202020204" pitchFamily="34" charset="0"/>
              </a:rPr>
              <a:t>Castnerův</a:t>
            </a:r>
            <a:r>
              <a:rPr lang="cs-CZ" sz="2000" b="1" dirty="0">
                <a:latin typeface="Arial" panose="020B0604020202020204" pitchFamily="34" charset="0"/>
                <a:cs typeface="Arial" panose="020B0604020202020204" pitchFamily="34" charset="0"/>
              </a:rPr>
              <a:t> proces</a:t>
            </a:r>
            <a:r>
              <a:rPr lang="cs-CZ" sz="2000" dirty="0">
                <a:latin typeface="Arial" panose="020B0604020202020204" pitchFamily="34" charset="0"/>
                <a:cs typeface="Arial" panose="020B0604020202020204" pitchFamily="34" charset="0"/>
              </a:rPr>
              <a:t> výroby sodíku. Elektrolýza chloridu se provádí při teplotě 600-650°C za přítomnosti fluoridu sodného, který snižuje teplotu tání chloridu. Na grafitové anodě se vylučuje chlor, tekutý sodík s vylučuje na železné katodě.</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Kovový sodík se používá jako redukční činidlo při výrobě těžkotavitelných kovů titanu a zirkonia </a:t>
            </a:r>
            <a:r>
              <a:rPr lang="cs-CZ" sz="2000" b="1" dirty="0">
                <a:latin typeface="Arial" panose="020B0604020202020204" pitchFamily="34" charset="0"/>
                <a:cs typeface="Arial" panose="020B0604020202020204" pitchFamily="34" charset="0"/>
              </a:rPr>
              <a:t>Krollovým postupem</a:t>
            </a:r>
            <a:r>
              <a:rPr lang="cs-CZ" sz="2000" dirty="0">
                <a:latin typeface="Arial" panose="020B0604020202020204" pitchFamily="34" charset="0"/>
                <a:cs typeface="Arial" panose="020B0604020202020204" pitchFamily="34" charset="0"/>
              </a:rPr>
              <a:t>, jako reakční činidlo při přípravě homologů benzenu z jeho </a:t>
            </a:r>
            <a:r>
              <a:rPr lang="cs-CZ" sz="2000" dirty="0" err="1">
                <a:latin typeface="Arial" panose="020B0604020202020204" pitchFamily="34" charset="0"/>
                <a:cs typeface="Arial" panose="020B0604020202020204" pitchFamily="34" charset="0"/>
              </a:rPr>
              <a:t>halogenderivátů</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Wurtzova-Fittigova</a:t>
            </a:r>
            <a:r>
              <a:rPr lang="cs-CZ" sz="2000" i="1" dirty="0">
                <a:latin typeface="Arial" panose="020B0604020202020204" pitchFamily="34" charset="0"/>
                <a:cs typeface="Arial" panose="020B0604020202020204" pitchFamily="34" charset="0"/>
              </a:rPr>
              <a:t> reakce)</a:t>
            </a:r>
            <a:r>
              <a:rPr lang="cs-CZ" sz="2000" dirty="0">
                <a:latin typeface="Arial" panose="020B0604020202020204" pitchFamily="34" charset="0"/>
                <a:cs typeface="Arial" panose="020B0604020202020204" pitchFamily="34" charset="0"/>
              </a:rPr>
              <a:t> nebo při výrobě kyseliny šťavelové. </a:t>
            </a:r>
            <a:r>
              <a:rPr lang="en-US" sz="2000" dirty="0">
                <a:latin typeface="Arial" panose="020B0604020202020204" pitchFamily="34" charset="0"/>
                <a:cs typeface="Arial" panose="020B0604020202020204" pitchFamily="34" charset="0"/>
              </a:rPr>
              <a:t>R</a:t>
            </a:r>
            <a:r>
              <a:rPr lang="cs-CZ" sz="2000" dirty="0" err="1">
                <a:latin typeface="Arial" panose="020B0604020202020204" pitchFamily="34" charset="0"/>
                <a:cs typeface="Arial" panose="020B0604020202020204" pitchFamily="34" charset="0"/>
              </a:rPr>
              <a:t>edukční</a:t>
            </a:r>
            <a:r>
              <a:rPr lang="cs-CZ" sz="2000" dirty="0">
                <a:latin typeface="Arial" panose="020B0604020202020204" pitchFamily="34" charset="0"/>
                <a:cs typeface="Arial" panose="020B0604020202020204" pitchFamily="34" charset="0"/>
              </a:rPr>
              <a:t> mineralizace organických látek s kovovým sodíkem se používá k důkazu dusíku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Lassaigneův</a:t>
            </a:r>
            <a:r>
              <a:rPr lang="cs-CZ" sz="2000" i="1" dirty="0">
                <a:latin typeface="Arial" panose="020B0604020202020204" pitchFamily="34" charset="0"/>
                <a:cs typeface="Arial" panose="020B0604020202020204" pitchFamily="34" charset="0"/>
              </a:rPr>
              <a:t> test)</a:t>
            </a:r>
            <a:r>
              <a:rPr lang="cs-CZ" sz="2000" dirty="0">
                <a:latin typeface="Arial" panose="020B0604020202020204" pitchFamily="34" charset="0"/>
                <a:cs typeface="Arial" panose="020B0604020202020204" pitchFamily="34" charset="0"/>
              </a:rPr>
              <a:t> nebo síry. </a:t>
            </a:r>
          </a:p>
          <a:p>
            <a:pPr algn="just"/>
            <a:r>
              <a:rPr lang="cs-CZ" sz="2000" dirty="0">
                <a:latin typeface="Arial" panose="020B0604020202020204" pitchFamily="34" charset="0"/>
                <a:cs typeface="Arial" panose="020B0604020202020204" pitchFamily="34" charset="0"/>
              </a:rPr>
              <a:t>Elementární sodík je využíván při výrobě některých kovů z jejich chloridů jako je titan a zirkonium. Sodík se také používá jako katalyzátor při výrobě pryže a elastomerů.</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2523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90500" y="152400"/>
            <a:ext cx="87630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Roztavený kovový sodík slouží jako </a:t>
            </a:r>
            <a:r>
              <a:rPr lang="cs-CZ" sz="2000" b="1" dirty="0">
                <a:latin typeface="Arial" panose="020B0604020202020204" pitchFamily="34" charset="0"/>
                <a:cs typeface="Arial" panose="020B0604020202020204" pitchFamily="34" charset="0"/>
              </a:rPr>
              <a:t>chladivo v reaktorech </a:t>
            </a:r>
            <a:r>
              <a:rPr lang="cs-CZ" sz="2000" dirty="0">
                <a:latin typeface="Arial" panose="020B0604020202020204" pitchFamily="34" charset="0"/>
                <a:cs typeface="Arial" panose="020B0604020202020204" pitchFamily="34" charset="0"/>
              </a:rPr>
              <a:t>ve kterých se vyrábí plutonium. V určitých typech reaktoru vzniká teplo jaderným rozpadem uranu v primárním okruhu jaderného reaktoru. Důvodem využití je jednak poměrně nízká teplota tání sodíku a především fakt, že sodík při styku s vysoce energetickými neutrony nebo </a:t>
            </a:r>
            <a:r>
              <a:rPr lang="el-GR" sz="2000" dirty="0">
                <a:latin typeface="Arial" panose="020B0604020202020204" pitchFamily="34" charset="0"/>
                <a:cs typeface="Arial" panose="020B0604020202020204" pitchFamily="34" charset="0"/>
              </a:rPr>
              <a:t>γ – </a:t>
            </a:r>
            <a:r>
              <a:rPr lang="cs-CZ" sz="2000" dirty="0">
                <a:latin typeface="Arial" panose="020B0604020202020204" pitchFamily="34" charset="0"/>
                <a:cs typeface="Arial" panose="020B0604020202020204" pitchFamily="34" charset="0"/>
              </a:rPr>
              <a:t>paprsky nepodléhá radioaktivní přeměně na nebezpečné </a:t>
            </a:r>
            <a:r>
              <a:rPr lang="el-GR" sz="2000" dirty="0">
                <a:latin typeface="Arial" panose="020B0604020202020204" pitchFamily="34" charset="0"/>
                <a:cs typeface="Arial" panose="020B0604020202020204" pitchFamily="34" charset="0"/>
              </a:rPr>
              <a:t>β </a:t>
            </a:r>
            <a:r>
              <a:rPr lang="cs-CZ" sz="2000" dirty="0">
                <a:latin typeface="Arial" panose="020B0604020202020204" pitchFamily="34" charset="0"/>
                <a:cs typeface="Arial" panose="020B0604020202020204" pitchFamily="34" charset="0"/>
              </a:rPr>
              <a:t>nebo </a:t>
            </a:r>
            <a:r>
              <a:rPr lang="el-GR" sz="2000" dirty="0">
                <a:latin typeface="Arial" panose="020B0604020202020204" pitchFamily="34" charset="0"/>
                <a:cs typeface="Arial" panose="020B0604020202020204" pitchFamily="34" charset="0"/>
              </a:rPr>
              <a:t>γ </a:t>
            </a:r>
            <a:r>
              <a:rPr lang="cs-CZ" sz="2000" dirty="0">
                <a:latin typeface="Arial" panose="020B0604020202020204" pitchFamily="34" charset="0"/>
                <a:cs typeface="Arial" panose="020B0604020202020204" pitchFamily="34" charset="0"/>
              </a:rPr>
              <a:t>zářiče s dlouhým poločasem rozpadu. V současnosti jediný komerční rychlý reaktor chlazený sodíkem BN-600 je provozován v </a:t>
            </a:r>
            <a:r>
              <a:rPr lang="cs-CZ" sz="2000" dirty="0" err="1">
                <a:latin typeface="Arial" panose="020B0604020202020204" pitchFamily="34" charset="0"/>
                <a:cs typeface="Arial" panose="020B0604020202020204" pitchFamily="34" charset="0"/>
              </a:rPr>
              <a:t>Bělojarské</a:t>
            </a:r>
            <a:r>
              <a:rPr lang="cs-CZ" sz="2000" dirty="0">
                <a:latin typeface="Arial" panose="020B0604020202020204" pitchFamily="34" charset="0"/>
                <a:cs typeface="Arial" panose="020B0604020202020204" pitchFamily="34" charset="0"/>
              </a:rPr>
              <a:t> jaderné elektrárně v Rusku. </a:t>
            </a:r>
          </a:p>
          <a:p>
            <a:pPr algn="just"/>
            <a:r>
              <a:rPr lang="cs-CZ" sz="2000" dirty="0">
                <a:latin typeface="Arial" panose="020B0604020202020204" pitchFamily="34" charset="0"/>
                <a:cs typeface="Arial" panose="020B0604020202020204" pitchFamily="34" charset="0"/>
              </a:rPr>
              <a:t>  Roztavený kovový sodík se také často uplatňuje </a:t>
            </a:r>
            <a:r>
              <a:rPr lang="cs-CZ" sz="2000" b="1" dirty="0">
                <a:latin typeface="Arial" panose="020B0604020202020204" pitchFamily="34" charset="0"/>
                <a:cs typeface="Arial" panose="020B0604020202020204" pitchFamily="34" charset="0"/>
              </a:rPr>
              <a:t>v leteckých motorech </a:t>
            </a:r>
            <a:r>
              <a:rPr lang="cs-CZ" sz="2000" dirty="0">
                <a:latin typeface="Arial" panose="020B0604020202020204" pitchFamily="34" charset="0"/>
                <a:cs typeface="Arial" panose="020B0604020202020204" pitchFamily="34" charset="0"/>
              </a:rPr>
              <a:t>jako látka odvádějící teplo.</a:t>
            </a:r>
          </a:p>
          <a:p>
            <a:pPr algn="just"/>
            <a:r>
              <a:rPr lang="cs-CZ" sz="2000" dirty="0">
                <a:latin typeface="Arial" panose="020B0604020202020204" pitchFamily="34" charset="0"/>
                <a:cs typeface="Arial" panose="020B0604020202020204" pitchFamily="34" charset="0"/>
              </a:rPr>
              <a:t>   Elektrickým výbojem v prostředí sodíkových par o tlaku několika torrů vzniká velmi intenzivní světelné vyzařování žluté barvy. Tento jev nalézá uplatnění při výrobě </a:t>
            </a:r>
            <a:r>
              <a:rPr lang="cs-CZ" sz="2000" b="1" dirty="0">
                <a:latin typeface="Arial" panose="020B0604020202020204" pitchFamily="34" charset="0"/>
                <a:cs typeface="Arial" panose="020B0604020202020204" pitchFamily="34" charset="0"/>
              </a:rPr>
              <a:t>sodíkových výbojek</a:t>
            </a:r>
            <a:r>
              <a:rPr lang="cs-CZ" sz="2000" dirty="0">
                <a:latin typeface="Arial" panose="020B0604020202020204" pitchFamily="34" charset="0"/>
                <a:cs typeface="Arial" panose="020B0604020202020204" pitchFamily="34" charset="0"/>
              </a:rPr>
              <a:t>, se kterými se můžeme prakticky setkat ve svítidlech pouličního osvětlení. </a:t>
            </a:r>
            <a:r>
              <a:rPr lang="cs-CZ" sz="2000" b="1" dirty="0">
                <a:latin typeface="Arial" panose="020B0604020202020204" pitchFamily="34" charset="0"/>
                <a:cs typeface="Arial" panose="020B0604020202020204" pitchFamily="34" charset="0"/>
              </a:rPr>
              <a:t>Neónové lampy </a:t>
            </a:r>
            <a:r>
              <a:rPr lang="cs-CZ" sz="2000" dirty="0">
                <a:latin typeface="Arial" panose="020B0604020202020204" pitchFamily="34" charset="0"/>
                <a:cs typeface="Arial" panose="020B0604020202020204" pitchFamily="34" charset="0"/>
              </a:rPr>
              <a:t>s přídavkem Na jsou zdrojem jasného světla.</a:t>
            </a:r>
          </a:p>
          <a:p>
            <a:pPr algn="just"/>
            <a:r>
              <a:rPr lang="cs-CZ" sz="2000" dirty="0">
                <a:latin typeface="Arial" panose="020B0604020202020204" pitchFamily="34" charset="0"/>
                <a:cs typeface="Arial" panose="020B0604020202020204" pitchFamily="34" charset="0"/>
              </a:rPr>
              <a:t>   Sodíkem se také </a:t>
            </a:r>
            <a:r>
              <a:rPr lang="cs-CZ" sz="2000" b="1" dirty="0">
                <a:latin typeface="Arial" panose="020B0604020202020204" pitchFamily="34" charset="0"/>
                <a:cs typeface="Arial" panose="020B0604020202020204" pitchFamily="34" charset="0"/>
              </a:rPr>
              <a:t>vysoušejí</a:t>
            </a:r>
            <a:r>
              <a:rPr lang="cs-CZ" sz="2000" dirty="0">
                <a:latin typeface="Arial" panose="020B0604020202020204" pitchFamily="34" charset="0"/>
                <a:cs typeface="Arial" panose="020B0604020202020204" pitchFamily="34" charset="0"/>
              </a:rPr>
              <a:t> kapaliny a transformátorový olej.</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Sodík se používá i na výrobu hydridu sodného a organických solí.</a:t>
            </a:r>
          </a:p>
          <a:p>
            <a:pPr algn="just"/>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233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381000"/>
            <a:ext cx="8839200" cy="563231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 minerálům boru patří např.  </a:t>
            </a:r>
            <a:r>
              <a:rPr lang="cs-CZ" sz="2000" b="1" i="1" dirty="0">
                <a:latin typeface="Arial" panose="020B0604020202020204" pitchFamily="34" charset="0"/>
                <a:cs typeface="Arial" panose="020B0604020202020204" pitchFamily="34" charset="0"/>
              </a:rPr>
              <a:t>borax</a:t>
            </a:r>
            <a:r>
              <a:rPr lang="cs-CZ" sz="2000" dirty="0">
                <a:latin typeface="Arial" panose="020B0604020202020204" pitchFamily="34" charset="0"/>
                <a:cs typeface="Arial" panose="020B0604020202020204" pitchFamily="34" charset="0"/>
              </a:rPr>
              <a:t>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·10H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pro průmyslovou těžbu má dnes v celosvětovém měřítku rozhodující význam </a:t>
            </a:r>
            <a:r>
              <a:rPr lang="cs-CZ" sz="2000" b="1" i="1" dirty="0" err="1">
                <a:latin typeface="Arial" panose="020B0604020202020204" pitchFamily="34" charset="0"/>
                <a:cs typeface="Arial" panose="020B0604020202020204" pitchFamily="34" charset="0"/>
              </a:rPr>
              <a:t>colemanit</a:t>
            </a:r>
            <a:r>
              <a:rPr lang="cs-CZ" sz="2000" dirty="0">
                <a:latin typeface="Arial" panose="020B0604020202020204" pitchFamily="34" charset="0"/>
                <a:cs typeface="Arial" panose="020B0604020202020204" pitchFamily="34" charset="0"/>
              </a:rPr>
              <a:t> Ca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11</a:t>
            </a:r>
            <a:r>
              <a:rPr lang="cs-CZ" sz="2000" dirty="0">
                <a:latin typeface="Arial" panose="020B0604020202020204" pitchFamily="34" charset="0"/>
                <a:cs typeface="Arial" panose="020B0604020202020204" pitchFamily="34" charset="0"/>
              </a:rPr>
              <a:t>·5H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Výroba amorfního boru</a:t>
            </a:r>
            <a:r>
              <a:rPr lang="cs-CZ" sz="2000" dirty="0">
                <a:latin typeface="Arial" panose="020B0604020202020204" pitchFamily="34" charset="0"/>
                <a:cs typeface="Arial" panose="020B0604020202020204" pitchFamily="34" charset="0"/>
              </a:rPr>
              <a:t> se provádí </a:t>
            </a:r>
            <a:r>
              <a:rPr lang="cs-CZ" sz="2000" dirty="0" err="1">
                <a:latin typeface="Arial" panose="020B0604020202020204" pitchFamily="34" charset="0"/>
                <a:cs typeface="Arial" panose="020B0604020202020204" pitchFamily="34" charset="0"/>
              </a:rPr>
              <a:t>metalotermickou</a:t>
            </a:r>
            <a:r>
              <a:rPr lang="cs-CZ" sz="2000" dirty="0">
                <a:latin typeface="Arial" panose="020B0604020202020204" pitchFamily="34" charset="0"/>
                <a:cs typeface="Arial" panose="020B0604020202020204" pitchFamily="34" charset="0"/>
              </a:rPr>
              <a:t> redukcí oxidu boritého 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kovovým sodíkem, hořčíkem nebo hliníkem:</a:t>
            </a:r>
          </a:p>
          <a:p>
            <a:pPr algn="ct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+ 6Na → 2B + 3Na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+ 3Mg → 2B + 3MgO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+ 2Al → 2B +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Surový amorfní bor se zbavuje nečistot varem se zředěnou kyselinou chlorovodíkovou nebo promýváním kyselinou fluorovodíkovou.</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Výroba</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krystalického boru</a:t>
            </a:r>
            <a:r>
              <a:rPr lang="cs-CZ" sz="2000" dirty="0">
                <a:latin typeface="Arial" panose="020B0604020202020204" pitchFamily="34" charset="0"/>
                <a:cs typeface="Arial" panose="020B0604020202020204" pitchFamily="34" charset="0"/>
              </a:rPr>
              <a:t> se provádí redukcí bromidu boritého BBr</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vodíkem při teplotě přes 1200°C nebo redukcí chloridu boritého BCl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zinkem za teploty 900°C. </a:t>
            </a:r>
          </a:p>
          <a:p>
            <a:pPr algn="ctr"/>
            <a:r>
              <a:rPr lang="cs-CZ" sz="2000" dirty="0">
                <a:latin typeface="Arial" panose="020B0604020202020204" pitchFamily="34" charset="0"/>
                <a:cs typeface="Arial" panose="020B0604020202020204" pitchFamily="34" charset="0"/>
              </a:rPr>
              <a:t>2BBr</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2B + 6HBr</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2BCl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+ 3Zn → 2B + 3ZnCl</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5137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14300" y="228600"/>
            <a:ext cx="8915400" cy="6477000"/>
          </a:xfrm>
        </p:spPr>
        <p:txBody>
          <a:bodyPr>
            <a:noAutofit/>
          </a:bodyPr>
          <a:lstStyle/>
          <a:p>
            <a:pPr marL="0" indent="0">
              <a:lnSpc>
                <a:spcPct val="120000"/>
              </a:lnSpc>
              <a:buNone/>
            </a:pPr>
            <a:r>
              <a:rPr lang="cs-CZ" sz="1800" b="1" dirty="0">
                <a:latin typeface="Arial" panose="020B0604020202020204" pitchFamily="34" charset="0"/>
                <a:cs typeface="Arial" panose="020B0604020202020204" pitchFamily="34" charset="0"/>
              </a:rPr>
              <a:t>Hydroxid sodný </a:t>
            </a:r>
            <a:r>
              <a:rPr lang="cs-CZ" altLang="en-US" sz="1800" dirty="0" err="1">
                <a:latin typeface="Arial" panose="020B0604020202020204" pitchFamily="34" charset="0"/>
                <a:cs typeface="Arial" panose="020B0604020202020204" pitchFamily="34" charset="0"/>
              </a:rPr>
              <a:t>NaOH</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je </a:t>
            </a:r>
            <a:r>
              <a:rPr lang="cs-CZ" sz="1800" dirty="0">
                <a:latin typeface="Arial" panose="020B0604020202020204" pitchFamily="34" charset="0"/>
                <a:cs typeface="Arial" panose="020B0604020202020204" pitchFamily="34" charset="0"/>
              </a:rPr>
              <a:t>základní průmyslovou i laboratorní chemikálií. V</a:t>
            </a:r>
            <a:r>
              <a:rPr lang="en-GB" altLang="en-US" sz="1800" dirty="0" err="1">
                <a:latin typeface="Arial" panose="020B0604020202020204" pitchFamily="34" charset="0"/>
                <a:cs typeface="Arial" panose="020B0604020202020204" pitchFamily="34" charset="0"/>
              </a:rPr>
              <a:t>yrábí</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se </a:t>
            </a:r>
            <a:r>
              <a:rPr lang="en-GB" altLang="en-US" sz="1800" dirty="0" err="1">
                <a:latin typeface="Arial" panose="020B0604020202020204" pitchFamily="34" charset="0"/>
                <a:cs typeface="Arial" panose="020B0604020202020204" pitchFamily="34" charset="0"/>
              </a:rPr>
              <a:t>elektrolýzou</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vodného</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roztoku</a:t>
            </a:r>
            <a:r>
              <a:rPr lang="en-GB" altLang="en-US" sz="1800" dirty="0">
                <a:latin typeface="Arial" panose="020B0604020202020204" pitchFamily="34" charset="0"/>
                <a:cs typeface="Arial" panose="020B0604020202020204" pitchFamily="34" charset="0"/>
              </a:rPr>
              <a:t> </a:t>
            </a:r>
            <a:r>
              <a:rPr lang="cs-CZ" altLang="en-US" sz="1800" dirty="0" err="1">
                <a:latin typeface="Arial" panose="020B0604020202020204" pitchFamily="34" charset="0"/>
                <a:cs typeface="Arial" panose="020B0604020202020204" pitchFamily="34" charset="0"/>
              </a:rPr>
              <a:t>NaCl</a:t>
            </a:r>
            <a:r>
              <a:rPr lang="cs-CZ" altLang="en-US" sz="1800" dirty="0">
                <a:latin typeface="Arial" panose="020B0604020202020204" pitchFamily="34" charset="0"/>
                <a:cs typeface="Arial" panose="020B0604020202020204" pitchFamily="34" charset="0"/>
              </a:rPr>
              <a:t> (solanky)</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jsou</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známy</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základní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výrobní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postupy</a:t>
            </a:r>
            <a:r>
              <a:rPr lang="en-GB" altLang="en-US" sz="1800" dirty="0">
                <a:latin typeface="Arial" panose="020B0604020202020204" pitchFamily="34" charset="0"/>
                <a:cs typeface="Arial" panose="020B0604020202020204" pitchFamily="34" charset="0"/>
              </a:rPr>
              <a:t>:</a:t>
            </a:r>
            <a:endParaRPr lang="cs-CZ" altLang="en-US" sz="1800" dirty="0">
              <a:latin typeface="Arial" panose="020B0604020202020204" pitchFamily="34" charset="0"/>
              <a:cs typeface="Arial" panose="020B0604020202020204" pitchFamily="34" charset="0"/>
            </a:endParaRPr>
          </a:p>
          <a:p>
            <a:pPr marL="0" indent="0">
              <a:lnSpc>
                <a:spcPct val="120000"/>
              </a:lnSpc>
              <a:buNone/>
            </a:pPr>
            <a:r>
              <a:rPr lang="en-GB" altLang="en-US" sz="800" dirty="0">
                <a:latin typeface="Arial" panose="020B0604020202020204" pitchFamily="34" charset="0"/>
                <a:cs typeface="Arial" panose="020B0604020202020204" pitchFamily="34" charset="0"/>
              </a:rPr>
              <a:t> </a:t>
            </a:r>
            <a:r>
              <a:rPr lang="cs-CZ" altLang="en-US" sz="1800" b="1" dirty="0">
                <a:latin typeface="Arial" panose="020B0604020202020204" pitchFamily="34" charset="0"/>
                <a:cs typeface="Arial" panose="020B0604020202020204" pitchFamily="34" charset="0"/>
              </a:rPr>
              <a:t>   </a:t>
            </a:r>
            <a:r>
              <a:rPr lang="en-GB" altLang="en-US" sz="1600" b="1" dirty="0" err="1">
                <a:latin typeface="Arial" panose="020B0604020202020204" pitchFamily="34" charset="0"/>
                <a:cs typeface="Arial" panose="020B0604020202020204" pitchFamily="34" charset="0"/>
              </a:rPr>
              <a:t>diafragmový</a:t>
            </a:r>
            <a:r>
              <a:rPr lang="en-GB" altLang="en-US" sz="1600" dirty="0">
                <a:latin typeface="Arial" panose="020B0604020202020204" pitchFamily="34" charset="0"/>
                <a:cs typeface="Arial" panose="020B0604020202020204" pitchFamily="34" charset="0"/>
              </a:rPr>
              <a:t> - </a:t>
            </a:r>
            <a:r>
              <a:rPr lang="en-GB" altLang="en-US" sz="1600" dirty="0" err="1">
                <a:latin typeface="Arial" panose="020B0604020202020204" pitchFamily="34" charset="0"/>
                <a:cs typeface="Arial" panose="020B0604020202020204" pitchFamily="34" charset="0"/>
              </a:rPr>
              <a:t>katodový</a:t>
            </a:r>
            <a:r>
              <a:rPr lang="en-GB" altLang="en-US" sz="1600" dirty="0">
                <a:latin typeface="Arial" panose="020B0604020202020204" pitchFamily="34" charset="0"/>
                <a:cs typeface="Arial" panose="020B0604020202020204" pitchFamily="34" charset="0"/>
              </a:rPr>
              <a:t> a </a:t>
            </a:r>
            <a:r>
              <a:rPr lang="en-GB" altLang="en-US" sz="1600" dirty="0" err="1">
                <a:latin typeface="Arial" panose="020B0604020202020204" pitchFamily="34" charset="0"/>
                <a:cs typeface="Arial" panose="020B0604020202020204" pitchFamily="34" charset="0"/>
              </a:rPr>
              <a:t>anodový</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prostor</a:t>
            </a:r>
            <a:r>
              <a:rPr lang="en-GB" altLang="en-US" sz="1600" dirty="0">
                <a:latin typeface="Arial" panose="020B0604020202020204" pitchFamily="34" charset="0"/>
                <a:cs typeface="Arial" panose="020B0604020202020204" pitchFamily="34" charset="0"/>
              </a:rPr>
              <a:t> odd</a:t>
            </a:r>
            <a:r>
              <a:rPr lang="cs-CZ" altLang="en-US" sz="1600" dirty="0">
                <a:latin typeface="Arial" panose="020B0604020202020204" pitchFamily="34" charset="0"/>
                <a:cs typeface="Arial" panose="020B0604020202020204" pitchFamily="34" charset="0"/>
              </a:rPr>
              <a:t>ě</a:t>
            </a:r>
            <a:r>
              <a:rPr lang="en-GB" altLang="en-US" sz="1600" dirty="0" err="1">
                <a:latin typeface="Arial" panose="020B0604020202020204" pitchFamily="34" charset="0"/>
                <a:cs typeface="Arial" panose="020B0604020202020204" pitchFamily="34" charset="0"/>
              </a:rPr>
              <a:t>leny</a:t>
            </a:r>
            <a:r>
              <a:rPr lang="en-GB" altLang="en-US" sz="1600" dirty="0">
                <a:latin typeface="Arial" panose="020B0604020202020204" pitchFamily="34" charset="0"/>
                <a:cs typeface="Arial" panose="020B0604020202020204" pitchFamily="34" charset="0"/>
              </a:rPr>
              <a:t>;</a:t>
            </a:r>
            <a:r>
              <a:rPr lang="cs-CZ"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diafragmou</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na</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katod</a:t>
            </a:r>
            <a:r>
              <a:rPr lang="cs-CZ" altLang="en-US" sz="1600" dirty="0">
                <a:latin typeface="Arial" panose="020B0604020202020204" pitchFamily="34" charset="0"/>
                <a:cs typeface="Arial" panose="020B0604020202020204" pitchFamily="34" charset="0"/>
              </a:rPr>
              <a:t>ě</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vzniká</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NaOH</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na</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anod</a:t>
            </a:r>
            <a:r>
              <a:rPr lang="cs-CZ" altLang="en-US" sz="1600" dirty="0">
                <a:latin typeface="Arial" panose="020B0604020202020204" pitchFamily="34" charset="0"/>
                <a:cs typeface="Arial" panose="020B0604020202020204" pitchFamily="34" charset="0"/>
              </a:rPr>
              <a:t>ě</a:t>
            </a:r>
            <a:r>
              <a:rPr lang="en-GB" altLang="en-US" sz="1600" dirty="0">
                <a:latin typeface="Arial" panose="020B0604020202020204" pitchFamily="34" charset="0"/>
                <a:cs typeface="Arial" panose="020B0604020202020204" pitchFamily="34" charset="0"/>
              </a:rPr>
              <a:t> Cl</a:t>
            </a:r>
            <a:r>
              <a:rPr lang="en-GB" altLang="en-US" sz="1600" baseline="-25000" dirty="0">
                <a:latin typeface="Arial" panose="020B0604020202020204" pitchFamily="34" charset="0"/>
                <a:cs typeface="Arial" panose="020B0604020202020204" pitchFamily="34" charset="0"/>
              </a:rPr>
              <a:t>2</a:t>
            </a:r>
            <a:r>
              <a:rPr lang="cs-CZ" altLang="en-US" sz="1600" dirty="0">
                <a:latin typeface="Arial" panose="020B0604020202020204" pitchFamily="34" charset="0"/>
                <a:cs typeface="Arial" panose="020B0604020202020204" pitchFamily="34" charset="0"/>
              </a:rPr>
              <a:t>. </a:t>
            </a:r>
          </a:p>
          <a:p>
            <a:pPr marL="0" indent="0" algn="just" eaLnBrk="1" hangingPunct="1">
              <a:buFont typeface="Wingdings" pitchFamily="2" charset="2"/>
              <a:buNone/>
            </a:pPr>
            <a:r>
              <a:rPr lang="cs-CZ" altLang="en-US" sz="1600" dirty="0">
                <a:latin typeface="Arial" panose="020B0604020202020204" pitchFamily="34" charset="0"/>
                <a:cs typeface="Arial" panose="020B0604020202020204" pitchFamily="34" charset="0"/>
              </a:rPr>
              <a:t>   </a:t>
            </a:r>
            <a:r>
              <a:rPr lang="cs-CZ" altLang="en-US" sz="1600" b="1" dirty="0">
                <a:latin typeface="Arial" panose="020B0604020202020204" pitchFamily="34" charset="0"/>
                <a:cs typeface="Arial" panose="020B0604020202020204" pitchFamily="34" charset="0"/>
              </a:rPr>
              <a:t>membránový</a:t>
            </a:r>
            <a:r>
              <a:rPr lang="cs-CZ" altLang="en-US" sz="1600" dirty="0">
                <a:latin typeface="Arial" panose="020B0604020202020204" pitchFamily="34" charset="0"/>
                <a:cs typeface="Arial" panose="020B0604020202020204" pitchFamily="34" charset="0"/>
              </a:rPr>
              <a:t> - místo </a:t>
            </a:r>
            <a:r>
              <a:rPr lang="cs-CZ" altLang="en-US" sz="1600" dirty="0" err="1">
                <a:latin typeface="Arial" panose="020B0604020202020204" pitchFamily="34" charset="0"/>
                <a:cs typeface="Arial" panose="020B0604020202020204" pitchFamily="34" charset="0"/>
              </a:rPr>
              <a:t>diafragmy</a:t>
            </a:r>
            <a:r>
              <a:rPr lang="cs-CZ" altLang="en-US" sz="1600" dirty="0">
                <a:latin typeface="Arial" panose="020B0604020202020204" pitchFamily="34" charset="0"/>
                <a:cs typeface="Arial" panose="020B0604020202020204" pitchFamily="34" charset="0"/>
              </a:rPr>
              <a:t> se používá membrána</a:t>
            </a:r>
            <a:endParaRPr lang="en-GB" altLang="en-US" sz="16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1600" b="1" dirty="0">
                <a:latin typeface="Arial" panose="020B0604020202020204" pitchFamily="34" charset="0"/>
                <a:cs typeface="Arial" panose="020B0604020202020204" pitchFamily="34" charset="0"/>
              </a:rPr>
              <a:t>   </a:t>
            </a:r>
            <a:r>
              <a:rPr lang="en-GB" altLang="en-US" sz="1600" b="1" dirty="0" err="1">
                <a:latin typeface="Arial" panose="020B0604020202020204" pitchFamily="34" charset="0"/>
                <a:cs typeface="Arial" panose="020B0604020202020204" pitchFamily="34" charset="0"/>
              </a:rPr>
              <a:t>amalgamový</a:t>
            </a:r>
            <a:r>
              <a:rPr lang="en-GB" altLang="en-US" sz="1600" dirty="0">
                <a:latin typeface="Arial" panose="020B0604020202020204" pitchFamily="34" charset="0"/>
                <a:cs typeface="Arial" panose="020B0604020202020204" pitchFamily="34" charset="0"/>
              </a:rPr>
              <a:t> - </a:t>
            </a:r>
            <a:r>
              <a:rPr lang="en-GB" altLang="en-US" sz="1600" dirty="0" err="1">
                <a:latin typeface="Arial" panose="020B0604020202020204" pitchFamily="34" charset="0"/>
                <a:cs typeface="Arial" panose="020B0604020202020204" pitchFamily="34" charset="0"/>
              </a:rPr>
              <a:t>katodou</a:t>
            </a:r>
            <a:r>
              <a:rPr lang="en-GB" altLang="en-US" sz="1600" dirty="0">
                <a:latin typeface="Arial" panose="020B0604020202020204" pitchFamily="34" charset="0"/>
                <a:cs typeface="Arial" panose="020B0604020202020204" pitchFamily="34" charset="0"/>
              </a:rPr>
              <a:t> je </a:t>
            </a:r>
            <a:r>
              <a:rPr lang="en-GB" altLang="en-US" sz="1600" dirty="0" err="1">
                <a:latin typeface="Arial" panose="020B0604020202020204" pitchFamily="34" charset="0"/>
                <a:cs typeface="Arial" panose="020B0604020202020204" pitchFamily="34" charset="0"/>
              </a:rPr>
              <a:t>rtu</a:t>
            </a:r>
            <a:r>
              <a:rPr lang="cs-CZ" altLang="en-US" sz="1600" dirty="0">
                <a:latin typeface="Arial" panose="020B0604020202020204" pitchFamily="34" charset="0"/>
                <a:cs typeface="Arial" panose="020B0604020202020204" pitchFamily="34" charset="0"/>
              </a:rPr>
              <a:t>ť</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elektrolýzou</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vzniká</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sodíkový</a:t>
            </a:r>
            <a:r>
              <a:rPr lang="en-GB" altLang="en-US" sz="1600" dirty="0">
                <a:latin typeface="Arial" panose="020B0604020202020204" pitchFamily="34" charset="0"/>
                <a:cs typeface="Arial" panose="020B0604020202020204" pitchFamily="34" charset="0"/>
              </a:rPr>
              <a:t> amalgam, </a:t>
            </a:r>
            <a:r>
              <a:rPr lang="en-GB" altLang="en-US" sz="1600" dirty="0" err="1">
                <a:latin typeface="Arial" panose="020B0604020202020204" pitchFamily="34" charset="0"/>
                <a:cs typeface="Arial" panose="020B0604020202020204" pitchFamily="34" charset="0"/>
              </a:rPr>
              <a:t>který</a:t>
            </a:r>
            <a:r>
              <a:rPr lang="en-GB" altLang="en-US" sz="1600" dirty="0">
                <a:latin typeface="Arial" panose="020B0604020202020204" pitchFamily="34" charset="0"/>
                <a:cs typeface="Arial" panose="020B0604020202020204" pitchFamily="34" charset="0"/>
              </a:rPr>
              <a:t> se </a:t>
            </a:r>
            <a:r>
              <a:rPr lang="en-GB" altLang="en-US" sz="1600" dirty="0" err="1">
                <a:latin typeface="Arial" panose="020B0604020202020204" pitchFamily="34" charset="0"/>
                <a:cs typeface="Arial" panose="020B0604020202020204" pitchFamily="34" charset="0"/>
              </a:rPr>
              <a:t>odvádí</a:t>
            </a:r>
            <a:r>
              <a:rPr lang="en-GB" altLang="en-US" sz="1600" dirty="0">
                <a:latin typeface="Arial" panose="020B0604020202020204" pitchFamily="34" charset="0"/>
                <a:cs typeface="Arial" panose="020B0604020202020204" pitchFamily="34" charset="0"/>
              </a:rPr>
              <a:t> a </a:t>
            </a:r>
            <a:r>
              <a:rPr lang="en-GB" altLang="en-US" sz="1600" dirty="0" err="1">
                <a:latin typeface="Arial" panose="020B0604020202020204" pitchFamily="34" charset="0"/>
                <a:cs typeface="Arial" panose="020B0604020202020204" pitchFamily="34" charset="0"/>
              </a:rPr>
              <a:t>rozkládá</a:t>
            </a:r>
            <a:r>
              <a:rPr lang="en-GB" altLang="en-US" sz="1600" dirty="0">
                <a:latin typeface="Arial" panose="020B0604020202020204" pitchFamily="34" charset="0"/>
                <a:cs typeface="Arial" panose="020B0604020202020204" pitchFamily="34" charset="0"/>
              </a:rPr>
              <a:t> </a:t>
            </a:r>
            <a:r>
              <a:rPr lang="en-GB" altLang="en-US" sz="1600" dirty="0" err="1">
                <a:latin typeface="Arial" panose="020B0604020202020204" pitchFamily="34" charset="0"/>
                <a:cs typeface="Arial" panose="020B0604020202020204" pitchFamily="34" charset="0"/>
              </a:rPr>
              <a:t>vodou</a:t>
            </a:r>
            <a:r>
              <a:rPr lang="en-GB" altLang="en-US" sz="1600" dirty="0">
                <a:latin typeface="Arial" panose="020B0604020202020204" pitchFamily="34" charset="0"/>
                <a:cs typeface="Arial" panose="020B0604020202020204" pitchFamily="34" charset="0"/>
              </a:rPr>
              <a:t>:</a:t>
            </a:r>
          </a:p>
          <a:p>
            <a:pPr marL="0" indent="0" algn="just" eaLnBrk="1" hangingPunct="1">
              <a:buFont typeface="Wingdings" pitchFamily="2" charset="2"/>
              <a:buNone/>
            </a:pPr>
            <a:r>
              <a:rPr lang="cs-CZ" altLang="en-US" sz="1600" dirty="0">
                <a:latin typeface="Arial" panose="020B0604020202020204" pitchFamily="34" charset="0"/>
                <a:cs typeface="Arial" panose="020B0604020202020204" pitchFamily="34" charset="0"/>
              </a:rPr>
              <a:t>	</a:t>
            </a:r>
            <a:r>
              <a:rPr lang="en-GB" altLang="en-US" sz="1600" dirty="0">
                <a:latin typeface="Arial" panose="020B0604020202020204" pitchFamily="34" charset="0"/>
                <a:cs typeface="Arial" panose="020B0604020202020204" pitchFamily="34" charset="0"/>
              </a:rPr>
              <a:t>               2 </a:t>
            </a:r>
            <a:r>
              <a:rPr lang="en-GB" altLang="en-US" sz="1600" dirty="0" err="1">
                <a:latin typeface="Arial" panose="020B0604020202020204" pitchFamily="34" charset="0"/>
                <a:cs typeface="Arial" panose="020B0604020202020204" pitchFamily="34" charset="0"/>
              </a:rPr>
              <a:t>NaHg</a:t>
            </a:r>
            <a:r>
              <a:rPr lang="en-GB" altLang="en-US" sz="1600" baseline="-25000" dirty="0" err="1">
                <a:latin typeface="Arial" panose="020B0604020202020204" pitchFamily="34" charset="0"/>
                <a:cs typeface="Arial" panose="020B0604020202020204" pitchFamily="34" charset="0"/>
              </a:rPr>
              <a:t>x</a:t>
            </a:r>
            <a:r>
              <a:rPr lang="en-GB" altLang="en-US" sz="1600" dirty="0">
                <a:latin typeface="Arial" panose="020B0604020202020204" pitchFamily="34" charset="0"/>
                <a:cs typeface="Arial" panose="020B0604020202020204" pitchFamily="34" charset="0"/>
              </a:rPr>
              <a:t>  + 2 H</a:t>
            </a:r>
            <a:r>
              <a:rPr lang="en-GB" altLang="en-US" sz="1600" baseline="-25000" dirty="0">
                <a:latin typeface="Arial" panose="020B0604020202020204" pitchFamily="34" charset="0"/>
                <a:cs typeface="Arial" panose="020B0604020202020204" pitchFamily="34" charset="0"/>
              </a:rPr>
              <a:t>2</a:t>
            </a:r>
            <a:r>
              <a:rPr lang="en-GB" altLang="en-US" sz="1600" dirty="0">
                <a:latin typeface="Arial" panose="020B0604020202020204" pitchFamily="34" charset="0"/>
                <a:cs typeface="Arial" panose="020B0604020202020204" pitchFamily="34" charset="0"/>
              </a:rPr>
              <a:t>O   </a:t>
            </a:r>
            <a:r>
              <a:rPr lang="en-GB" altLang="en-US" sz="1600" dirty="0">
                <a:latin typeface="Arial" panose="020B0604020202020204" pitchFamily="34" charset="0"/>
                <a:cs typeface="Arial" panose="020B0604020202020204" pitchFamily="34" charset="0"/>
                <a:sym typeface="Symbol" pitchFamily="18" charset="2"/>
              </a:rPr>
              <a:t></a:t>
            </a:r>
            <a:r>
              <a:rPr lang="en-GB" altLang="en-US" sz="1600" dirty="0">
                <a:latin typeface="Arial" panose="020B0604020202020204" pitchFamily="34" charset="0"/>
                <a:cs typeface="Arial" panose="020B0604020202020204" pitchFamily="34" charset="0"/>
              </a:rPr>
              <a:t>  2 </a:t>
            </a:r>
            <a:r>
              <a:rPr lang="en-GB" altLang="en-US" sz="1600" dirty="0" err="1">
                <a:latin typeface="Arial" panose="020B0604020202020204" pitchFamily="34" charset="0"/>
                <a:cs typeface="Arial" panose="020B0604020202020204" pitchFamily="34" charset="0"/>
              </a:rPr>
              <a:t>NaOH</a:t>
            </a:r>
            <a:r>
              <a:rPr lang="en-GB" altLang="en-US" sz="1600" dirty="0">
                <a:latin typeface="Arial" panose="020B0604020202020204" pitchFamily="34" charset="0"/>
                <a:cs typeface="Arial" panose="020B0604020202020204" pitchFamily="34" charset="0"/>
              </a:rPr>
              <a:t> + H</a:t>
            </a:r>
            <a:r>
              <a:rPr lang="en-GB" altLang="en-US" sz="1600" baseline="-25000" dirty="0">
                <a:latin typeface="Arial" panose="020B0604020202020204" pitchFamily="34" charset="0"/>
                <a:cs typeface="Arial" panose="020B0604020202020204" pitchFamily="34" charset="0"/>
              </a:rPr>
              <a:t>2</a:t>
            </a:r>
            <a:r>
              <a:rPr lang="en-GB" altLang="en-US" sz="1600" dirty="0">
                <a:latin typeface="Arial" panose="020B0604020202020204" pitchFamily="34" charset="0"/>
                <a:cs typeface="Arial" panose="020B0604020202020204" pitchFamily="34" charset="0"/>
              </a:rPr>
              <a:t>  + 2x Hg              </a:t>
            </a:r>
          </a:p>
          <a:p>
            <a:pPr marL="0" indent="0" algn="just" eaLnBrk="1" hangingPunct="1">
              <a:buFont typeface="Wingdings" pitchFamily="2" charset="2"/>
              <a:buNone/>
            </a:pPr>
            <a:r>
              <a:rPr lang="cs-CZ" altLang="en-US" sz="800" dirty="0">
                <a:latin typeface="Arial" panose="020B0604020202020204" pitchFamily="34" charset="0"/>
                <a:cs typeface="Arial" panose="020B0604020202020204" pitchFamily="34" charset="0"/>
              </a:rPr>
              <a:t> </a:t>
            </a:r>
          </a:p>
          <a:p>
            <a:pPr marL="0" indent="0" algn="just" eaLnBrk="1" hangingPunct="1">
              <a:buFont typeface="Wingdings" pitchFamily="2" charset="2"/>
              <a:buNone/>
            </a:pPr>
            <a:r>
              <a:rPr lang="cs-CZ" altLang="en-US" sz="1800" dirty="0" err="1">
                <a:latin typeface="Arial" panose="020B0604020202020204" pitchFamily="34" charset="0"/>
                <a:cs typeface="Arial" panose="020B0604020202020204" pitchFamily="34" charset="0"/>
              </a:rPr>
              <a:t>NaOH</a:t>
            </a:r>
            <a:r>
              <a:rPr lang="cs-CZ" altLang="en-US" sz="1800" dirty="0">
                <a:latin typeface="Arial" panose="020B0604020202020204" pitchFamily="34" charset="0"/>
                <a:cs typeface="Arial" panose="020B0604020202020204" pitchFamily="34" charset="0"/>
              </a:rPr>
              <a:t> je</a:t>
            </a:r>
            <a:r>
              <a:rPr lang="en-GB" altLang="en-US" sz="1800" dirty="0">
                <a:latin typeface="Arial" panose="020B0604020202020204" pitchFamily="34" charset="0"/>
                <a:cs typeface="Arial" panose="020B0604020202020204" pitchFamily="34" charset="0"/>
              </a:rPr>
              <a:t> </a:t>
            </a:r>
            <a:r>
              <a:rPr lang="en-GB" altLang="en-US" sz="1800" u="sng" dirty="0" err="1">
                <a:latin typeface="Arial" panose="020B0604020202020204" pitchFamily="34" charset="0"/>
                <a:cs typeface="Arial" panose="020B0604020202020204" pitchFamily="34" charset="0"/>
              </a:rPr>
              <a:t>hygroskopický</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pohlcuje</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vzduš</a:t>
            </a:r>
            <a:r>
              <a:rPr lang="cs-CZ" altLang="en-US" sz="1800" dirty="0">
                <a:latin typeface="Arial" panose="020B0604020202020204" pitchFamily="34" charset="0"/>
                <a:cs typeface="Arial" panose="020B0604020202020204" pitchFamily="34" charset="0"/>
              </a:rPr>
              <a: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vlhkost</a:t>
            </a:r>
            <a:r>
              <a:rPr lang="en-GB" altLang="en-US" sz="1800" dirty="0">
                <a:latin typeface="Arial" panose="020B0604020202020204" pitchFamily="34" charset="0"/>
                <a:cs typeface="Arial" panose="020B0604020202020204" pitchFamily="34" charset="0"/>
              </a:rPr>
              <a:t>)</a:t>
            </a:r>
            <a:r>
              <a:rPr lang="cs-CZ" altLang="en-US" sz="1800" dirty="0">
                <a:latin typeface="Arial" panose="020B0604020202020204" pitchFamily="34" charset="0"/>
                <a:cs typeface="Arial" panose="020B0604020202020204" pitchFamily="34" charset="0"/>
              </a:rPr>
              <a:t>,</a:t>
            </a:r>
            <a:r>
              <a:rPr lang="en-GB" altLang="en-US" sz="1800" dirty="0">
                <a:latin typeface="Arial" panose="020B0604020202020204" pitchFamily="34" charset="0"/>
                <a:cs typeface="Arial" panose="020B0604020202020204" pitchFamily="34" charset="0"/>
              </a:rPr>
              <a:t> se </a:t>
            </a:r>
            <a:r>
              <a:rPr lang="en-GB" altLang="en-US" sz="1800" dirty="0" err="1">
                <a:latin typeface="Arial" panose="020B0604020202020204" pitchFamily="34" charset="0"/>
                <a:cs typeface="Arial" panose="020B0604020202020204" pitchFamily="34" charset="0"/>
              </a:rPr>
              <a:t>vzdušným</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CO</a:t>
            </a:r>
            <a:r>
              <a:rPr lang="cs-CZ" altLang="en-US" sz="1800" baseline="-25000" dirty="0">
                <a:latin typeface="Arial" panose="020B0604020202020204" pitchFamily="34" charset="0"/>
                <a:cs typeface="Arial" panose="020B0604020202020204" pitchFamily="34" charset="0"/>
              </a:rPr>
              <a:t>2</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reaguje</a:t>
            </a:r>
            <a:r>
              <a:rPr lang="en-GB" altLang="en-US" sz="1800" dirty="0">
                <a:latin typeface="Arial" panose="020B0604020202020204" pitchFamily="34" charset="0"/>
                <a:cs typeface="Arial" panose="020B0604020202020204" pitchFamily="34" charset="0"/>
              </a:rPr>
              <a:t>: </a:t>
            </a:r>
            <a:endParaRPr lang="cs-CZ" altLang="en-US" sz="1800" dirty="0">
              <a:latin typeface="Arial" panose="020B0604020202020204" pitchFamily="34" charset="0"/>
              <a:cs typeface="Arial" panose="020B0604020202020204" pitchFamily="34" charset="0"/>
            </a:endParaRPr>
          </a:p>
          <a:p>
            <a:pPr marL="0" indent="0" algn="ctr" eaLnBrk="1" hangingPunct="1">
              <a:buFont typeface="Wingdings" pitchFamily="2" charset="2"/>
              <a:buNone/>
            </a:pPr>
            <a:r>
              <a:rPr lang="en-GB" altLang="en-US" sz="1800" dirty="0">
                <a:latin typeface="Arial" panose="020B0604020202020204" pitchFamily="34" charset="0"/>
                <a:cs typeface="Arial" panose="020B0604020202020204" pitchFamily="34" charset="0"/>
              </a:rPr>
              <a:t>NaOH  +  CO</a:t>
            </a:r>
            <a:r>
              <a:rPr lang="en-GB" altLang="en-US" sz="1800" baseline="-25000" dirty="0">
                <a:latin typeface="Arial" panose="020B0604020202020204" pitchFamily="34" charset="0"/>
                <a:cs typeface="Arial" panose="020B0604020202020204" pitchFamily="34" charset="0"/>
              </a:rPr>
              <a:t>2</a:t>
            </a:r>
            <a:r>
              <a:rPr lang="en-GB" altLang="en-US" sz="1800" dirty="0">
                <a:latin typeface="Arial" panose="020B0604020202020204" pitchFamily="34" charset="0"/>
                <a:cs typeface="Arial" panose="020B0604020202020204" pitchFamily="34" charset="0"/>
              </a:rPr>
              <a:t>   </a:t>
            </a:r>
            <a:r>
              <a:rPr lang="en-GB" altLang="en-US" sz="1800" dirty="0">
                <a:latin typeface="Arial" panose="020B0604020202020204" pitchFamily="34" charset="0"/>
                <a:cs typeface="Arial" panose="020B0604020202020204" pitchFamily="34" charset="0"/>
                <a:sym typeface="Symbol" pitchFamily="18" charset="2"/>
              </a:rPr>
              <a:t></a:t>
            </a:r>
            <a:r>
              <a:rPr lang="en-GB" altLang="en-US" sz="1800" dirty="0">
                <a:latin typeface="Arial" panose="020B0604020202020204" pitchFamily="34" charset="0"/>
                <a:cs typeface="Arial" panose="020B0604020202020204" pitchFamily="34" charset="0"/>
              </a:rPr>
              <a:t>   NaHCO</a:t>
            </a:r>
            <a:r>
              <a:rPr lang="en-GB" altLang="en-US" sz="1800" baseline="-25000" dirty="0">
                <a:latin typeface="Arial" panose="020B0604020202020204" pitchFamily="34" charset="0"/>
                <a:cs typeface="Arial" panose="020B0604020202020204" pitchFamily="34" charset="0"/>
              </a:rPr>
              <a:t>3</a:t>
            </a:r>
            <a:r>
              <a:rPr lang="en-GB" altLang="en-US" sz="1800" dirty="0">
                <a:latin typeface="Arial" panose="020B0604020202020204" pitchFamily="34" charset="0"/>
                <a:cs typeface="Arial" panose="020B0604020202020204" pitchFamily="34" charset="0"/>
              </a:rPr>
              <a:t>  </a:t>
            </a:r>
          </a:p>
          <a:p>
            <a:pPr marL="0" indent="0">
              <a:lnSpc>
                <a:spcPct val="90000"/>
              </a:lnSpc>
              <a:buNone/>
            </a:pPr>
            <a:endParaRPr lang="cs-CZ" sz="800" dirty="0">
              <a:latin typeface="Arial" panose="020B0604020202020204" pitchFamily="34" charset="0"/>
              <a:cs typeface="Arial" panose="020B0604020202020204" pitchFamily="34" charset="0"/>
            </a:endParaRPr>
          </a:p>
          <a:p>
            <a:pPr marL="0" indent="0">
              <a:lnSpc>
                <a:spcPct val="90000"/>
              </a:lnSpc>
              <a:buNone/>
            </a:pPr>
            <a:r>
              <a:rPr lang="en-US" sz="1800" dirty="0">
                <a:latin typeface="Arial" panose="020B0604020202020204" pitchFamily="34" charset="0"/>
                <a:cs typeface="Arial" panose="020B0604020202020204" pitchFamily="34" charset="0"/>
              </a:rPr>
              <a:t>P</a:t>
            </a:r>
            <a:r>
              <a:rPr lang="cs-CZ" sz="1800" dirty="0" err="1">
                <a:latin typeface="Arial" panose="020B0604020202020204" pitchFamily="34" charset="0"/>
                <a:cs typeface="Arial" panose="020B0604020202020204" pitchFamily="34" charset="0"/>
              </a:rPr>
              <a:t>oužívá</a:t>
            </a:r>
            <a:r>
              <a:rPr lang="cs-CZ"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se </a:t>
            </a:r>
            <a:r>
              <a:rPr lang="cs-CZ" sz="1800" dirty="0">
                <a:latin typeface="Arial" panose="020B0604020202020204" pitchFamily="34" charset="0"/>
                <a:cs typeface="Arial" panose="020B0604020202020204" pitchFamily="34" charset="0"/>
              </a:rPr>
              <a:t>při výrobě </a:t>
            </a:r>
            <a:r>
              <a:rPr lang="cs-CZ" sz="1800" b="1" dirty="0">
                <a:latin typeface="Arial" panose="020B0604020202020204" pitchFamily="34" charset="0"/>
                <a:cs typeface="Arial" panose="020B0604020202020204" pitchFamily="34" charset="0"/>
              </a:rPr>
              <a:t>mýdel</a:t>
            </a:r>
            <a:r>
              <a:rPr lang="cs-CZ" sz="1800" dirty="0">
                <a:latin typeface="Arial" panose="020B0604020202020204" pitchFamily="34" charset="0"/>
                <a:cs typeface="Arial" panose="020B0604020202020204" pitchFamily="34" charset="0"/>
              </a:rPr>
              <a:t> reakcí s vyššími tzv. mastnými kyselinami. </a:t>
            </a:r>
          </a:p>
          <a:p>
            <a:pPr>
              <a:lnSpc>
                <a:spcPct val="90000"/>
              </a:lnSpc>
              <a:buNone/>
            </a:pPr>
            <a:endParaRPr lang="cs-CZ" sz="1800" dirty="0">
              <a:latin typeface="Arial" panose="020B0604020202020204" pitchFamily="34" charset="0"/>
              <a:cs typeface="Arial" panose="020B0604020202020204" pitchFamily="34" charset="0"/>
            </a:endParaRPr>
          </a:p>
          <a:p>
            <a:pPr>
              <a:lnSpc>
                <a:spcPct val="90000"/>
              </a:lnSpc>
              <a:buNone/>
            </a:pPr>
            <a:endParaRPr lang="cs-CZ" sz="1800" dirty="0">
              <a:latin typeface="Arial" panose="020B0604020202020204" pitchFamily="34" charset="0"/>
              <a:cs typeface="Arial" panose="020B0604020202020204" pitchFamily="34" charset="0"/>
            </a:endParaRPr>
          </a:p>
          <a:p>
            <a:pPr>
              <a:lnSpc>
                <a:spcPct val="90000"/>
              </a:lnSpc>
              <a:buNone/>
            </a:pPr>
            <a:endParaRPr lang="cs-CZ" sz="1800" dirty="0">
              <a:latin typeface="Arial" panose="020B0604020202020204" pitchFamily="34" charset="0"/>
              <a:cs typeface="Arial" panose="020B0604020202020204" pitchFamily="34" charset="0"/>
            </a:endParaRPr>
          </a:p>
          <a:p>
            <a:pPr>
              <a:lnSpc>
                <a:spcPct val="90000"/>
              </a:lnSpc>
              <a:buNone/>
            </a:pPr>
            <a:endParaRPr lang="cs-CZ" sz="1800" dirty="0">
              <a:latin typeface="Arial" panose="020B0604020202020204" pitchFamily="34" charset="0"/>
              <a:cs typeface="Arial" panose="020B0604020202020204" pitchFamily="34" charset="0"/>
            </a:endParaRPr>
          </a:p>
          <a:p>
            <a:pPr marL="0" indent="0" algn="just">
              <a:buNone/>
            </a:pPr>
            <a:endParaRPr lang="en-US" sz="1800" dirty="0">
              <a:latin typeface="Arial" panose="020B0604020202020204" pitchFamily="34" charset="0"/>
              <a:cs typeface="Arial" panose="020B0604020202020204" pitchFamily="34" charset="0"/>
            </a:endParaRPr>
          </a:p>
          <a:p>
            <a:pPr marL="0" indent="0" algn="just">
              <a:buNone/>
            </a:pPr>
            <a:endParaRPr lang="cs-CZ" sz="800" dirty="0">
              <a:latin typeface="Arial" panose="020B0604020202020204" pitchFamily="34" charset="0"/>
              <a:cs typeface="Arial" panose="020B0604020202020204" pitchFamily="34" charset="0"/>
            </a:endParaRPr>
          </a:p>
          <a:p>
            <a:pPr marL="0" indent="0" algn="just">
              <a:buNone/>
            </a:pPr>
            <a:r>
              <a:rPr lang="cs-CZ" sz="1800" dirty="0">
                <a:latin typeface="Arial" panose="020B0604020202020204" pitchFamily="34" charset="0"/>
                <a:cs typeface="Arial" panose="020B0604020202020204" pitchFamily="34" charset="0"/>
              </a:rPr>
              <a:t>Sodná mýdla jsou většinou pevná na rozdíl od draselných, která jsou většinou tekutá. </a:t>
            </a:r>
          </a:p>
          <a:p>
            <a:pPr marL="0" indent="0" algn="just">
              <a:buNone/>
            </a:pPr>
            <a:r>
              <a:rPr lang="cs-CZ" sz="1800" dirty="0">
                <a:latin typeface="Arial" panose="020B0604020202020204" pitchFamily="34" charset="0"/>
                <a:cs typeface="Arial" panose="020B0604020202020204" pitchFamily="34" charset="0"/>
              </a:rPr>
              <a:t>Dále se </a:t>
            </a:r>
            <a:r>
              <a:rPr lang="cs-CZ" sz="1800" dirty="0" err="1">
                <a:latin typeface="Arial" panose="020B0604020202020204" pitchFamily="34" charset="0"/>
                <a:cs typeface="Arial" panose="020B0604020202020204" pitchFamily="34" charset="0"/>
              </a:rPr>
              <a:t>NaOH</a:t>
            </a:r>
            <a:r>
              <a:rPr lang="cs-CZ" sz="1800" dirty="0">
                <a:latin typeface="Arial" panose="020B0604020202020204" pitchFamily="34" charset="0"/>
                <a:cs typeface="Arial" panose="020B0604020202020204" pitchFamily="34" charset="0"/>
              </a:rPr>
              <a:t> využívá např. při výrobě léčiv, hedvábí a celulózy a při čištění olejů a uplatňuje se i v laboratoři.</a:t>
            </a:r>
            <a:endParaRPr lang="cs-CZ" altLang="en-US" sz="1800" dirty="0">
              <a:latin typeface="Arial" panose="020B0604020202020204" pitchFamily="34" charset="0"/>
              <a:cs typeface="Arial" panose="020B0604020202020204" pitchFamily="34" charset="0"/>
            </a:endParaRPr>
          </a:p>
          <a:p>
            <a:pPr marL="0" indent="0" algn="just">
              <a:buNone/>
            </a:pPr>
            <a:r>
              <a:rPr lang="cs-CZ" sz="1800" dirty="0">
                <a:latin typeface="Arial" panose="020B0604020202020204" pitchFamily="34" charset="0"/>
                <a:cs typeface="Arial" panose="020B0604020202020204" pitchFamily="34" charset="0"/>
              </a:rPr>
              <a:t>    </a:t>
            </a:r>
          </a:p>
        </p:txBody>
      </p:sp>
      <p:pic>
        <p:nvPicPr>
          <p:cNvPr id="4710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4114800"/>
            <a:ext cx="5672441" cy="129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0151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73647"/>
            <a:ext cx="8686800" cy="6309420"/>
          </a:xfrm>
          <a:prstGeom prst="rect">
            <a:avLst/>
          </a:prstGeom>
        </p:spPr>
        <p:txBody>
          <a:bodyPr wrap="square">
            <a:spAutoFit/>
          </a:bodyPr>
          <a:lstStyle/>
          <a:p>
            <a:pPr algn="just">
              <a:lnSpc>
                <a:spcPct val="90000"/>
              </a:lnSpc>
            </a:pPr>
            <a:r>
              <a:rPr lang="cs-CZ" sz="2000" b="1" dirty="0">
                <a:latin typeface="Arial" panose="020B0604020202020204" pitchFamily="34" charset="0"/>
                <a:cs typeface="Arial" panose="020B0604020202020204" pitchFamily="34" charset="0"/>
              </a:rPr>
              <a:t>Uhličitan sodný </a:t>
            </a:r>
            <a:r>
              <a:rPr lang="en-GB" altLang="en-US" sz="2000" dirty="0">
                <a:latin typeface="Arial" panose="020B0604020202020204" pitchFamily="34" charset="0"/>
                <a:cs typeface="Arial" panose="020B0604020202020204" pitchFamily="34" charset="0"/>
              </a:rPr>
              <a:t>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.10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a:t>
            </a:r>
            <a:r>
              <a:rPr lang="cs-CZ" altLang="en-US" sz="2000" b="1"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krystal</a:t>
            </a:r>
            <a:r>
              <a:rPr lang="cs-CZ" altLang="en-US" sz="2000" i="1" dirty="0" err="1">
                <a:latin typeface="Arial" panose="020B0604020202020204" pitchFamily="34" charset="0"/>
                <a:cs typeface="Arial" panose="020B0604020202020204" pitchFamily="34" charset="0"/>
              </a:rPr>
              <a:t>ick</a:t>
            </a:r>
            <a:r>
              <a:rPr lang="en-GB" altLang="en-US" sz="2000" i="1" dirty="0">
                <a:latin typeface="Arial" panose="020B0604020202020204" pitchFamily="34" charset="0"/>
                <a:cs typeface="Arial" panose="020B0604020202020204" pitchFamily="34" charset="0"/>
              </a:rPr>
              <a:t>á soda</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používá převážně při výrobě skla, v textilním a papírenském průmyslu, jako součást pracích prášků, při výrobě pigmentů, dalších solí a jako čisticí prostředek.</a:t>
            </a:r>
          </a:p>
          <a:p>
            <a:pPr algn="just">
              <a:lnSpc>
                <a:spcPct val="90000"/>
              </a:lnSpc>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Solvayovou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metodou</a:t>
            </a:r>
            <a:r>
              <a:rPr lang="en-GB" altLang="en-US" sz="2000" dirty="0">
                <a:latin typeface="Arial" panose="020B0604020202020204" pitchFamily="34" charset="0"/>
                <a:cs typeface="Arial" panose="020B0604020202020204" pitchFamily="34" charset="0"/>
              </a:rPr>
              <a:t>: </a:t>
            </a:r>
          </a:p>
          <a:p>
            <a:pPr algn="just">
              <a:lnSpc>
                <a:spcPct val="9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p>
          <a:p>
            <a:pPr algn="just">
              <a:lnSpc>
                <a:spcPct val="9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NaCl</a:t>
            </a:r>
            <a:r>
              <a:rPr lang="en-GB" altLang="en-US" sz="2000" dirty="0">
                <a:latin typeface="Arial" panose="020B0604020202020204" pitchFamily="34" charset="0"/>
                <a:cs typeface="Arial" panose="020B0604020202020204" pitchFamily="34" charset="0"/>
              </a:rPr>
              <a:t>  +  NH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NH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Cl </a:t>
            </a:r>
          </a:p>
          <a:p>
            <a:pPr algn="just">
              <a:lnSpc>
                <a:spcPct val="90000"/>
              </a:lnSpc>
            </a:pPr>
            <a:r>
              <a:rPr lang="en-GB" altLang="en-US" sz="2000" dirty="0" err="1">
                <a:latin typeface="Arial" panose="020B0604020202020204" pitchFamily="34" charset="0"/>
                <a:cs typeface="Arial" panose="020B0604020202020204" pitchFamily="34" charset="0"/>
              </a:rPr>
              <a:t>odfiltrovaný</a:t>
            </a:r>
            <a:r>
              <a:rPr lang="en-GB" altLang="en-US" sz="2000" dirty="0">
                <a:latin typeface="Arial" panose="020B0604020202020204" pitchFamily="34" charset="0"/>
                <a:cs typeface="Arial" panose="020B0604020202020204" pitchFamily="34" charset="0"/>
              </a:rPr>
              <a:t> NaHCO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rozloží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žíháním</a:t>
            </a:r>
            <a:r>
              <a:rPr lang="en-GB" altLang="en-US" sz="2000" dirty="0">
                <a:latin typeface="Arial" panose="020B0604020202020204" pitchFamily="34" charset="0"/>
                <a:cs typeface="Arial" panose="020B0604020202020204" pitchFamily="34" charset="0"/>
              </a:rPr>
              <a:t>:</a:t>
            </a:r>
          </a:p>
          <a:p>
            <a:pPr algn="just">
              <a:lnSpc>
                <a:spcPct val="90000"/>
              </a:lnSpc>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2 NaHCO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just">
              <a:lnSpc>
                <a:spcPct val="90000"/>
              </a:lnSpc>
            </a:pP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Hydrogenuhličitan sodný </a:t>
            </a:r>
            <a:r>
              <a:rPr lang="en-GB" altLang="en-US" sz="2000" dirty="0">
                <a:latin typeface="Arial" panose="020B0604020202020204" pitchFamily="34" charset="0"/>
                <a:cs typeface="Arial" panose="020B0604020202020204" pitchFamily="34" charset="0"/>
              </a:rPr>
              <a:t>NaHCO</a:t>
            </a:r>
            <a:r>
              <a:rPr lang="en-GB"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a:t>
            </a:r>
            <a:r>
              <a:rPr lang="cs-CZ" altLang="en-US" sz="2000" i="1" dirty="0">
                <a:latin typeface="Arial" panose="020B0604020202020204" pitchFamily="34" charset="0"/>
                <a:cs typeface="Arial" panose="020B0604020202020204" pitchFamily="34" charset="0"/>
              </a:rPr>
              <a:t>jedlá soda</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používá jako součást kypřících prášků do pečiva, k neutralizaci poleptání kyselinou či k neutralizaci žaludečních šťáv při překyselení žaludku. Může se také používat jako náplň do hasicích přístrojů.</a:t>
            </a:r>
          </a:p>
          <a:p>
            <a:pPr algn="just">
              <a:lnSpc>
                <a:spcPct val="90000"/>
              </a:lnSpc>
            </a:pP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Siřičitan sodný </a:t>
            </a:r>
            <a:r>
              <a:rPr lang="en-GB" altLang="en-US" sz="2000" dirty="0">
                <a:latin typeface="Arial" panose="020B0604020202020204" pitchFamily="34" charset="0"/>
                <a:cs typeface="Arial" panose="020B0604020202020204" pitchFamily="34" charset="0"/>
              </a:rPr>
              <a:t>Na</a:t>
            </a:r>
            <a:r>
              <a:rPr lang="en-GB"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 </a:t>
            </a:r>
            <a:r>
              <a:rPr lang="cs-CZ" sz="2000" dirty="0">
                <a:latin typeface="Arial" panose="020B0604020202020204" pitchFamily="34" charset="0"/>
                <a:cs typeface="Arial" panose="020B0604020202020204" pitchFamily="34" charset="0"/>
              </a:rPr>
              <a:t>se používá ve fotografickém průmyslu v ustalovací fázi a u výbojek. Ve farmacii se používá jako antiseptikum a jako konzervační prostředek.</a:t>
            </a:r>
          </a:p>
          <a:p>
            <a:pPr algn="just">
              <a:lnSpc>
                <a:spcPct val="90000"/>
              </a:lnSpc>
            </a:pPr>
            <a:endParaRPr lang="cs-CZ" altLang="en-US" sz="2000" dirty="0">
              <a:latin typeface="Arial" panose="020B0604020202020204" pitchFamily="34" charset="0"/>
              <a:cs typeface="Arial" panose="020B0604020202020204" pitchFamily="34" charset="0"/>
            </a:endParaRPr>
          </a:p>
          <a:p>
            <a:pPr algn="just">
              <a:lnSpc>
                <a:spcPct val="90000"/>
              </a:lnSpc>
            </a:pPr>
            <a:r>
              <a:rPr lang="cs-CZ" sz="2000" b="1" dirty="0">
                <a:latin typeface="Arial" panose="020B0604020202020204" pitchFamily="34" charset="0"/>
                <a:cs typeface="Arial" panose="020B0604020202020204" pitchFamily="34" charset="0"/>
              </a:rPr>
              <a:t>Síran sodný </a:t>
            </a:r>
            <a:r>
              <a:rPr lang="en-GB" altLang="en-US" sz="2000" dirty="0">
                <a:latin typeface="Arial" panose="020B0604020202020204" pitchFamily="34" charset="0"/>
                <a:cs typeface="Arial" panose="020B0604020202020204" pitchFamily="34" charset="0"/>
              </a:rPr>
              <a:t>Na</a:t>
            </a:r>
            <a:r>
              <a:rPr lang="en-GB"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a:t>
            </a:r>
            <a:r>
              <a:rPr lang="en-GB"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4</a:t>
            </a:r>
            <a:r>
              <a:rPr lang="en-GB" altLang="en-US" sz="2000" baseline="-25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používá při výrobě skla, organických rozpouštědel, jako součást pracích prostředků a v lékařství se používá jako projímadlo. Hydratovaná sůl (</a:t>
            </a:r>
            <a:r>
              <a:rPr lang="en-GB" altLang="en-US" sz="2000" dirty="0">
                <a:latin typeface="Arial" panose="020B0604020202020204" pitchFamily="34" charset="0"/>
                <a:cs typeface="Arial" panose="020B0604020202020204" pitchFamily="34" charset="0"/>
              </a:rPr>
              <a:t>Na</a:t>
            </a:r>
            <a:r>
              <a:rPr lang="en-GB"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a:t>
            </a:r>
            <a:r>
              <a:rPr lang="en-GB"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4</a:t>
            </a:r>
            <a:r>
              <a:rPr lang="en-GB" altLang="en-US" sz="2000" baseline="-25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10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se nazývá </a:t>
            </a:r>
            <a:r>
              <a:rPr lang="cs-CZ" sz="2000" u="sng" dirty="0">
                <a:latin typeface="Arial" panose="020B0604020202020204" pitchFamily="34" charset="0"/>
                <a:cs typeface="Arial" panose="020B0604020202020204" pitchFamily="34" charset="0"/>
              </a:rPr>
              <a:t>Glauberova sůl</a:t>
            </a:r>
            <a:r>
              <a:rPr lang="cs-CZ" sz="2000" dirty="0">
                <a:latin typeface="Arial" panose="020B0604020202020204" pitchFamily="34" charset="0"/>
                <a:cs typeface="Arial" panose="020B0604020202020204" pitchFamily="34" charset="0"/>
              </a:rPr>
              <a:t>. Bezvodý slouží jako sušidlo.</a:t>
            </a:r>
            <a:endParaRPr lang="en-GB"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1153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4525963"/>
          </a:xfrm>
        </p:spPr>
        <p:txBody>
          <a:bodyPr>
            <a:normAutofit/>
          </a:bodyPr>
          <a:lstStyle/>
          <a:p>
            <a:pPr marL="0" eaLnBrk="1" hangingPunct="1">
              <a:buFont typeface="Wingdings" pitchFamily="2" charset="2"/>
              <a:buNone/>
            </a:pPr>
            <a:r>
              <a:rPr lang="en-GB" altLang="en-US" sz="2000" b="1" dirty="0">
                <a:latin typeface="Arial" panose="020B0604020202020204" pitchFamily="34" charset="0"/>
                <a:cs typeface="Arial" panose="020B0604020202020204" pitchFamily="34" charset="0"/>
              </a:rPr>
              <a:t>NaHCO</a:t>
            </a:r>
            <a:r>
              <a:rPr lang="en-GB" altLang="en-US" sz="2000" b="1" baseline="-25000" dirty="0">
                <a:latin typeface="Arial" panose="020B0604020202020204" pitchFamily="34" charset="0"/>
                <a:cs typeface="Arial" panose="020B0604020202020204" pitchFamily="34" charset="0"/>
              </a:rPr>
              <a:t>3</a:t>
            </a:r>
            <a:r>
              <a:rPr lang="cs-CZ" altLang="en-US" sz="2000" b="1" baseline="-25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užívací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jedlá</a:t>
            </a:r>
            <a:r>
              <a:rPr lang="en-GB" altLang="en-US" sz="2000" dirty="0">
                <a:latin typeface="Arial" panose="020B0604020202020204" pitchFamily="34" charset="0"/>
                <a:cs typeface="Arial" panose="020B0604020202020204" pitchFamily="34" charset="0"/>
              </a:rPr>
              <a:t>) soda, </a:t>
            </a:r>
            <a:r>
              <a:rPr lang="cs-CZ" altLang="en-US" sz="2000" dirty="0">
                <a:latin typeface="Arial" panose="020B0604020202020204" pitchFamily="34" charset="0"/>
                <a:cs typeface="Arial" panose="020B0604020202020204" pitchFamily="34" charset="0"/>
              </a:rPr>
              <a:t>používá se jako </a:t>
            </a:r>
            <a:r>
              <a:rPr lang="cs-CZ" altLang="en-US" sz="2000" u="sng" dirty="0" err="1">
                <a:latin typeface="Arial" panose="020B0604020202020204" pitchFamily="34" charset="0"/>
                <a:cs typeface="Arial" panose="020B0604020202020204" pitchFamily="34" charset="0"/>
              </a:rPr>
              <a:t>antacidum</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 </a:t>
            </a:r>
            <a:r>
              <a:rPr lang="en-GB" altLang="en-US" sz="2000" dirty="0" err="1">
                <a:latin typeface="Arial" panose="020B0604020202020204" pitchFamily="34" charset="0"/>
                <a:cs typeface="Arial" panose="020B0604020202020204" pitchFamily="34" charset="0"/>
              </a:rPr>
              <a:t>potla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nadm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rné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kyselosti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žalude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ních</a:t>
            </a:r>
            <a:r>
              <a:rPr lang="en-GB" altLang="en-US" sz="2000" dirty="0">
                <a:latin typeface="Arial" panose="020B0604020202020204" pitchFamily="34" charset="0"/>
                <a:cs typeface="Arial" panose="020B0604020202020204" pitchFamily="34" charset="0"/>
              </a:rPr>
              <a:t> š</a:t>
            </a:r>
            <a:r>
              <a:rPr lang="cs-CZ" altLang="en-US" sz="2000" dirty="0" err="1">
                <a:latin typeface="Arial" panose="020B0604020202020204" pitchFamily="34" charset="0"/>
                <a:cs typeface="Arial" panose="020B0604020202020204" pitchFamily="34" charset="0"/>
              </a:rPr>
              <a:t>ťá</a:t>
            </a:r>
            <a:r>
              <a:rPr lang="en-GB" altLang="en-US" sz="2000" dirty="0">
                <a:latin typeface="Arial" panose="020B0604020202020204" pitchFamily="34" charset="0"/>
                <a:cs typeface="Arial" panose="020B0604020202020204" pitchFamily="34" charset="0"/>
              </a:rPr>
              <a:t>v:   </a:t>
            </a:r>
            <a:endParaRPr lang="cs-CZ" altLang="en-US" sz="2000" dirty="0">
              <a:latin typeface="Arial" panose="020B0604020202020204" pitchFamily="34" charset="0"/>
              <a:cs typeface="Arial" panose="020B0604020202020204" pitchFamily="34" charset="0"/>
            </a:endParaRPr>
          </a:p>
          <a:p>
            <a:pPr algn="ctr" eaLnBrk="1" hangingPunct="1">
              <a:buFont typeface="Wingdings" pitchFamily="2" charset="2"/>
              <a:buNone/>
            </a:pPr>
            <a:r>
              <a:rPr lang="cs-CZ" altLang="en-US" sz="800" dirty="0">
                <a:latin typeface="Arial" panose="020B0604020202020204" pitchFamily="34" charset="0"/>
                <a:cs typeface="Arial" panose="020B0604020202020204" pitchFamily="34" charset="0"/>
              </a:rPr>
              <a:t>	</a:t>
            </a:r>
          </a:p>
          <a:p>
            <a:pPr algn="ctr" eaLnBrk="1" hangingPunct="1">
              <a:buFont typeface="Wingdings" pitchFamily="2" charset="2"/>
              <a:buNone/>
            </a:pPr>
            <a:r>
              <a:rPr lang="en-GB" altLang="en-US" sz="2000" dirty="0">
                <a:latin typeface="Arial" panose="020B0604020202020204" pitchFamily="34" charset="0"/>
                <a:cs typeface="Arial" panose="020B0604020202020204" pitchFamily="34" charset="0"/>
              </a:rPr>
              <a:t>NaHCO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HCl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NaCl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ct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algn="just" eaLnBrk="1" hangingPunct="1">
              <a:buFont typeface="Wingdings" pitchFamily="2" charset="2"/>
              <a:buNone/>
            </a:pPr>
            <a:r>
              <a:rPr lang="cs-CZ" altLang="en-US" sz="2000" b="1" dirty="0">
                <a:latin typeface="Arial" panose="020B0604020202020204" pitchFamily="34" charset="0"/>
                <a:cs typeface="Arial" panose="020B0604020202020204" pitchFamily="34" charset="0"/>
              </a:rPr>
              <a:t>Octan sodný </a:t>
            </a:r>
            <a:r>
              <a:rPr lang="cs-CZ" sz="2000" dirty="0">
                <a:latin typeface="Arial" panose="020B0604020202020204" pitchFamily="34" charset="0"/>
                <a:cs typeface="Arial" panose="020B0604020202020204" pitchFamily="34" charset="0"/>
              </a:rPr>
              <a:t>je obsažen v tzv. </a:t>
            </a:r>
            <a:r>
              <a:rPr lang="cs-CZ" sz="2000" u="sng" dirty="0" err="1">
                <a:latin typeface="Arial" panose="020B0604020202020204" pitchFamily="34" charset="0"/>
                <a:cs typeface="Arial" panose="020B0604020202020204" pitchFamily="34" charset="0"/>
              </a:rPr>
              <a:t>samoohřívacích</a:t>
            </a:r>
            <a:r>
              <a:rPr lang="cs-CZ" sz="2000" u="sng" dirty="0">
                <a:latin typeface="Arial" panose="020B0604020202020204" pitchFamily="34" charset="0"/>
                <a:cs typeface="Arial" panose="020B0604020202020204" pitchFamily="34" charset="0"/>
              </a:rPr>
              <a:t> polštářcích</a:t>
            </a:r>
            <a:r>
              <a:rPr lang="cs-CZ"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V polštářku je přesycený roztok octanu sodného, látky tající a krystalizující při teplotě 54 (58) °C. Nepatrným impulsem dojde k okamžité změně  skupenství a s tím spojenému uvolnění tepla (264–289 </a:t>
            </a:r>
            <a:r>
              <a:rPr lang="cs-CZ" altLang="en-US" sz="2000" dirty="0" err="1">
                <a:latin typeface="Arial" panose="020B0604020202020204" pitchFamily="34" charset="0"/>
                <a:cs typeface="Arial" panose="020B0604020202020204" pitchFamily="34" charset="0"/>
              </a:rPr>
              <a:t>kJ</a:t>
            </a:r>
            <a:r>
              <a:rPr lang="cs-CZ" altLang="en-US" sz="2000" dirty="0">
                <a:latin typeface="Arial" panose="020B0604020202020204" pitchFamily="34" charset="0"/>
                <a:cs typeface="Arial" panose="020B0604020202020204" pitchFamily="34" charset="0"/>
              </a:rPr>
              <a:t>/kg). Ohýbání kovu s členitým povrchem vede k uvolnění drobných částic, které poslouží jako krystalizační jádra. Ohřátím na teplotu vyšší než je 54 (58) °C, třeba ve vroucí vodě, se krystaly zase rozpustí a polštářek je připraven k dalšímu použití.</a:t>
            </a:r>
          </a:p>
        </p:txBody>
      </p:sp>
      <p:pic>
        <p:nvPicPr>
          <p:cNvPr id="46082" name="Picture 2" descr="Samoohřívací polštář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22" y="4495800"/>
            <a:ext cx="188938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Samoohřívací polštářek - záže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1" y="4495800"/>
            <a:ext cx="175437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Samoohřívací polštářek - nábě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4495801"/>
            <a:ext cx="1813607" cy="204443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Samoohřívací polštářek - výhře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472397"/>
            <a:ext cx="1981200" cy="205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216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52170" cy="6524863"/>
          </a:xfrm>
          <a:prstGeom prst="rect">
            <a:avLst/>
          </a:prstGeom>
        </p:spPr>
        <p:txBody>
          <a:bodyPr wrap="square">
            <a:spAutoFit/>
          </a:bodyPr>
          <a:lstStyle/>
          <a:p>
            <a:pPr algn="just"/>
            <a:r>
              <a:rPr lang="en-US" sz="1900" b="1" dirty="0">
                <a:latin typeface="Arial" panose="020B0604020202020204" pitchFamily="34" charset="0"/>
                <a:cs typeface="Arial" panose="020B0604020202020204" pitchFamily="34" charset="0"/>
              </a:rPr>
              <a:t>A</a:t>
            </a:r>
            <a:r>
              <a:rPr lang="cs-CZ" sz="1900" b="1" dirty="0" err="1">
                <a:latin typeface="Arial" panose="020B0604020202020204" pitchFamily="34" charset="0"/>
                <a:cs typeface="Arial" panose="020B0604020202020204" pitchFamily="34" charset="0"/>
              </a:rPr>
              <a:t>zid</a:t>
            </a:r>
            <a:r>
              <a:rPr lang="cs-CZ" sz="1900" b="1" dirty="0">
                <a:latin typeface="Arial" panose="020B0604020202020204" pitchFamily="34" charset="0"/>
                <a:cs typeface="Arial" panose="020B0604020202020204" pitchFamily="34" charset="0"/>
              </a:rPr>
              <a:t> sodný </a:t>
            </a:r>
            <a:r>
              <a:rPr lang="cs-CZ" sz="1900" dirty="0">
                <a:latin typeface="Arial" panose="020B0604020202020204" pitchFamily="34" charset="0"/>
                <a:cs typeface="Arial" panose="020B0604020202020204" pitchFamily="34" charset="0"/>
              </a:rPr>
              <a:t>NaN</a:t>
            </a:r>
            <a:r>
              <a:rPr lang="cs-CZ" sz="1900" baseline="-25000" dirty="0">
                <a:latin typeface="Arial" panose="020B0604020202020204" pitchFamily="34" charset="0"/>
                <a:cs typeface="Arial" panose="020B0604020202020204" pitchFamily="34" charset="0"/>
              </a:rPr>
              <a:t>3</a:t>
            </a:r>
            <a:r>
              <a:rPr lang="en-US" sz="1900" dirty="0">
                <a:latin typeface="Arial" panose="020B0604020202020204" pitchFamily="34" charset="0"/>
                <a:cs typeface="Arial" panose="020B0604020202020204" pitchFamily="34" charset="0"/>
              </a:rPr>
              <a:t> p</a:t>
            </a:r>
            <a:r>
              <a:rPr lang="cs-CZ" sz="1900" dirty="0" err="1">
                <a:latin typeface="Arial" panose="020B0604020202020204" pitchFamily="34" charset="0"/>
                <a:cs typeface="Arial" panose="020B0604020202020204" pitchFamily="34" charset="0"/>
              </a:rPr>
              <a:t>ři</a:t>
            </a:r>
            <a:r>
              <a:rPr lang="cs-CZ" sz="1900" dirty="0">
                <a:latin typeface="Arial" panose="020B0604020202020204" pitchFamily="34" charset="0"/>
                <a:cs typeface="Arial" panose="020B0604020202020204" pitchFamily="34" charset="0"/>
              </a:rPr>
              <a:t> explozi uvolňuje v krátkém okamžiku velké množství dusíku, díky této vlastnosti se používá jako hlavní složka </a:t>
            </a:r>
            <a:r>
              <a:rPr lang="cs-CZ" sz="1900" u="sng" dirty="0">
                <a:latin typeface="Arial" panose="020B0604020202020204" pitchFamily="34" charset="0"/>
                <a:cs typeface="Arial" panose="020B0604020202020204" pitchFamily="34" charset="0"/>
              </a:rPr>
              <a:t>iniciačních náloží do airbagů</a:t>
            </a:r>
            <a:r>
              <a:rPr lang="cs-CZ" sz="1900" dirty="0">
                <a:latin typeface="Arial" panose="020B0604020202020204" pitchFamily="34" charset="0"/>
                <a:cs typeface="Arial" panose="020B0604020202020204" pitchFamily="34" charset="0"/>
              </a:rPr>
              <a:t> v automobilech. </a:t>
            </a:r>
            <a:endParaRPr lang="en-US" sz="1900" dirty="0">
              <a:latin typeface="Arial" panose="020B0604020202020204" pitchFamily="34" charset="0"/>
              <a:cs typeface="Arial" panose="020B0604020202020204" pitchFamily="34" charset="0"/>
            </a:endParaRPr>
          </a:p>
          <a:p>
            <a:pPr algn="just"/>
            <a:r>
              <a:rPr lang="cs-CZ" sz="1900" b="1" dirty="0">
                <a:latin typeface="Arial" panose="020B0604020202020204" pitchFamily="34" charset="0"/>
                <a:cs typeface="Arial" panose="020B0604020202020204" pitchFamily="34" charset="0"/>
              </a:rPr>
              <a:t>Oxid sodný </a:t>
            </a:r>
            <a:r>
              <a:rPr lang="cs-CZ" sz="1900" dirty="0">
                <a:latin typeface="Arial" panose="020B0604020202020204" pitchFamily="34" charset="0"/>
                <a:cs typeface="Arial" panose="020B0604020202020204" pitchFamily="34" charset="0"/>
              </a:rPr>
              <a:t>Na</a:t>
            </a:r>
            <a:r>
              <a:rPr lang="cs-CZ" sz="1900" baseline="-25000" dirty="0">
                <a:latin typeface="Arial" panose="020B0604020202020204" pitchFamily="34" charset="0"/>
                <a:cs typeface="Arial" panose="020B0604020202020204" pitchFamily="34" charset="0"/>
              </a:rPr>
              <a:t>2</a:t>
            </a:r>
            <a:r>
              <a:rPr lang="cs-CZ" sz="1900" dirty="0">
                <a:latin typeface="Arial" panose="020B0604020202020204" pitchFamily="34" charset="0"/>
                <a:cs typeface="Arial" panose="020B0604020202020204" pitchFamily="34" charset="0"/>
              </a:rPr>
              <a:t>O se používá jako tavivo při přípravě keramických glazur</a:t>
            </a:r>
            <a:r>
              <a:rPr lang="en-US" sz="1900" dirty="0">
                <a:latin typeface="Arial" panose="020B0604020202020204" pitchFamily="34" charset="0"/>
                <a:cs typeface="Arial" panose="020B0604020202020204" pitchFamily="34" charset="0"/>
              </a:rPr>
              <a:t>.</a:t>
            </a:r>
          </a:p>
          <a:p>
            <a:pPr algn="just"/>
            <a:r>
              <a:rPr lang="cs-CZ" sz="1900" b="1" dirty="0">
                <a:latin typeface="Arial" panose="020B0604020202020204" pitchFamily="34" charset="0"/>
                <a:cs typeface="Arial" panose="020B0604020202020204" pitchFamily="34" charset="0"/>
              </a:rPr>
              <a:t>Peroxid sodný </a:t>
            </a:r>
            <a:r>
              <a:rPr lang="cs-CZ" sz="1900" dirty="0">
                <a:latin typeface="Arial" panose="020B0604020202020204" pitchFamily="34" charset="0"/>
                <a:cs typeface="Arial" panose="020B0604020202020204" pitchFamily="34" charset="0"/>
              </a:rPr>
              <a:t>se používá jako součást pracích prášků a k přípravě bělících lázní na hedvábí, vlnu, umělé hedvábí, slámu, peří, vlasy, štětiny, mořské houby, dřevo, kosti a slonovinu. Také se používá pro poutání vzdušného oxidu uhličitého v ponorkách a dýchacích přístrojích pro potápěče pod názvem </a:t>
            </a:r>
            <a:r>
              <a:rPr lang="cs-CZ" sz="1900" dirty="0" err="1">
                <a:latin typeface="Arial" panose="020B0604020202020204" pitchFamily="34" charset="0"/>
                <a:cs typeface="Arial" panose="020B0604020202020204" pitchFamily="34" charset="0"/>
              </a:rPr>
              <a:t>Oxon</a:t>
            </a:r>
            <a:r>
              <a:rPr lang="cs-CZ" sz="1900" dirty="0">
                <a:latin typeface="Arial" panose="020B0604020202020204" pitchFamily="34" charset="0"/>
                <a:cs typeface="Arial" panose="020B0604020202020204" pitchFamily="34" charset="0"/>
              </a:rPr>
              <a:t>. Nalézá také využití jako energetické oxidační činidlo. Využívá se též v pyrotechnice - barví plamen sytě žlutě. </a:t>
            </a:r>
          </a:p>
          <a:p>
            <a:pPr algn="just"/>
            <a:r>
              <a:rPr lang="en-US" sz="1900" b="1" dirty="0">
                <a:latin typeface="Arial" panose="020B0604020202020204" pitchFamily="34" charset="0"/>
                <a:cs typeface="Arial" panose="020B0604020202020204" pitchFamily="34" charset="0"/>
              </a:rPr>
              <a:t>S</a:t>
            </a:r>
            <a:r>
              <a:rPr lang="cs-CZ" sz="1900" b="1" dirty="0" err="1">
                <a:latin typeface="Arial" panose="020B0604020202020204" pitchFamily="34" charset="0"/>
                <a:cs typeface="Arial" panose="020B0604020202020204" pitchFamily="34" charset="0"/>
              </a:rPr>
              <a:t>ulfid</a:t>
            </a:r>
            <a:r>
              <a:rPr lang="cs-CZ" sz="1900" b="1" dirty="0">
                <a:latin typeface="Arial" panose="020B0604020202020204" pitchFamily="34" charset="0"/>
                <a:cs typeface="Arial" panose="020B0604020202020204" pitchFamily="34" charset="0"/>
              </a:rPr>
              <a:t> sodný </a:t>
            </a:r>
            <a:r>
              <a:rPr lang="cs-CZ" sz="1900" dirty="0">
                <a:latin typeface="Arial" panose="020B0604020202020204" pitchFamily="34" charset="0"/>
                <a:cs typeface="Arial" panose="020B0604020202020204" pitchFamily="34" charset="0"/>
              </a:rPr>
              <a:t>Na</a:t>
            </a:r>
            <a:r>
              <a:rPr lang="cs-CZ" sz="1900" baseline="-25000" dirty="0">
                <a:latin typeface="Arial" panose="020B0604020202020204" pitchFamily="34" charset="0"/>
                <a:cs typeface="Arial" panose="020B0604020202020204" pitchFamily="34" charset="0"/>
              </a:rPr>
              <a:t>2</a:t>
            </a:r>
            <a:r>
              <a:rPr lang="cs-CZ" sz="1900" dirty="0">
                <a:latin typeface="Arial" panose="020B0604020202020204" pitchFamily="34" charset="0"/>
                <a:cs typeface="Arial" panose="020B0604020202020204" pitchFamily="34" charset="0"/>
              </a:rPr>
              <a:t>S se používá v koželužství k odchlupování kůží a sloužil jako jedna z výchozích surovin po výrobu bojové látky yperit. </a:t>
            </a:r>
            <a:endParaRPr lang="en-US" sz="1900" dirty="0">
              <a:latin typeface="Arial" panose="020B0604020202020204" pitchFamily="34" charset="0"/>
              <a:cs typeface="Arial" panose="020B0604020202020204" pitchFamily="34" charset="0"/>
            </a:endParaRPr>
          </a:p>
          <a:p>
            <a:pPr algn="just"/>
            <a:r>
              <a:rPr lang="cs-CZ" sz="1900" b="1" dirty="0">
                <a:latin typeface="Arial" panose="020B0604020202020204" pitchFamily="34" charset="0"/>
                <a:cs typeface="Arial" panose="020B0604020202020204" pitchFamily="34" charset="0"/>
              </a:rPr>
              <a:t>Amid sodný </a:t>
            </a:r>
            <a:r>
              <a:rPr lang="cs-CZ" sz="1900" dirty="0">
                <a:latin typeface="Arial" panose="020B0604020202020204" pitchFamily="34" charset="0"/>
                <a:cs typeface="Arial" panose="020B0604020202020204" pitchFamily="34" charset="0"/>
              </a:rPr>
              <a:t>NaNH</a:t>
            </a:r>
            <a:r>
              <a:rPr lang="cs-CZ" sz="1900" baseline="-25000" dirty="0">
                <a:latin typeface="Arial" panose="020B0604020202020204" pitchFamily="34" charset="0"/>
                <a:cs typeface="Arial" panose="020B0604020202020204" pitchFamily="34" charset="0"/>
              </a:rPr>
              <a:t>2</a:t>
            </a:r>
            <a:r>
              <a:rPr lang="cs-CZ" sz="1900" dirty="0">
                <a:latin typeface="Arial" panose="020B0604020202020204" pitchFamily="34" charset="0"/>
                <a:cs typeface="Arial" panose="020B0604020202020204" pitchFamily="34" charset="0"/>
              </a:rPr>
              <a:t> je základní surovinou po výrobu </a:t>
            </a:r>
            <a:r>
              <a:rPr lang="cs-CZ" sz="1900" b="1" dirty="0">
                <a:latin typeface="Arial" panose="020B0604020202020204" pitchFamily="34" charset="0"/>
                <a:cs typeface="Arial" panose="020B0604020202020204" pitchFamily="34" charset="0"/>
              </a:rPr>
              <a:t>kyanidu sodného </a:t>
            </a:r>
            <a:r>
              <a:rPr lang="cs-CZ" sz="1900" dirty="0" err="1">
                <a:latin typeface="Arial" panose="020B0604020202020204" pitchFamily="34" charset="0"/>
                <a:cs typeface="Arial" panose="020B0604020202020204" pitchFamily="34" charset="0"/>
              </a:rPr>
              <a:t>NaCN</a:t>
            </a:r>
            <a:r>
              <a:rPr lang="cs-CZ" sz="1900" dirty="0">
                <a:latin typeface="Arial" panose="020B0604020202020204" pitchFamily="34" charset="0"/>
                <a:cs typeface="Arial" panose="020B0604020202020204" pitchFamily="34" charset="0"/>
              </a:rPr>
              <a:t>, který se využívá zejména k loužení zlata. </a:t>
            </a:r>
            <a:endParaRPr lang="en-US" sz="1900" dirty="0">
              <a:latin typeface="Arial" panose="020B0604020202020204" pitchFamily="34" charset="0"/>
              <a:cs typeface="Arial" panose="020B0604020202020204" pitchFamily="34" charset="0"/>
            </a:endParaRPr>
          </a:p>
          <a:p>
            <a:pPr algn="just"/>
            <a:r>
              <a:rPr lang="cs-CZ" sz="1900" b="1" dirty="0">
                <a:latin typeface="Arial" panose="020B0604020202020204" pitchFamily="34" charset="0"/>
                <a:cs typeface="Arial" panose="020B0604020202020204" pitchFamily="34" charset="0"/>
              </a:rPr>
              <a:t>Jodid sodný </a:t>
            </a:r>
            <a:r>
              <a:rPr lang="cs-CZ" sz="1900" dirty="0" err="1">
                <a:latin typeface="Arial" panose="020B0604020202020204" pitchFamily="34" charset="0"/>
                <a:cs typeface="Arial" panose="020B0604020202020204" pitchFamily="34" charset="0"/>
              </a:rPr>
              <a:t>NaI</a:t>
            </a:r>
            <a:r>
              <a:rPr lang="cs-CZ" sz="1900" dirty="0">
                <a:latin typeface="Arial" panose="020B0604020202020204" pitchFamily="34" charset="0"/>
                <a:cs typeface="Arial" panose="020B0604020202020204" pitchFamily="34" charset="0"/>
              </a:rPr>
              <a:t> se používá k výrobě luminoforů halogenidových výbojek.</a:t>
            </a:r>
          </a:p>
          <a:p>
            <a:pPr algn="just"/>
            <a:r>
              <a:rPr lang="cs-CZ" sz="1900" b="1" dirty="0">
                <a:latin typeface="Arial" panose="020B0604020202020204" pitchFamily="34" charset="0"/>
                <a:cs typeface="Arial" panose="020B0604020202020204" pitchFamily="34" charset="0"/>
              </a:rPr>
              <a:t>Chlorečnan sodný </a:t>
            </a:r>
            <a:r>
              <a:rPr lang="cs-CZ" sz="1900" dirty="0">
                <a:latin typeface="Arial" panose="020B0604020202020204" pitchFamily="34" charset="0"/>
                <a:cs typeface="Arial" panose="020B0604020202020204" pitchFamily="34" charset="0"/>
              </a:rPr>
              <a:t>NaClO</a:t>
            </a:r>
            <a:r>
              <a:rPr lang="cs-CZ" sz="1900" baseline="-25000" dirty="0">
                <a:latin typeface="Arial" panose="020B0604020202020204" pitchFamily="34" charset="0"/>
                <a:cs typeface="Arial" panose="020B0604020202020204" pitchFamily="34" charset="0"/>
              </a:rPr>
              <a:t>3</a:t>
            </a:r>
            <a:r>
              <a:rPr lang="cs-CZ" sz="1900" b="1" dirty="0">
                <a:latin typeface="Arial" panose="020B0604020202020204" pitchFamily="34" charset="0"/>
                <a:cs typeface="Arial" panose="020B0604020202020204" pitchFamily="34" charset="0"/>
              </a:rPr>
              <a:t> </a:t>
            </a:r>
            <a:r>
              <a:rPr lang="cs-CZ" sz="1900" dirty="0">
                <a:latin typeface="Arial" panose="020B0604020202020204" pitchFamily="34" charset="0"/>
                <a:cs typeface="Arial" panose="020B0604020202020204" pitchFamily="34" charset="0"/>
              </a:rPr>
              <a:t>se dříve používal jako herbicid (</a:t>
            </a:r>
            <a:r>
              <a:rPr lang="cs-CZ" sz="1900" dirty="0" err="1">
                <a:latin typeface="Arial" panose="020B0604020202020204" pitchFamily="34" charset="0"/>
                <a:cs typeface="Arial" panose="020B0604020202020204" pitchFamily="34" charset="0"/>
              </a:rPr>
              <a:t>Travex</a:t>
            </a:r>
            <a:r>
              <a:rPr lang="cs-CZ" sz="1900" dirty="0">
                <a:latin typeface="Arial" panose="020B0604020202020204" pitchFamily="34" charset="0"/>
                <a:cs typeface="Arial" panose="020B0604020202020204" pitchFamily="34" charset="0"/>
              </a:rPr>
              <a:t>).</a:t>
            </a:r>
          </a:p>
          <a:p>
            <a:pPr algn="just"/>
            <a:r>
              <a:rPr lang="cs-CZ" sz="1900" b="1" dirty="0">
                <a:latin typeface="Arial" panose="020B0604020202020204" pitchFamily="34" charset="0"/>
                <a:cs typeface="Arial" panose="020B0604020202020204" pitchFamily="34" charset="0"/>
              </a:rPr>
              <a:t>Dusitan sodný </a:t>
            </a:r>
            <a:r>
              <a:rPr lang="cs-CZ" sz="1900" dirty="0">
                <a:latin typeface="Arial" panose="020B0604020202020204" pitchFamily="34" charset="0"/>
                <a:cs typeface="Arial" panose="020B0604020202020204" pitchFamily="34" charset="0"/>
              </a:rPr>
              <a:t>NaNO</a:t>
            </a:r>
            <a:r>
              <a:rPr lang="cs-CZ" sz="1900" baseline="-25000" dirty="0">
                <a:latin typeface="Arial" panose="020B0604020202020204" pitchFamily="34" charset="0"/>
                <a:cs typeface="Arial" panose="020B0604020202020204" pitchFamily="34" charset="0"/>
              </a:rPr>
              <a:t>2</a:t>
            </a:r>
            <a:r>
              <a:rPr lang="cs-CZ" sz="1900" dirty="0">
                <a:latin typeface="Arial" panose="020B0604020202020204" pitchFamily="34" charset="0"/>
                <a:cs typeface="Arial" panose="020B0604020202020204" pitchFamily="34" charset="0"/>
              </a:rPr>
              <a:t> je hlavní součástí detekčních trubiček PT-381/1 a PT-27 k důkazu bojových chemických látek DM </a:t>
            </a:r>
            <a:r>
              <a:rPr lang="cs-CZ" sz="1900" i="1" dirty="0">
                <a:latin typeface="Arial" panose="020B0604020202020204" pitchFamily="34" charset="0"/>
                <a:cs typeface="Arial" panose="020B0604020202020204" pitchFamily="34" charset="0"/>
              </a:rPr>
              <a:t>(</a:t>
            </a:r>
            <a:r>
              <a:rPr lang="cs-CZ" sz="1900" i="1" dirty="0" err="1">
                <a:latin typeface="Arial" panose="020B0604020202020204" pitchFamily="34" charset="0"/>
                <a:cs typeface="Arial" panose="020B0604020202020204" pitchFamily="34" charset="0"/>
              </a:rPr>
              <a:t>adamsit</a:t>
            </a:r>
            <a:r>
              <a:rPr lang="cs-CZ" sz="1900" i="1" dirty="0">
                <a:latin typeface="Arial" panose="020B0604020202020204" pitchFamily="34" charset="0"/>
                <a:cs typeface="Arial" panose="020B0604020202020204" pitchFamily="34" charset="0"/>
              </a:rPr>
              <a:t>)</a:t>
            </a:r>
            <a:r>
              <a:rPr lang="cs-CZ" sz="1900" dirty="0">
                <a:latin typeface="Arial" panose="020B0604020202020204" pitchFamily="34" charset="0"/>
                <a:cs typeface="Arial" panose="020B0604020202020204" pitchFamily="34" charset="0"/>
              </a:rPr>
              <a:t> a CR. Používá se také ke konzervaci masa či jiných potravin (E 250), ačkoliv je podezřelý z karcinogenity.</a:t>
            </a:r>
            <a:endParaRPr lang="en-US" sz="1900" dirty="0">
              <a:latin typeface="Arial" panose="020B0604020202020204" pitchFamily="34" charset="0"/>
              <a:cs typeface="Arial" panose="020B0604020202020204" pitchFamily="34" charset="0"/>
            </a:endParaRPr>
          </a:p>
          <a:p>
            <a:pPr algn="just"/>
            <a:r>
              <a:rPr lang="cs-CZ" sz="1900" b="1" dirty="0">
                <a:latin typeface="Arial" panose="020B0604020202020204" pitchFamily="34" charset="0"/>
                <a:cs typeface="Arial" panose="020B0604020202020204" pitchFamily="34" charset="0"/>
              </a:rPr>
              <a:t>Dusičnan sodný </a:t>
            </a:r>
            <a:r>
              <a:rPr lang="cs-CZ" sz="1900" dirty="0">
                <a:latin typeface="Arial" panose="020B0604020202020204" pitchFamily="34" charset="0"/>
                <a:cs typeface="Arial" panose="020B0604020202020204" pitchFamily="34" charset="0"/>
              </a:rPr>
              <a:t>NaNO</a:t>
            </a:r>
            <a:r>
              <a:rPr lang="cs-CZ" sz="1900" baseline="-25000" dirty="0">
                <a:latin typeface="Arial" panose="020B0604020202020204" pitchFamily="34" charset="0"/>
                <a:cs typeface="Arial" panose="020B0604020202020204" pitchFamily="34" charset="0"/>
              </a:rPr>
              <a:t>3</a:t>
            </a:r>
            <a:r>
              <a:rPr lang="cs-CZ" sz="1900" b="1" dirty="0">
                <a:latin typeface="Arial" panose="020B0604020202020204" pitchFamily="34" charset="0"/>
                <a:cs typeface="Arial" panose="020B0604020202020204" pitchFamily="34" charset="0"/>
              </a:rPr>
              <a:t> </a:t>
            </a:r>
            <a:r>
              <a:rPr lang="cs-CZ" sz="1900" dirty="0">
                <a:latin typeface="Arial" panose="020B0604020202020204" pitchFamily="34" charset="0"/>
                <a:cs typeface="Arial" panose="020B0604020202020204" pitchFamily="34" charset="0"/>
              </a:rPr>
              <a:t>(chilský ledek) se používá jako hnojivo, v potravinářství jako konzervační přísada do masných výrobků (E 251) a také v pyrotechnice jako okysličovadlo.</a:t>
            </a:r>
          </a:p>
        </p:txBody>
      </p:sp>
    </p:spTree>
    <p:extLst>
      <p:ext uri="{BB962C8B-B14F-4D97-AF65-F5344CB8AC3E}">
        <p14:creationId xmlns:p14="http://schemas.microsoft.com/office/powerpoint/2010/main" val="17801692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2246769"/>
          </a:xfrm>
          <a:prstGeom prst="rect">
            <a:avLst/>
          </a:prstGeom>
        </p:spPr>
        <p:txBody>
          <a:bodyPr wrap="square">
            <a:spAutoFit/>
          </a:bodyPr>
          <a:lstStyle/>
          <a:p>
            <a:pPr algn="just"/>
            <a:r>
              <a:rPr lang="cs-CZ" sz="2000" b="1" dirty="0">
                <a:cs typeface="Arial" panose="020B0604020202020204" pitchFamily="34" charset="0"/>
              </a:rPr>
              <a:t>Chlorid sodný </a:t>
            </a:r>
            <a:r>
              <a:rPr lang="cs-CZ" sz="2000" dirty="0" err="1">
                <a:cs typeface="Arial" panose="020B0604020202020204" pitchFamily="34" charset="0"/>
              </a:rPr>
              <a:t>NaCl</a:t>
            </a:r>
            <a:r>
              <a:rPr lang="cs-CZ" sz="2000" dirty="0">
                <a:cs typeface="Arial" panose="020B0604020202020204" pitchFamily="34" charset="0"/>
              </a:rPr>
              <a:t> (sůl kamenná, kuchyňská sůl) patří již od dávných dob k běžně využívaným chemikáliím, především jako nezbytná součást lidské potravy. V běžném životě se tak s kuchyňskou solí setkáme nejčastěji v kuchyni. V současné době nalézá </a:t>
            </a:r>
            <a:r>
              <a:rPr lang="cs-CZ" sz="2000" dirty="0" err="1">
                <a:cs typeface="Arial" panose="020B0604020202020204" pitchFamily="34" charset="0"/>
              </a:rPr>
              <a:t>NaCl</a:t>
            </a:r>
            <a:r>
              <a:rPr lang="cs-CZ" sz="2000" dirty="0">
                <a:cs typeface="Arial" panose="020B0604020202020204" pitchFamily="34" charset="0"/>
              </a:rPr>
              <a:t> řadu průmyslových uplatnění. Získává se dolováním kamenné soli (</a:t>
            </a:r>
            <a:r>
              <a:rPr lang="cs-CZ" sz="2000" dirty="0" err="1">
                <a:cs typeface="Arial" panose="020B0604020202020204" pitchFamily="34" charset="0"/>
              </a:rPr>
              <a:t>halitu</a:t>
            </a:r>
            <a:r>
              <a:rPr lang="cs-CZ" sz="2000" dirty="0">
                <a:cs typeface="Arial" panose="020B0604020202020204" pitchFamily="34" charset="0"/>
              </a:rPr>
              <a:t>) nebo odpařováním vody z mořské vody. ledu  Vodný roztok </a:t>
            </a:r>
            <a:r>
              <a:rPr lang="cs-CZ" sz="2000" dirty="0" err="1">
                <a:cs typeface="Arial" panose="020B0604020202020204" pitchFamily="34" charset="0"/>
              </a:rPr>
              <a:t>NaCl</a:t>
            </a:r>
            <a:r>
              <a:rPr lang="cs-CZ" sz="2000" dirty="0">
                <a:cs typeface="Arial" panose="020B0604020202020204" pitchFamily="34" charset="0"/>
              </a:rPr>
              <a:t> (</a:t>
            </a:r>
            <a:r>
              <a:rPr lang="cs-CZ" sz="2000" b="1" dirty="0">
                <a:cs typeface="Arial" panose="020B0604020202020204" pitchFamily="34" charset="0"/>
              </a:rPr>
              <a:t>solanka</a:t>
            </a:r>
            <a:r>
              <a:rPr lang="cs-CZ" sz="2000" dirty="0">
                <a:cs typeface="Arial" panose="020B0604020202020204" pitchFamily="34" charset="0"/>
              </a:rPr>
              <a:t>) se používá jako chladící médium: ke směsi vody a se přidává pevný </a:t>
            </a:r>
            <a:r>
              <a:rPr lang="cs-CZ" sz="2000" dirty="0" err="1">
                <a:cs typeface="Arial" panose="020B0604020202020204" pitchFamily="34" charset="0"/>
              </a:rPr>
              <a:t>NaCl</a:t>
            </a:r>
            <a:r>
              <a:rPr lang="cs-CZ" sz="2000" dirty="0">
                <a:cs typeface="Arial" panose="020B0604020202020204" pitchFamily="34" charset="0"/>
              </a:rPr>
              <a:t>. Působením soli dochází k tání ledu a roztok se ochlazuje.</a:t>
            </a:r>
          </a:p>
        </p:txBody>
      </p:sp>
      <p:pic>
        <p:nvPicPr>
          <p:cNvPr id="3" name="Obrázek 2">
            <a:extLst>
              <a:ext uri="{FF2B5EF4-FFF2-40B4-BE49-F238E27FC236}">
                <a16:creationId xmlns:a16="http://schemas.microsoft.com/office/drawing/2014/main" id="{FE726FC4-675D-4EE6-8182-6F52820C2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971800"/>
            <a:ext cx="4229100" cy="3374822"/>
          </a:xfrm>
          <a:prstGeom prst="rect">
            <a:avLst/>
          </a:prstGeom>
        </p:spPr>
      </p:pic>
      <p:sp>
        <p:nvSpPr>
          <p:cNvPr id="5" name="Obdélník 4">
            <a:extLst>
              <a:ext uri="{FF2B5EF4-FFF2-40B4-BE49-F238E27FC236}">
                <a16:creationId xmlns:a16="http://schemas.microsoft.com/office/drawing/2014/main" id="{63BF02A6-48BB-4B44-8D33-46F637287989}"/>
              </a:ext>
            </a:extLst>
          </p:cNvPr>
          <p:cNvSpPr/>
          <p:nvPr/>
        </p:nvSpPr>
        <p:spPr>
          <a:xfrm>
            <a:off x="152400" y="2590800"/>
            <a:ext cx="4648200" cy="2369880"/>
          </a:xfrm>
          <a:prstGeom prst="rect">
            <a:avLst/>
          </a:prstGeom>
        </p:spPr>
        <p:txBody>
          <a:bodyPr wrap="square">
            <a:spAutoFit/>
          </a:bodyPr>
          <a:lstStyle/>
          <a:p>
            <a:r>
              <a:rPr lang="cs-CZ" sz="2000" b="1" i="1" dirty="0"/>
              <a:t>Solení komunikací</a:t>
            </a:r>
          </a:p>
          <a:p>
            <a:endParaRPr lang="cs-CZ" sz="800" dirty="0"/>
          </a:p>
          <a:p>
            <a:r>
              <a:rPr lang="en-US" sz="2000" dirty="0" err="1"/>
              <a:t>Roztok</a:t>
            </a:r>
            <a:r>
              <a:rPr lang="en-US" sz="2000" dirty="0"/>
              <a:t> NaCl </a:t>
            </a:r>
            <a:r>
              <a:rPr lang="en-US" sz="2000" dirty="0" err="1"/>
              <a:t>má</a:t>
            </a:r>
            <a:r>
              <a:rPr lang="en-US" sz="2000" dirty="0"/>
              <a:t> </a:t>
            </a:r>
            <a:r>
              <a:rPr lang="en-US" sz="2000" dirty="0" err="1"/>
              <a:t>podstatně</a:t>
            </a:r>
            <a:r>
              <a:rPr lang="en-US" sz="2000" dirty="0"/>
              <a:t> </a:t>
            </a:r>
            <a:r>
              <a:rPr lang="en-US" sz="2000" dirty="0" err="1"/>
              <a:t>nižší</a:t>
            </a:r>
            <a:r>
              <a:rPr lang="en-US" sz="2000" dirty="0"/>
              <a:t> </a:t>
            </a:r>
            <a:r>
              <a:rPr lang="en-US" sz="2000" dirty="0" err="1"/>
              <a:t>teplotu</a:t>
            </a:r>
            <a:r>
              <a:rPr lang="en-US" sz="2000" dirty="0"/>
              <a:t> </a:t>
            </a:r>
            <a:r>
              <a:rPr lang="en-US" sz="2000" dirty="0" err="1"/>
              <a:t>tuhnutí</a:t>
            </a:r>
            <a:r>
              <a:rPr lang="cs-CZ" sz="2000" dirty="0"/>
              <a:t> než voda</a:t>
            </a:r>
            <a:r>
              <a:rPr lang="en-US" sz="2000" dirty="0"/>
              <a:t>, </a:t>
            </a:r>
            <a:r>
              <a:rPr lang="en-US" sz="2000" dirty="0" err="1"/>
              <a:t>takže</a:t>
            </a:r>
            <a:r>
              <a:rPr lang="en-US" sz="2000" dirty="0"/>
              <a:t> </a:t>
            </a:r>
            <a:r>
              <a:rPr lang="en-US" sz="2000" dirty="0" err="1"/>
              <a:t>osolený</a:t>
            </a:r>
            <a:r>
              <a:rPr lang="en-US" sz="2000" dirty="0"/>
              <a:t> led </a:t>
            </a:r>
            <a:r>
              <a:rPr lang="cs-CZ" sz="2000" dirty="0"/>
              <a:t>při</a:t>
            </a:r>
            <a:r>
              <a:rPr lang="en-US" sz="2000" dirty="0"/>
              <a:t> </a:t>
            </a:r>
            <a:r>
              <a:rPr lang="en-US" sz="2000" dirty="0" err="1"/>
              <a:t>teplot</a:t>
            </a:r>
            <a:r>
              <a:rPr lang="cs-CZ" sz="2000" dirty="0"/>
              <a:t>ě</a:t>
            </a:r>
            <a:r>
              <a:rPr lang="en-US" sz="2000" dirty="0"/>
              <a:t> </a:t>
            </a:r>
            <a:r>
              <a:rPr lang="en-US" sz="2000" dirty="0" err="1"/>
              <a:t>okolo</a:t>
            </a:r>
            <a:r>
              <a:rPr lang="en-US" sz="2000" dirty="0"/>
              <a:t> 0 °C </a:t>
            </a:r>
            <a:r>
              <a:rPr lang="en-US" sz="2000" dirty="0" err="1"/>
              <a:t>má</a:t>
            </a:r>
            <a:r>
              <a:rPr lang="en-US" sz="2000" dirty="0"/>
              <a:t> </a:t>
            </a:r>
            <a:r>
              <a:rPr lang="en-US" sz="2000" dirty="0" err="1"/>
              <a:t>tendenci</a:t>
            </a:r>
            <a:r>
              <a:rPr lang="en-US" sz="2000" dirty="0"/>
              <a:t> </a:t>
            </a:r>
            <a:r>
              <a:rPr lang="en-US" sz="2000" dirty="0" err="1"/>
              <a:t>roztát</a:t>
            </a:r>
            <a:r>
              <a:rPr lang="en-US" sz="2000" dirty="0"/>
              <a:t>. </a:t>
            </a:r>
            <a:r>
              <a:rPr lang="cs-CZ" sz="2000" dirty="0"/>
              <a:t>T</a:t>
            </a:r>
            <a:r>
              <a:rPr lang="en-US" sz="2000" dirty="0" err="1"/>
              <a:t>eplota</a:t>
            </a:r>
            <a:r>
              <a:rPr lang="en-US" sz="2000" dirty="0"/>
              <a:t>, do </a:t>
            </a:r>
            <a:r>
              <a:rPr lang="en-US" sz="2000" dirty="0" err="1"/>
              <a:t>které</a:t>
            </a:r>
            <a:r>
              <a:rPr lang="en-US" sz="2000" dirty="0"/>
              <a:t> </a:t>
            </a:r>
            <a:r>
              <a:rPr lang="en-US" sz="2000" dirty="0" err="1"/>
              <a:t>solení</a:t>
            </a:r>
            <a:r>
              <a:rPr lang="en-US" sz="2000" dirty="0"/>
              <a:t> </a:t>
            </a:r>
            <a:r>
              <a:rPr lang="en-US" sz="2000" dirty="0" err="1"/>
              <a:t>prakticky</a:t>
            </a:r>
            <a:r>
              <a:rPr lang="en-US" sz="2000" dirty="0"/>
              <a:t> </a:t>
            </a:r>
            <a:r>
              <a:rPr lang="en-US" sz="2000" dirty="0" err="1"/>
              <a:t>funguje</a:t>
            </a:r>
            <a:r>
              <a:rPr lang="en-US" sz="2000" dirty="0"/>
              <a:t> je </a:t>
            </a:r>
            <a:r>
              <a:rPr lang="en-US" sz="2000" dirty="0" err="1"/>
              <a:t>zhruba</a:t>
            </a:r>
            <a:r>
              <a:rPr lang="en-US" sz="2000" dirty="0"/>
              <a:t> –7 °C.</a:t>
            </a:r>
            <a:br>
              <a:rPr lang="en-US" sz="2000" dirty="0"/>
            </a:br>
            <a:endParaRPr lang="en-US" sz="2000" dirty="0"/>
          </a:p>
        </p:txBody>
      </p:sp>
      <p:pic>
        <p:nvPicPr>
          <p:cNvPr id="7" name="Obrázek 6" descr="Obsah obrázku exteriér, nákladní auto, oranžová, ulice&#10;&#10;Popis byl vytvořen automaticky">
            <a:extLst>
              <a:ext uri="{FF2B5EF4-FFF2-40B4-BE49-F238E27FC236}">
                <a16:creationId xmlns:a16="http://schemas.microsoft.com/office/drawing/2014/main" id="{8F161C3A-2B19-4513-B2B7-28BB1403C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4800600"/>
            <a:ext cx="2552700" cy="1914525"/>
          </a:xfrm>
          <a:prstGeom prst="rect">
            <a:avLst/>
          </a:prstGeom>
        </p:spPr>
      </p:pic>
    </p:spTree>
    <p:extLst>
      <p:ext uri="{BB962C8B-B14F-4D97-AF65-F5344CB8AC3E}">
        <p14:creationId xmlns:p14="http://schemas.microsoft.com/office/powerpoint/2010/main" val="30203423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407D37EC-827D-42E9-9204-C9880A21D5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7400" y="838200"/>
            <a:ext cx="3124200" cy="5544508"/>
          </a:xfrm>
        </p:spPr>
      </p:pic>
      <p:pic>
        <p:nvPicPr>
          <p:cNvPr id="9" name="Obrázek 8">
            <a:extLst>
              <a:ext uri="{FF2B5EF4-FFF2-40B4-BE49-F238E27FC236}">
                <a16:creationId xmlns:a16="http://schemas.microsoft.com/office/drawing/2014/main" id="{9CC09D26-FB48-471B-9060-3D87AD08981A}"/>
              </a:ext>
            </a:extLst>
          </p:cNvPr>
          <p:cNvPicPr>
            <a:picLocks noChangeAspect="1"/>
          </p:cNvPicPr>
          <p:nvPr/>
        </p:nvPicPr>
        <p:blipFill>
          <a:blip r:embed="rId3"/>
          <a:stretch>
            <a:fillRect/>
          </a:stretch>
        </p:blipFill>
        <p:spPr>
          <a:xfrm>
            <a:off x="4114800" y="4495800"/>
            <a:ext cx="1579989" cy="2115357"/>
          </a:xfrm>
          <a:prstGeom prst="rect">
            <a:avLst/>
          </a:prstGeom>
        </p:spPr>
      </p:pic>
      <p:sp>
        <p:nvSpPr>
          <p:cNvPr id="10" name="Obdélník 9">
            <a:extLst>
              <a:ext uri="{FF2B5EF4-FFF2-40B4-BE49-F238E27FC236}">
                <a16:creationId xmlns:a16="http://schemas.microsoft.com/office/drawing/2014/main" id="{5122E386-41B8-474B-A464-B8F4DB0E2686}"/>
              </a:ext>
            </a:extLst>
          </p:cNvPr>
          <p:cNvSpPr/>
          <p:nvPr/>
        </p:nvSpPr>
        <p:spPr>
          <a:xfrm>
            <a:off x="76200" y="3276600"/>
            <a:ext cx="5715000" cy="1477328"/>
          </a:xfrm>
          <a:prstGeom prst="rect">
            <a:avLst/>
          </a:prstGeom>
        </p:spPr>
        <p:txBody>
          <a:bodyPr wrap="square">
            <a:spAutoFit/>
          </a:bodyPr>
          <a:lstStyle/>
          <a:p>
            <a:pPr algn="just"/>
            <a:r>
              <a:rPr lang="cs-CZ" dirty="0">
                <a:solidFill>
                  <a:srgbClr val="222222"/>
                </a:solidFill>
              </a:rPr>
              <a:t>   </a:t>
            </a:r>
            <a:r>
              <a:rPr lang="en-US" dirty="0">
                <a:solidFill>
                  <a:srgbClr val="222222"/>
                </a:solidFill>
              </a:rPr>
              <a:t>S</a:t>
            </a:r>
            <a:r>
              <a:rPr lang="cs-CZ" dirty="0" err="1">
                <a:solidFill>
                  <a:srgbClr val="222222"/>
                </a:solidFill>
              </a:rPr>
              <a:t>ůl</a:t>
            </a:r>
            <a:r>
              <a:rPr lang="cs-CZ" dirty="0">
                <a:solidFill>
                  <a:srgbClr val="222222"/>
                </a:solidFill>
              </a:rPr>
              <a:t> je</a:t>
            </a:r>
            <a:r>
              <a:rPr lang="en-US" dirty="0">
                <a:solidFill>
                  <a:srgbClr val="222222"/>
                </a:solidFill>
              </a:rPr>
              <a:t> </a:t>
            </a:r>
            <a:r>
              <a:rPr lang="en-US" u="sng" dirty="0">
                <a:solidFill>
                  <a:srgbClr val="222222"/>
                </a:solidFill>
              </a:rPr>
              <a:t>inhibit</a:t>
            </a:r>
            <a:r>
              <a:rPr lang="cs-CZ" u="sng" dirty="0" err="1">
                <a:solidFill>
                  <a:srgbClr val="222222"/>
                </a:solidFill>
              </a:rPr>
              <a:t>orem</a:t>
            </a:r>
            <a:r>
              <a:rPr lang="en-US" u="sng" dirty="0">
                <a:solidFill>
                  <a:srgbClr val="222222"/>
                </a:solidFill>
              </a:rPr>
              <a:t> </a:t>
            </a:r>
            <a:r>
              <a:rPr lang="cs-CZ" u="sng" dirty="0">
                <a:solidFill>
                  <a:srgbClr val="222222"/>
                </a:solidFill>
              </a:rPr>
              <a:t>růstu </a:t>
            </a:r>
            <a:r>
              <a:rPr lang="en-US" u="sng" dirty="0">
                <a:solidFill>
                  <a:srgbClr val="222222"/>
                </a:solidFill>
              </a:rPr>
              <a:t>mi</a:t>
            </a:r>
            <a:r>
              <a:rPr lang="cs-CZ" u="sng" dirty="0">
                <a:solidFill>
                  <a:srgbClr val="222222"/>
                </a:solidFill>
              </a:rPr>
              <a:t>k</a:t>
            </a:r>
            <a:r>
              <a:rPr lang="en-US" u="sng" dirty="0" err="1">
                <a:solidFill>
                  <a:srgbClr val="222222"/>
                </a:solidFill>
              </a:rPr>
              <a:t>roorganism</a:t>
            </a:r>
            <a:r>
              <a:rPr lang="cs-CZ" u="sng" dirty="0">
                <a:solidFill>
                  <a:srgbClr val="222222"/>
                </a:solidFill>
              </a:rPr>
              <a:t>ů</a:t>
            </a:r>
            <a:r>
              <a:rPr lang="cs-CZ" dirty="0">
                <a:solidFill>
                  <a:srgbClr val="222222"/>
                </a:solidFill>
              </a:rPr>
              <a:t>, protože zbavuje jejich buňky vody</a:t>
            </a:r>
            <a:r>
              <a:rPr lang="en-US" dirty="0">
                <a:solidFill>
                  <a:srgbClr val="222222"/>
                </a:solidFill>
              </a:rPr>
              <a:t> </a:t>
            </a:r>
            <a:r>
              <a:rPr lang="cs-CZ" dirty="0">
                <a:solidFill>
                  <a:srgbClr val="222222"/>
                </a:solidFill>
              </a:rPr>
              <a:t>vlivem </a:t>
            </a:r>
            <a:r>
              <a:rPr lang="cs-CZ" u="sng" dirty="0">
                <a:solidFill>
                  <a:srgbClr val="222222"/>
                </a:solidFill>
              </a:rPr>
              <a:t>osmotického jevu</a:t>
            </a:r>
            <a:r>
              <a:rPr lang="en-US" dirty="0">
                <a:solidFill>
                  <a:srgbClr val="222222"/>
                </a:solidFill>
              </a:rPr>
              <a:t>. </a:t>
            </a:r>
            <a:r>
              <a:rPr lang="cs-CZ" dirty="0">
                <a:solidFill>
                  <a:srgbClr val="222222"/>
                </a:solidFill>
              </a:rPr>
              <a:t>K</a:t>
            </a:r>
            <a:r>
              <a:rPr lang="en-US" dirty="0" err="1">
                <a:solidFill>
                  <a:srgbClr val="222222"/>
                </a:solidFill>
              </a:rPr>
              <a:t>oncentra</a:t>
            </a:r>
            <a:r>
              <a:rPr lang="cs-CZ" dirty="0" err="1">
                <a:solidFill>
                  <a:srgbClr val="222222"/>
                </a:solidFill>
              </a:rPr>
              <a:t>ce</a:t>
            </a:r>
            <a:r>
              <a:rPr lang="en-US" dirty="0">
                <a:solidFill>
                  <a:srgbClr val="222222"/>
                </a:solidFill>
              </a:rPr>
              <a:t> </a:t>
            </a:r>
            <a:r>
              <a:rPr lang="cs-CZ" dirty="0">
                <a:solidFill>
                  <a:srgbClr val="222222"/>
                </a:solidFill>
              </a:rPr>
              <a:t>soli v mase, potřebná pro eliminaci nežádoucích bakterií, by měla být cca</a:t>
            </a:r>
            <a:r>
              <a:rPr lang="en-US" dirty="0">
                <a:solidFill>
                  <a:srgbClr val="222222"/>
                </a:solidFill>
              </a:rPr>
              <a:t> 20%.</a:t>
            </a:r>
            <a:r>
              <a:rPr lang="cs-CZ" dirty="0">
                <a:solidFill>
                  <a:srgbClr val="222222"/>
                </a:solidFill>
              </a:rPr>
              <a:t> U uzených potravin může být množství soli nižší.</a:t>
            </a:r>
            <a:endParaRPr lang="en-US" dirty="0"/>
          </a:p>
        </p:txBody>
      </p:sp>
      <p:pic>
        <p:nvPicPr>
          <p:cNvPr id="4098" name="Picture 2">
            <a:extLst>
              <a:ext uri="{FF2B5EF4-FFF2-40B4-BE49-F238E27FC236}">
                <a16:creationId xmlns:a16="http://schemas.microsoft.com/office/drawing/2014/main" id="{BB72588C-219A-448A-907E-2A67B474B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87680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3AC900C3-525B-4E00-AB5A-A60F3DC8532A}"/>
              </a:ext>
            </a:extLst>
          </p:cNvPr>
          <p:cNvPicPr>
            <a:picLocks noChangeAspect="1"/>
          </p:cNvPicPr>
          <p:nvPr/>
        </p:nvPicPr>
        <p:blipFill>
          <a:blip r:embed="rId5"/>
          <a:stretch>
            <a:fillRect/>
          </a:stretch>
        </p:blipFill>
        <p:spPr>
          <a:xfrm>
            <a:off x="304800" y="1143000"/>
            <a:ext cx="4681684" cy="2057400"/>
          </a:xfrm>
          <a:prstGeom prst="rect">
            <a:avLst/>
          </a:prstGeom>
        </p:spPr>
      </p:pic>
      <p:sp>
        <p:nvSpPr>
          <p:cNvPr id="12" name="TextovéPole 11">
            <a:extLst>
              <a:ext uri="{FF2B5EF4-FFF2-40B4-BE49-F238E27FC236}">
                <a16:creationId xmlns:a16="http://schemas.microsoft.com/office/drawing/2014/main" id="{2288DC17-267A-44BE-AECA-8556DB4AD52A}"/>
              </a:ext>
            </a:extLst>
          </p:cNvPr>
          <p:cNvSpPr txBox="1"/>
          <p:nvPr/>
        </p:nvSpPr>
        <p:spPr>
          <a:xfrm>
            <a:off x="228600" y="228600"/>
            <a:ext cx="8763000" cy="707886"/>
          </a:xfrm>
          <a:prstGeom prst="rect">
            <a:avLst/>
          </a:prstGeom>
          <a:noFill/>
        </p:spPr>
        <p:txBody>
          <a:bodyPr wrap="square" rtlCol="0">
            <a:spAutoFit/>
          </a:bodyPr>
          <a:lstStyle/>
          <a:p>
            <a:r>
              <a:rPr lang="cs-CZ" sz="2000" dirty="0"/>
              <a:t>Obsah soli ve vodě má významný vliv na osmoregulaci živočichů. Sladkovodní ryby nemohou přežít v mořské vodě a naopak.</a:t>
            </a:r>
            <a:endParaRPr lang="en-US" sz="2000" dirty="0"/>
          </a:p>
        </p:txBody>
      </p:sp>
      <p:pic>
        <p:nvPicPr>
          <p:cNvPr id="16" name="Obrázek 15" descr="Obsah obrázku jídlo, vsedě, stůl, kousek&#10;&#10;Popis byl vytvořen automaticky">
            <a:extLst>
              <a:ext uri="{FF2B5EF4-FFF2-40B4-BE49-F238E27FC236}">
                <a16:creationId xmlns:a16="http://schemas.microsoft.com/office/drawing/2014/main" id="{36DD1D36-AB61-4C52-9D26-6BF6F18DE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5029200"/>
            <a:ext cx="2133600" cy="1422400"/>
          </a:xfrm>
          <a:prstGeom prst="rect">
            <a:avLst/>
          </a:prstGeom>
        </p:spPr>
      </p:pic>
    </p:spTree>
    <p:extLst>
      <p:ext uri="{BB962C8B-B14F-4D97-AF65-F5344CB8AC3E}">
        <p14:creationId xmlns:p14="http://schemas.microsoft.com/office/powerpoint/2010/main" val="12500061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1938992"/>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Disodná</a:t>
            </a:r>
            <a:r>
              <a:rPr lang="cs-CZ" sz="2000" b="1" dirty="0">
                <a:latin typeface="Arial" panose="020B0604020202020204" pitchFamily="34" charset="0"/>
                <a:cs typeface="Arial" panose="020B0604020202020204" pitchFamily="34" charset="0"/>
              </a:rPr>
              <a:t> sůl kyseliny </a:t>
            </a:r>
            <a:r>
              <a:rPr lang="cs-CZ" sz="2000" b="1" dirty="0" err="1">
                <a:latin typeface="Arial" panose="020B0604020202020204" pitchFamily="34" charset="0"/>
                <a:cs typeface="Arial" panose="020B0604020202020204" pitchFamily="34" charset="0"/>
              </a:rPr>
              <a:t>ethylendiamintetraoctové</a:t>
            </a:r>
            <a:r>
              <a:rPr lang="cs-CZ" sz="2000" b="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(EDTA)</a:t>
            </a:r>
            <a:r>
              <a:rPr lang="cs-CZ" sz="2000" dirty="0">
                <a:latin typeface="Arial" panose="020B0604020202020204" pitchFamily="34" charset="0"/>
                <a:cs typeface="Arial" panose="020B0604020202020204" pitchFamily="34" charset="0"/>
              </a:rPr>
              <a:t> je pod názvem "</a:t>
            </a:r>
            <a:r>
              <a:rPr lang="cs-CZ" sz="2000" dirty="0" err="1">
                <a:latin typeface="Arial" panose="020B0604020202020204" pitchFamily="34" charset="0"/>
                <a:cs typeface="Arial" panose="020B0604020202020204" pitchFamily="34" charset="0"/>
              </a:rPr>
              <a:t>Komplexon</a:t>
            </a:r>
            <a:r>
              <a:rPr lang="cs-CZ" sz="2000" dirty="0">
                <a:latin typeface="Arial" panose="020B0604020202020204" pitchFamily="34" charset="0"/>
                <a:cs typeface="Arial" panose="020B0604020202020204" pitchFamily="34" charset="0"/>
              </a:rPr>
              <a:t> III"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Chelaton</a:t>
            </a:r>
            <a:r>
              <a:rPr lang="cs-CZ" sz="2000" i="1" dirty="0">
                <a:latin typeface="Arial" panose="020B0604020202020204" pitchFamily="34" charset="0"/>
                <a:cs typeface="Arial" panose="020B0604020202020204" pitchFamily="34" charset="0"/>
              </a:rPr>
              <a:t> 3)</a:t>
            </a:r>
            <a:r>
              <a:rPr lang="cs-CZ" sz="2000" dirty="0">
                <a:latin typeface="Arial" panose="020B0604020202020204" pitchFamily="34" charset="0"/>
                <a:cs typeface="Arial" panose="020B0604020202020204" pitchFamily="34" charset="0"/>
              </a:rPr>
              <a:t> využívána v analytické chemii jako základní činidlo pro </a:t>
            </a:r>
            <a:r>
              <a:rPr lang="cs-CZ" sz="2000" dirty="0" err="1">
                <a:latin typeface="Arial" panose="020B0604020202020204" pitchFamily="34" charset="0"/>
                <a:cs typeface="Arial" panose="020B0604020202020204" pitchFamily="34" charset="0"/>
              </a:rPr>
              <a:t>komplexometrické</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chelatometrické</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stanovení celé řady kovových prvků, </a:t>
            </a:r>
            <a:r>
              <a:rPr lang="cs-CZ" sz="2000" dirty="0" err="1">
                <a:latin typeface="Arial" panose="020B0604020202020204" pitchFamily="34" charset="0"/>
                <a:cs typeface="Arial" panose="020B0604020202020204" pitchFamily="34" charset="0"/>
              </a:rPr>
              <a:t>tetrasodná</a:t>
            </a:r>
            <a:r>
              <a:rPr lang="cs-CZ" sz="2000" dirty="0">
                <a:latin typeface="Arial" panose="020B0604020202020204" pitchFamily="34" charset="0"/>
                <a:cs typeface="Arial" panose="020B0604020202020204" pitchFamily="34" charset="0"/>
              </a:rPr>
              <a:t> sůl stejné kyseliny je pod obchodním názvem "</a:t>
            </a:r>
            <a:r>
              <a:rPr lang="cs-CZ" sz="2000" dirty="0" err="1">
                <a:latin typeface="Arial" panose="020B0604020202020204" pitchFamily="34" charset="0"/>
                <a:cs typeface="Arial" panose="020B0604020202020204" pitchFamily="34" charset="0"/>
              </a:rPr>
              <a:t>Syntron</a:t>
            </a:r>
            <a:r>
              <a:rPr lang="cs-CZ" sz="2000" dirty="0">
                <a:latin typeface="Arial" panose="020B0604020202020204" pitchFamily="34" charset="0"/>
                <a:cs typeface="Arial" panose="020B0604020202020204" pitchFamily="34" charset="0"/>
              </a:rPr>
              <a:t> B" používána jako </a:t>
            </a:r>
            <a:r>
              <a:rPr lang="cs-CZ" sz="2000" dirty="0" err="1">
                <a:latin typeface="Arial" panose="020B0604020202020204" pitchFamily="34" charset="0"/>
                <a:cs typeface="Arial" panose="020B0604020202020204" pitchFamily="34" charset="0"/>
              </a:rPr>
              <a:t>chelatační</a:t>
            </a:r>
            <a:r>
              <a:rPr lang="cs-CZ" sz="2000" dirty="0">
                <a:latin typeface="Arial" panose="020B0604020202020204" pitchFamily="34" charset="0"/>
                <a:cs typeface="Arial" panose="020B0604020202020204" pitchFamily="34" charset="0"/>
              </a:rPr>
              <a:t> činidlo k úpravě vody a k výrobě pracích a čistících prostředků.</a:t>
            </a:r>
          </a:p>
        </p:txBody>
      </p:sp>
      <p:pic>
        <p:nvPicPr>
          <p:cNvPr id="87042"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3014903" cy="205318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0274" y="3824777"/>
            <a:ext cx="8771374" cy="400110"/>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Organické komplexy sodných sloučenin - </a:t>
            </a:r>
            <a:r>
              <a:rPr lang="cs-CZ" sz="2000" b="1" dirty="0" err="1">
                <a:latin typeface="Arial" panose="020B0604020202020204" pitchFamily="34" charset="0"/>
                <a:cs typeface="Arial" panose="020B0604020202020204" pitchFamily="34" charset="0"/>
              </a:rPr>
              <a:t>crowny</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kryptáty</a:t>
            </a:r>
            <a:r>
              <a:rPr lang="cs-CZ" sz="2000" dirty="0">
                <a:latin typeface="Arial" panose="020B0604020202020204" pitchFamily="34" charset="0"/>
                <a:cs typeface="Arial" panose="020B0604020202020204" pitchFamily="34" charset="0"/>
              </a:rPr>
              <a:t>. </a:t>
            </a:r>
          </a:p>
        </p:txBody>
      </p:sp>
      <p:pic>
        <p:nvPicPr>
          <p:cNvPr id="87044"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624772"/>
            <a:ext cx="4941743"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Šipka: dolů 1">
            <a:extLst>
              <a:ext uri="{FF2B5EF4-FFF2-40B4-BE49-F238E27FC236}">
                <a16:creationId xmlns:a16="http://schemas.microsoft.com/office/drawing/2014/main" id="{DA69BF6E-3854-4E19-AE8E-98384FF302BC}"/>
              </a:ext>
            </a:extLst>
          </p:cNvPr>
          <p:cNvSpPr/>
          <p:nvPr/>
        </p:nvSpPr>
        <p:spPr>
          <a:xfrm>
            <a:off x="5181600" y="4286310"/>
            <a:ext cx="228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30519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E200B48-E6B2-47E5-8093-030C01F96AD6}"/>
              </a:ext>
            </a:extLst>
          </p:cNvPr>
          <p:cNvSpPr/>
          <p:nvPr/>
        </p:nvSpPr>
        <p:spPr>
          <a:xfrm>
            <a:off x="107879" y="151179"/>
            <a:ext cx="88392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Sodná sůl kyseliny </a:t>
            </a:r>
            <a:r>
              <a:rPr lang="cs-CZ" sz="2000" b="1" dirty="0" err="1">
                <a:latin typeface="Arial" panose="020B0604020202020204" pitchFamily="34" charset="0"/>
                <a:cs typeface="Arial" panose="020B0604020202020204" pitchFamily="34" charset="0"/>
              </a:rPr>
              <a:t>dichlorizokyanurové</a:t>
            </a:r>
            <a:r>
              <a:rPr lang="cs-CZ" sz="2000" dirty="0">
                <a:latin typeface="Arial" panose="020B0604020202020204" pitchFamily="34" charset="0"/>
                <a:cs typeface="Arial" panose="020B0604020202020204" pitchFamily="34" charset="0"/>
              </a:rPr>
              <a:t> C</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slouží</a:t>
            </a:r>
          </a:p>
          <a:p>
            <a:pPr algn="just"/>
            <a:r>
              <a:rPr lang="cs-CZ" sz="2000" dirty="0">
                <a:latin typeface="Arial" panose="020B0604020202020204" pitchFamily="34" charset="0"/>
                <a:cs typeface="Arial" panose="020B0604020202020204" pitchFamily="34" charset="0"/>
              </a:rPr>
              <a:t>jako zdroj aktivního chloru v bazénové chemii. </a:t>
            </a:r>
          </a:p>
          <a:p>
            <a:pPr algn="just"/>
            <a:endParaRPr 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a:t>
            </a:r>
          </a:p>
          <a:p>
            <a:pPr algn="just"/>
            <a:endParaRPr lang="cs-CZ" sz="2000" b="1"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Cyklohexylsulfanan</a:t>
            </a:r>
            <a:r>
              <a:rPr lang="cs-CZ" sz="2000" b="1" dirty="0">
                <a:latin typeface="Arial" panose="020B0604020202020204" pitchFamily="34" charset="0"/>
                <a:cs typeface="Arial" panose="020B0604020202020204" pitchFamily="34" charset="0"/>
              </a:rPr>
              <a:t> sodný</a:t>
            </a:r>
            <a:r>
              <a:rPr lang="cs-CZ" sz="2000" dirty="0">
                <a:latin typeface="Arial" panose="020B0604020202020204" pitchFamily="34" charset="0"/>
                <a:cs typeface="Arial" panose="020B0604020202020204" pitchFamily="34" charset="0"/>
              </a:rPr>
              <a:t> je pod názvem </a:t>
            </a:r>
            <a:r>
              <a:rPr lang="cs-CZ" sz="2000" i="1" dirty="0">
                <a:latin typeface="Arial" panose="020B0604020202020204" pitchFamily="34" charset="0"/>
                <a:cs typeface="Arial" panose="020B0604020202020204" pitchFamily="34" charset="0"/>
              </a:rPr>
              <a:t>cyklamát sodný</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používaný jako umělé sladidlo.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S</a:t>
            </a:r>
            <a:r>
              <a:rPr lang="cs-CZ" sz="2000" dirty="0" err="1">
                <a:latin typeface="Arial" panose="020B0604020202020204" pitchFamily="34" charset="0"/>
                <a:cs typeface="Arial" panose="020B0604020202020204" pitchFamily="34" charset="0"/>
              </a:rPr>
              <a:t>odná</a:t>
            </a:r>
            <a:r>
              <a:rPr lang="cs-CZ" sz="2000" dirty="0">
                <a:latin typeface="Arial" panose="020B0604020202020204" pitchFamily="34" charset="0"/>
                <a:cs typeface="Arial" panose="020B0604020202020204" pitchFamily="34" charset="0"/>
              </a:rPr>
              <a:t> sůl kyseliny </a:t>
            </a:r>
            <a:r>
              <a:rPr lang="cs-CZ" sz="2000" dirty="0" err="1">
                <a:latin typeface="Arial" panose="020B0604020202020204" pitchFamily="34" charset="0"/>
                <a:cs typeface="Arial" panose="020B0604020202020204" pitchFamily="34" charset="0"/>
              </a:rPr>
              <a:t>glutamové</a:t>
            </a:r>
            <a:r>
              <a:rPr lang="cs-CZ" sz="2000" dirty="0">
                <a:latin typeface="Arial" panose="020B0604020202020204" pitchFamily="34" charset="0"/>
                <a:cs typeface="Arial" panose="020B0604020202020204" pitchFamily="34" charset="0"/>
              </a:rPr>
              <a:t> je pod názvem </a:t>
            </a:r>
            <a:r>
              <a:rPr lang="cs-CZ" sz="2000" b="1" dirty="0">
                <a:latin typeface="Arial" panose="020B0604020202020204" pitchFamily="34" charset="0"/>
                <a:cs typeface="Arial" panose="020B0604020202020204" pitchFamily="34" charset="0"/>
              </a:rPr>
              <a:t>glutaman</a:t>
            </a:r>
          </a:p>
          <a:p>
            <a:pPr algn="just"/>
            <a:r>
              <a:rPr lang="cs-CZ" sz="2000" b="1" dirty="0">
                <a:latin typeface="Arial" panose="020B0604020202020204" pitchFamily="34" charset="0"/>
                <a:cs typeface="Arial" panose="020B0604020202020204" pitchFamily="34" charset="0"/>
              </a:rPr>
              <a:t> sodný </a:t>
            </a:r>
            <a:r>
              <a:rPr lang="cs-CZ" sz="2000" dirty="0">
                <a:latin typeface="Arial" panose="020B0604020202020204" pitchFamily="34" charset="0"/>
                <a:cs typeface="Arial" panose="020B0604020202020204" pitchFamily="34" charset="0"/>
              </a:rPr>
              <a:t>využívána jako potravinářský doplněk E 621. </a:t>
            </a:r>
          </a:p>
          <a:p>
            <a:pPr algn="just"/>
            <a:endParaRPr lang="cs-CZ"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Sorban</a:t>
            </a:r>
            <a:r>
              <a:rPr lang="cs-CZ" sz="2000" b="1" dirty="0">
                <a:latin typeface="Arial" panose="020B0604020202020204" pitchFamily="34" charset="0"/>
                <a:cs typeface="Arial" panose="020B0604020202020204" pitchFamily="34" charset="0"/>
              </a:rPr>
              <a:t> sodný </a:t>
            </a:r>
            <a:r>
              <a:rPr lang="cs-CZ" sz="2000" dirty="0">
                <a:latin typeface="Arial" panose="020B0604020202020204" pitchFamily="34" charset="0"/>
                <a:cs typeface="Arial" panose="020B0604020202020204" pitchFamily="34" charset="0"/>
              </a:rPr>
              <a:t>(E 201) a </a:t>
            </a:r>
            <a:r>
              <a:rPr lang="cs-CZ" sz="2000" b="1" dirty="0">
                <a:latin typeface="Arial" panose="020B0604020202020204" pitchFamily="34" charset="0"/>
                <a:cs typeface="Arial" panose="020B0604020202020204" pitchFamily="34" charset="0"/>
              </a:rPr>
              <a:t>benzoan sodný </a:t>
            </a:r>
            <a:r>
              <a:rPr lang="cs-CZ" sz="2000" dirty="0">
                <a:latin typeface="Arial" panose="020B0604020202020204" pitchFamily="34" charset="0"/>
                <a:cs typeface="Arial" panose="020B0604020202020204" pitchFamily="34" charset="0"/>
              </a:rPr>
              <a:t>(E 211) se přidávají do potravin jako konzervační prostředky.</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Sodné alkoholáty </a:t>
            </a:r>
            <a:r>
              <a:rPr lang="cs-CZ" sz="2000" dirty="0">
                <a:latin typeface="Arial" panose="020B0604020202020204" pitchFamily="34" charset="0"/>
                <a:cs typeface="Arial" panose="020B0604020202020204" pitchFamily="34" charset="0"/>
              </a:rPr>
              <a:t>(např. </a:t>
            </a:r>
            <a:r>
              <a:rPr lang="cs-CZ" sz="2000" dirty="0" err="1">
                <a:latin typeface="Arial" panose="020B0604020202020204" pitchFamily="34" charset="0"/>
                <a:cs typeface="Arial" panose="020B0604020202020204" pitchFamily="34" charset="0"/>
              </a:rPr>
              <a:t>ethanolát</a:t>
            </a:r>
            <a:r>
              <a:rPr lang="cs-CZ" sz="2000" dirty="0">
                <a:latin typeface="Arial" panose="020B0604020202020204" pitchFamily="34" charset="0"/>
                <a:cs typeface="Arial" panose="020B0604020202020204" pitchFamily="34" charset="0"/>
              </a:rPr>
              <a:t> sodný) se používají jako silná organická redukční činidla.</a:t>
            </a:r>
          </a:p>
        </p:txBody>
      </p:sp>
      <p:pic>
        <p:nvPicPr>
          <p:cNvPr id="1028" name="Picture 4" descr="Mobile Trinkwassergewinnung - Wikipedia">
            <a:extLst>
              <a:ext uri="{FF2B5EF4-FFF2-40B4-BE49-F238E27FC236}">
                <a16:creationId xmlns:a16="http://schemas.microsoft.com/office/drawing/2014/main" id="{86E1EDF4-B768-4C42-BDDC-225A534CF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304800"/>
            <a:ext cx="1358991" cy="17172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530CCFA-1905-4DFB-96C0-3B96B1DF2B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170188"/>
            <a:ext cx="2063678" cy="9007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emical composition of monosodium glutamate">
            <a:extLst>
              <a:ext uri="{FF2B5EF4-FFF2-40B4-BE49-F238E27FC236}">
                <a16:creationId xmlns:a16="http://schemas.microsoft.com/office/drawing/2014/main" id="{7469AE76-B5CE-4146-AEED-6A8F4F2CBB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6713" y="3126697"/>
            <a:ext cx="2063678" cy="9114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B02B124-7D81-4318-A8F4-D6C2C4828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51" y="4669226"/>
            <a:ext cx="2450280" cy="6738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dium Benzoate - Description">
            <a:extLst>
              <a:ext uri="{FF2B5EF4-FFF2-40B4-BE49-F238E27FC236}">
                <a16:creationId xmlns:a16="http://schemas.microsoft.com/office/drawing/2014/main" id="{23AC8B75-F119-4B41-9BD7-1612667AE9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557" y="4495800"/>
            <a:ext cx="1735187" cy="114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8245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0119"/>
            <a:ext cx="8839200" cy="6432530"/>
          </a:xfrm>
          <a:prstGeom prst="rect">
            <a:avLst/>
          </a:prstGeom>
        </p:spPr>
        <p:txBody>
          <a:bodyPr wrap="square">
            <a:spAutoFit/>
          </a:bodyPr>
          <a:lstStyle/>
          <a:p>
            <a:pPr algn="ctr"/>
            <a:r>
              <a:rPr lang="cs-CZ" sz="3200" b="1" dirty="0">
                <a:latin typeface="Arial" panose="020B0604020202020204" pitchFamily="34" charset="0"/>
                <a:cs typeface="Arial" panose="020B0604020202020204" pitchFamily="34" charset="0"/>
              </a:rPr>
              <a:t>Draslík</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stříbřitě bílý, lesklý, velmi měkký neušlechtilý kov. Jako ostatní alkalické kovy, je také draslík značně reaktivní chemický prvek, s </a:t>
            </a:r>
            <a:r>
              <a:rPr lang="cs-CZ" sz="2000" u="sng" dirty="0">
                <a:latin typeface="Arial" panose="020B0604020202020204" pitchFamily="34" charset="0"/>
                <a:cs typeface="Arial" panose="020B0604020202020204" pitchFamily="34" charset="0"/>
              </a:rPr>
              <a:t>fluorem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chlorem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bromem</a:t>
            </a:r>
            <a:r>
              <a:rPr lang="cs-CZ" sz="2000" dirty="0">
                <a:latin typeface="Arial" panose="020B0604020202020204" pitchFamily="34" charset="0"/>
                <a:cs typeface="Arial" panose="020B0604020202020204" pitchFamily="34" charset="0"/>
              </a:rPr>
              <a:t> i </a:t>
            </a:r>
            <a:r>
              <a:rPr lang="cs-CZ" sz="2000" u="sng" dirty="0">
                <a:latin typeface="Arial" panose="020B0604020202020204" pitchFamily="34" charset="0"/>
                <a:cs typeface="Arial" panose="020B0604020202020204" pitchFamily="34" charset="0"/>
              </a:rPr>
              <a:t>jodem</a:t>
            </a:r>
            <a:r>
              <a:rPr lang="cs-CZ" sz="2000" dirty="0">
                <a:latin typeface="Arial" panose="020B0604020202020204" pitchFamily="34" charset="0"/>
                <a:cs typeface="Arial" panose="020B0604020202020204" pitchFamily="34" charset="0"/>
              </a:rPr>
              <a:t> reaguje explozivně již za normální teploty za vzniku draselných halogenidů KX.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se slučuje při teplotě 100 °C na chalkogenidy draslíku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X. Na vlhkém vzduchu se rychle pokrývá vrstvou hydroxidu draselného KOH. </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Reakce draslíku s vodou probíhá prudce za vzniku </a:t>
            </a:r>
            <a:r>
              <a:rPr lang="cs-CZ" sz="2000" u="sng" dirty="0">
                <a:latin typeface="Arial" panose="020B0604020202020204" pitchFamily="34" charset="0"/>
                <a:cs typeface="Arial" panose="020B0604020202020204" pitchFamily="34" charset="0"/>
              </a:rPr>
              <a:t>vodíku</a:t>
            </a:r>
            <a:r>
              <a:rPr lang="cs-CZ" sz="2000" dirty="0">
                <a:latin typeface="Arial" panose="020B0604020202020204" pitchFamily="34" charset="0"/>
                <a:cs typeface="Arial" panose="020B0604020202020204" pitchFamily="34" charset="0"/>
              </a:rPr>
              <a:t> a hydroxidu. Zapálen shoří na oranžový </a:t>
            </a:r>
            <a:r>
              <a:rPr lang="cs-CZ" sz="2000" i="1" dirty="0" err="1">
                <a:latin typeface="Arial" panose="020B0604020202020204" pitchFamily="34" charset="0"/>
                <a:cs typeface="Arial" panose="020B0604020202020204" pitchFamily="34" charset="0"/>
              </a:rPr>
              <a:t>superperoxid</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draseln</a:t>
            </a:r>
            <a:r>
              <a:rPr lang="cs-CZ" sz="2000" i="1" dirty="0">
                <a:latin typeface="Arial" panose="020B0604020202020204" pitchFamily="34" charset="0"/>
                <a:cs typeface="Arial" panose="020B0604020202020204" pitchFamily="34" charset="0"/>
              </a:rPr>
              <a:t>ý</a:t>
            </a:r>
            <a:r>
              <a:rPr lang="cs-CZ" sz="2000" dirty="0">
                <a:latin typeface="Arial" panose="020B0604020202020204" pitchFamily="34" charset="0"/>
                <a:cs typeface="Arial" panose="020B0604020202020204" pitchFamily="34" charset="0"/>
              </a:rPr>
              <a:t> KO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atmosféře ozonu shoří za vzniku nestabilního tmavě červeného </a:t>
            </a:r>
            <a:r>
              <a:rPr lang="cs-CZ" sz="2000" i="1" dirty="0">
                <a:latin typeface="Arial" panose="020B0604020202020204" pitchFamily="34" charset="0"/>
                <a:cs typeface="Arial" panose="020B0604020202020204" pitchFamily="34" charset="0"/>
              </a:rPr>
              <a:t>ozonidu draselného </a:t>
            </a:r>
            <a:r>
              <a:rPr lang="cs-CZ" sz="2000" dirty="0">
                <a:latin typeface="Arial" panose="020B0604020202020204" pitchFamily="34" charset="0"/>
                <a:cs typeface="Arial" panose="020B0604020202020204" pitchFamily="34" charset="0"/>
              </a:rPr>
              <a:t>KO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Při teplotě přes 200 °C reaguje s vodíkem za vzniku hydridu draselného KH. S kapalným amoniakem reaguje draslík již za velmi nízkých teplot za vzniku tmavě modrého </a:t>
            </a:r>
            <a:r>
              <a:rPr lang="cs-CZ" sz="2000" dirty="0" err="1">
                <a:latin typeface="Arial" panose="020B0604020202020204" pitchFamily="34" charset="0"/>
                <a:cs typeface="Arial" panose="020B0604020202020204" pitchFamily="34" charset="0"/>
              </a:rPr>
              <a:t>hexaaminkomplexu</a:t>
            </a:r>
            <a:r>
              <a:rPr lang="cs-CZ" sz="2000" dirty="0">
                <a:latin typeface="Arial" panose="020B0604020202020204" pitchFamily="34" charset="0"/>
                <a:cs typeface="Arial" panose="020B0604020202020204" pitchFamily="34" charset="0"/>
              </a:rPr>
              <a:t> [K(NH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 plynným 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při teplotě přes 60 °C slučuje na amid draselný KNH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 červeným </a:t>
            </a:r>
            <a:r>
              <a:rPr lang="cs-CZ" sz="2000" u="sng" dirty="0">
                <a:latin typeface="Arial" panose="020B0604020202020204" pitchFamily="34" charset="0"/>
                <a:cs typeface="Arial" panose="020B0604020202020204" pitchFamily="34" charset="0"/>
              </a:rPr>
              <a:t>fosforem</a:t>
            </a:r>
            <a:r>
              <a:rPr lang="cs-CZ" sz="2000" dirty="0">
                <a:latin typeface="Arial" panose="020B0604020202020204" pitchFamily="34" charset="0"/>
                <a:cs typeface="Arial" panose="020B0604020202020204" pitchFamily="34" charset="0"/>
              </a:rPr>
              <a:t> reaguje při teplotě okolo 200 °C za vzniku zeleného, snadno hydrolyzujícího fosfidu draselného 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 Již za laboratorní teploty ochotně reaguje s oxidem dusičitým 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za vzniku dusitanu sodného KNO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Roztavený draslík se ochotně slučuje s </a:t>
            </a:r>
            <a:r>
              <a:rPr lang="cs-CZ" sz="2000" u="sng" dirty="0">
                <a:latin typeface="Arial" panose="020B0604020202020204" pitchFamily="34" charset="0"/>
                <a:cs typeface="Arial" panose="020B0604020202020204" pitchFamily="34" charset="0"/>
              </a:rPr>
              <a:t>arsenem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antimonem</a:t>
            </a:r>
            <a:r>
              <a:rPr lang="cs-CZ" sz="2000" dirty="0">
                <a:latin typeface="Arial" panose="020B0604020202020204" pitchFamily="34" charset="0"/>
                <a:cs typeface="Arial" panose="020B0604020202020204" pitchFamily="34" charset="0"/>
              </a:rPr>
              <a:t> na arsenid draselný 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As a antimonid draselný K</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Sb.</a:t>
            </a:r>
          </a:p>
        </p:txBody>
      </p:sp>
    </p:spTree>
    <p:extLst>
      <p:ext uri="{BB962C8B-B14F-4D97-AF65-F5344CB8AC3E}">
        <p14:creationId xmlns:p14="http://schemas.microsoft.com/office/powerpoint/2010/main" val="5763151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594008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Reakce draslíku s neoxidujícími kyselinami probíhá prudce exotermně za vzniku draselné soli a vývoje vodíku:</a:t>
            </a:r>
          </a:p>
          <a:p>
            <a:pPr algn="ctr"/>
            <a:r>
              <a:rPr lang="cs-CZ" sz="2000" dirty="0">
                <a:latin typeface="Arial" panose="020B0604020202020204" pitchFamily="34" charset="0"/>
                <a:cs typeface="Arial" panose="020B0604020202020204" pitchFamily="34" charset="0"/>
              </a:rPr>
              <a:t>2K + 2HCl → 2KCl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Draslík je velmi silné redukční činidlo, při jeho reakci s koncentrovanou kyselinou sírovou dochází k redukci síry o 8 oxidačních stupňů za vzniku draselné soli a vývoje sirovodíku:</a:t>
            </a:r>
          </a:p>
          <a:p>
            <a:pPr algn="ctr"/>
            <a:r>
              <a:rPr lang="cs-CZ" sz="2000" dirty="0">
                <a:latin typeface="Arial" panose="020B0604020202020204" pitchFamily="34" charset="0"/>
                <a:cs typeface="Arial" panose="020B0604020202020204" pitchFamily="34" charset="0"/>
              </a:rPr>
              <a:t>8K + 5H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Při reakci draslíku se zředěnou kyselinou sírovou vzniká vedle draselné soli oxid siřičitý a elementární síra:</a:t>
            </a:r>
          </a:p>
          <a:p>
            <a:pPr algn="ctr"/>
            <a:r>
              <a:rPr lang="cs-CZ" sz="2000" dirty="0">
                <a:latin typeface="Arial" panose="020B0604020202020204" pitchFamily="34" charset="0"/>
                <a:cs typeface="Arial" panose="020B0604020202020204" pitchFamily="34" charset="0"/>
              </a:rPr>
              <a:t>8K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S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en-US" sz="2000" dirty="0">
              <a:latin typeface="Arial" panose="020B0604020202020204" pitchFamily="34" charset="0"/>
              <a:cs typeface="Arial" panose="020B0604020202020204" pitchFamily="34" charset="0"/>
            </a:endParaRPr>
          </a:p>
          <a:p>
            <a:pPr algn="ct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laboratoři lze však také připravit sloučeniny (tzv. </a:t>
            </a:r>
            <a:r>
              <a:rPr lang="cs-CZ" sz="2000" dirty="0" err="1">
                <a:latin typeface="Arial" panose="020B0604020202020204" pitchFamily="34" charset="0"/>
                <a:cs typeface="Arial" panose="020B0604020202020204" pitchFamily="34" charset="0"/>
                <a:hlinkClick r:id="rId2" tooltip="Superbáze (stránka neexistuje)">
                  <a:extLst>
                    <a:ext uri="{A12FA001-AC4F-418D-AE19-62706E023703}">
                      <ahyp:hlinkClr xmlns:ahyp="http://schemas.microsoft.com/office/drawing/2018/hyperlinkcolor" val="tx"/>
                    </a:ext>
                  </a:extLst>
                </a:hlinkClick>
              </a:rPr>
              <a:t>superbáze</a:t>
            </a:r>
            <a:r>
              <a:rPr lang="cs-CZ" sz="2000" dirty="0">
                <a:latin typeface="Arial" panose="020B0604020202020204" pitchFamily="34" charset="0"/>
                <a:cs typeface="Arial" panose="020B0604020202020204" pitchFamily="34" charset="0"/>
              </a:rPr>
              <a:t>), ve kterých může mít draslík </a:t>
            </a:r>
            <a:r>
              <a:rPr lang="cs-CZ" sz="2000" dirty="0" err="1">
                <a:latin typeface="Arial" panose="020B0604020202020204" pitchFamily="34" charset="0"/>
                <a:cs typeface="Arial" panose="020B0604020202020204" pitchFamily="34" charset="0"/>
              </a:rPr>
              <a:t>draslidový</a:t>
            </a:r>
            <a:r>
              <a:rPr lang="cs-CZ" sz="2000" dirty="0">
                <a:latin typeface="Arial" panose="020B0604020202020204" pitchFamily="34" charset="0"/>
                <a:cs typeface="Arial" panose="020B0604020202020204" pitchFamily="34" charset="0"/>
              </a:rPr>
              <a:t> anion K</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K tomu může dojít, protože draslík tak zaplní s-orbital a vytvoří stabilní elektronovou konfiguraci. Takovéto sloučeniny jsou však velmi nestabilní, protože draslík má nízkou ionizační energii, ale velmi vysokou elektronovou afinitu, proto dojde velmi snadno k oxidaci, a tak tyto sloučeniny patří mezi nejsilnější redukční činidla. Velmi rychle až explozivně reaguje draslík s kyslíkem na </a:t>
            </a:r>
            <a:r>
              <a:rPr lang="cs-CZ" sz="2000" i="1" dirty="0" err="1">
                <a:latin typeface="Arial" panose="020B0604020202020204" pitchFamily="34" charset="0"/>
                <a:cs typeface="Arial" panose="020B0604020202020204" pitchFamily="34" charset="0"/>
              </a:rPr>
              <a:t>superoxid</a:t>
            </a:r>
            <a:r>
              <a:rPr lang="cs-CZ" sz="2000" i="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a vodou na hydroxid draselný</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381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9688" y="533400"/>
            <a:ext cx="8801911" cy="317009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Velmi čistý bor je možné připravit termickým rozkladem jodidu boritého BI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při teplotě 1000 °C na elektricky žhaveném wolframovém vlákně </a:t>
            </a:r>
            <a:r>
              <a:rPr lang="cs-CZ" sz="2000" i="1" dirty="0">
                <a:latin typeface="Arial" panose="020B0604020202020204" pitchFamily="34" charset="0"/>
                <a:cs typeface="Arial" panose="020B0604020202020204" pitchFamily="34" charset="0"/>
              </a:rPr>
              <a:t>(van </a:t>
            </a:r>
            <a:r>
              <a:rPr lang="cs-CZ" sz="2000" i="1" dirty="0" err="1">
                <a:latin typeface="Arial" panose="020B0604020202020204" pitchFamily="34" charset="0"/>
                <a:cs typeface="Arial" panose="020B0604020202020204" pitchFamily="34" charset="0"/>
              </a:rPr>
              <a:t>Arkelova</a:t>
            </a:r>
            <a:r>
              <a:rPr lang="cs-CZ" sz="2000" i="1" dirty="0">
                <a:latin typeface="Arial" panose="020B0604020202020204" pitchFamily="34" charset="0"/>
                <a:cs typeface="Arial" panose="020B0604020202020204" pitchFamily="34" charset="0"/>
              </a:rPr>
              <a:t> a de </a:t>
            </a:r>
            <a:r>
              <a:rPr lang="cs-CZ" sz="2000" i="1" dirty="0" err="1">
                <a:latin typeface="Arial" panose="020B0604020202020204" pitchFamily="34" charset="0"/>
                <a:cs typeface="Arial" panose="020B0604020202020204" pitchFamily="34" charset="0"/>
              </a:rPr>
              <a:t>Boerova</a:t>
            </a:r>
            <a:r>
              <a:rPr lang="cs-CZ" sz="2000" i="1" dirty="0">
                <a:latin typeface="Arial" panose="020B0604020202020204" pitchFamily="34" charset="0"/>
                <a:cs typeface="Arial" panose="020B0604020202020204" pitchFamily="34" charset="0"/>
              </a:rPr>
              <a:t> metoda)</a:t>
            </a:r>
            <a:r>
              <a:rPr lang="cs-CZ" sz="2000" dirty="0">
                <a:latin typeface="Arial" panose="020B0604020202020204" pitchFamily="34" charset="0"/>
                <a:cs typeface="Arial" panose="020B0604020202020204" pitchFamily="34" charset="0"/>
              </a:rPr>
              <a:t> </a:t>
            </a:r>
          </a:p>
          <a:p>
            <a:pPr algn="ctr"/>
            <a:r>
              <a:rPr lang="cs-CZ" sz="2000" dirty="0">
                <a:latin typeface="Arial" panose="020B0604020202020204" pitchFamily="34" charset="0"/>
                <a:cs typeface="Arial" panose="020B0604020202020204" pitchFamily="34" charset="0"/>
              </a:rPr>
              <a:t>2BI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2B + 3I</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nebo redukcí chloridu boritého vodíkem působením vysokofrekvenčního elektrického výboje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Hackspillova</a:t>
            </a:r>
            <a:r>
              <a:rPr lang="cs-CZ" sz="2000" i="1" dirty="0">
                <a:latin typeface="Arial" panose="020B0604020202020204" pitchFamily="34" charset="0"/>
                <a:cs typeface="Arial" panose="020B0604020202020204" pitchFamily="34" charset="0"/>
              </a:rPr>
              <a:t> metoda)</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Mezi další způsoby výroby boru patří termický rozklad boranů a tavná elektrolýza </a:t>
            </a:r>
            <a:r>
              <a:rPr lang="cs-CZ" sz="2000" dirty="0" err="1">
                <a:latin typeface="Arial" panose="020B0604020202020204" pitchFamily="34" charset="0"/>
                <a:cs typeface="Arial" panose="020B0604020202020204" pitchFamily="34" charset="0"/>
              </a:rPr>
              <a:t>fluoroboritanů</a:t>
            </a:r>
            <a:r>
              <a:rPr lang="cs-CZ" sz="2000" dirty="0">
                <a:latin typeface="Arial" panose="020B0604020202020204" pitchFamily="34" charset="0"/>
                <a:cs typeface="Arial" panose="020B0604020202020204" pitchFamily="34" charset="0"/>
              </a:rPr>
              <a:t>.</a:t>
            </a:r>
            <a:r>
              <a:rPr lang="cs-CZ" sz="2000" b="1"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5704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52400"/>
            <a:ext cx="8915400" cy="501675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Většina sloučenin draslíku je dobře rozpustná ve vodě, mezi </a:t>
            </a:r>
            <a:r>
              <a:rPr lang="cs-CZ" sz="2000" b="1" dirty="0">
                <a:latin typeface="Arial" panose="020B0604020202020204" pitchFamily="34" charset="0"/>
                <a:cs typeface="Arial" panose="020B0604020202020204" pitchFamily="34" charset="0"/>
              </a:rPr>
              <a:t>nerozpustné sloučeniny draslíku</a:t>
            </a:r>
            <a:r>
              <a:rPr lang="cs-CZ" sz="2000" dirty="0">
                <a:latin typeface="Arial" panose="020B0604020202020204" pitchFamily="34" charset="0"/>
                <a:cs typeface="Arial" panose="020B0604020202020204" pitchFamily="34" charset="0"/>
              </a:rPr>
              <a:t> patří </a:t>
            </a:r>
            <a:r>
              <a:rPr lang="cs-CZ" sz="2000" i="1" dirty="0" err="1">
                <a:latin typeface="Arial" panose="020B0604020202020204" pitchFamily="34" charset="0"/>
                <a:cs typeface="Arial" panose="020B0604020202020204" pitchFamily="34" charset="0"/>
              </a:rPr>
              <a:t>tetrachloroplatičitan</a:t>
            </a:r>
            <a:r>
              <a:rPr lang="cs-CZ" sz="2000" i="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[PtCl</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velice omezeně rozpustný je </a:t>
            </a:r>
            <a:r>
              <a:rPr lang="cs-CZ" sz="2000" i="1" dirty="0" err="1">
                <a:latin typeface="Arial" panose="020B0604020202020204" pitchFamily="34" charset="0"/>
                <a:cs typeface="Arial" panose="020B0604020202020204" pitchFamily="34" charset="0"/>
              </a:rPr>
              <a:t>hexabromoplatičitan</a:t>
            </a:r>
            <a:r>
              <a:rPr lang="cs-CZ" sz="2000" i="1" dirty="0">
                <a:latin typeface="Arial" panose="020B0604020202020204" pitchFamily="34" charset="0"/>
                <a:cs typeface="Arial" panose="020B0604020202020204" pitchFamily="34" charset="0"/>
              </a:rPr>
              <a:t> draselný </a:t>
            </a:r>
            <a:r>
              <a:rPr lang="cs-CZ" sz="2000" dirty="0">
                <a:latin typeface="Arial" panose="020B0604020202020204" pitchFamily="34" charset="0"/>
                <a:cs typeface="Arial" panose="020B0604020202020204" pitchFamily="34" charset="0"/>
              </a:rPr>
              <a:t>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[PtBr</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 </a:t>
            </a:r>
            <a:r>
              <a:rPr lang="cs-CZ" sz="2000" i="1" dirty="0">
                <a:latin typeface="Arial" panose="020B0604020202020204" pitchFamily="34" charset="0"/>
                <a:cs typeface="Arial" panose="020B0604020202020204" pitchFamily="34" charset="0"/>
              </a:rPr>
              <a:t>jodistan draselný</a:t>
            </a:r>
            <a:r>
              <a:rPr lang="cs-CZ" sz="2000" dirty="0">
                <a:latin typeface="Arial" panose="020B0604020202020204" pitchFamily="34" charset="0"/>
                <a:cs typeface="Arial" panose="020B0604020202020204" pitchFamily="34" charset="0"/>
              </a:rPr>
              <a:t> KIO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Vodné roztoky draselných solí bývají bezbarvé, pokud není jejich zbarvení způsobeno barevným aniontem. Jednou z mála známých barevných draselných solí je světle žlutý </a:t>
            </a:r>
            <a:r>
              <a:rPr lang="cs-CZ" sz="2000" i="1" dirty="0">
                <a:latin typeface="Arial" panose="020B0604020202020204" pitchFamily="34" charset="0"/>
                <a:cs typeface="Arial" panose="020B0604020202020204" pitchFamily="34" charset="0"/>
              </a:rPr>
              <a:t>dusitan draselný </a:t>
            </a:r>
            <a:r>
              <a:rPr lang="cs-CZ" sz="2000" dirty="0">
                <a:latin typeface="Arial" panose="020B0604020202020204" pitchFamily="34" charset="0"/>
                <a:cs typeface="Arial" panose="020B0604020202020204" pitchFamily="34" charset="0"/>
              </a:rPr>
              <a:t>KNO</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přírodě se volný draslík nevyskytuje, přítomen je vždy vázaný ve sloučeninách, ve kterých vystupuje výhradně jako jednomocný kation K</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Draslík spolu se sodíkem patří mezi </a:t>
            </a:r>
            <a:r>
              <a:rPr lang="cs-CZ" sz="2000" u="sng" dirty="0">
                <a:latin typeface="Arial" panose="020B0604020202020204" pitchFamily="34" charset="0"/>
                <a:cs typeface="Arial" panose="020B0604020202020204" pitchFamily="34" charset="0"/>
              </a:rPr>
              <a:t>biogenní prvky</a:t>
            </a:r>
            <a:r>
              <a:rPr lang="cs-CZ" sz="2000" dirty="0">
                <a:latin typeface="Arial" panose="020B0604020202020204" pitchFamily="34" charset="0"/>
                <a:cs typeface="Arial" panose="020B0604020202020204" pitchFamily="34" charset="0"/>
              </a:rPr>
              <a:t> a poměr jejich koncentrací v buněčných tekutinách je významným faktorem pro zdravý vývoj organizmu. Obvykle je zdůrazňována významná role draslíku, naopak vysoká konzumace sodných solí je pokládána za zdraví ohrožující. Vyšší koncentrace draslíku je v lidském těle uvnitř buněk, k uvolňování ven dochází pomocí draslíkových kanálů při přenosu vzruchu</a:t>
            </a:r>
            <a:r>
              <a:rPr lang="cs-CZ" sz="2000" dirty="0"/>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5459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1631216"/>
          </a:xfrm>
          <a:prstGeom prst="rect">
            <a:avLst/>
          </a:prstGeom>
        </p:spPr>
        <p:txBody>
          <a:bodyPr wrap="square">
            <a:spAutoFit/>
          </a:bodyPr>
          <a:lstStyle/>
          <a:p>
            <a:pPr algn="just"/>
            <a:r>
              <a:rPr lang="cs-CZ" sz="2000" b="1" dirty="0" err="1">
                <a:latin typeface="Arial" panose="020B0604020202020204" pitchFamily="34" charset="0"/>
                <a:cs typeface="Arial" panose="020B0604020202020204" pitchFamily="34" charset="0"/>
              </a:rPr>
              <a:t>Sodno</a:t>
            </a:r>
            <a:r>
              <a:rPr lang="cs-CZ" sz="2000" b="1" dirty="0">
                <a:latin typeface="Arial" panose="020B0604020202020204" pitchFamily="34" charset="0"/>
                <a:cs typeface="Arial" panose="020B0604020202020204" pitchFamily="34" charset="0"/>
              </a:rPr>
              <a:t>-draselná pumpa </a:t>
            </a:r>
            <a:r>
              <a:rPr lang="cs-CZ" sz="2000" dirty="0">
                <a:latin typeface="Arial" panose="020B0604020202020204" pitchFamily="34" charset="0"/>
                <a:cs typeface="Arial" panose="020B0604020202020204" pitchFamily="34" charset="0"/>
              </a:rPr>
              <a:t>(též Na+/K+) je </a:t>
            </a:r>
            <a:r>
              <a:rPr lang="cs-CZ" sz="2000" dirty="0" err="1">
                <a:latin typeface="Arial" panose="020B0604020202020204" pitchFamily="34" charset="0"/>
                <a:cs typeface="Arial" panose="020B0604020202020204" pitchFamily="34" charset="0"/>
              </a:rPr>
              <a:t>transmembránový</a:t>
            </a:r>
            <a:r>
              <a:rPr lang="cs-CZ" sz="2000" dirty="0">
                <a:latin typeface="Arial" panose="020B0604020202020204" pitchFamily="34" charset="0"/>
                <a:cs typeface="Arial" panose="020B0604020202020204" pitchFamily="34" charset="0"/>
              </a:rPr>
              <a:t> protein pracující jako buněčná pumpa. Spotřebovává ATP, načež několikrát mění svou konformaci (prostorové uspořádání) a přesouvá ionty sodíku a draslíku přes buněčnou membránu, a to proti koncentračnímu gradientu. Zatímco sodík je tedy transportován ven z buňky, draslík je naopak pumpován dovnitř.</a:t>
            </a:r>
          </a:p>
        </p:txBody>
      </p:sp>
      <p:pic>
        <p:nvPicPr>
          <p:cNvPr id="89090" name="Picture 2" descr="https://upload.wikimedia.org/wikipedia/commons/thumb/4/4f/Sodium-potassium_pump_and_diffusion.png/1920px-Sodium-potassium_pump_and_diffus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4060" y="2057400"/>
            <a:ext cx="5034322" cy="3019425"/>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descr="https://upload.wikimedia.org/wikipedia/commons/thumb/6/65/Sodium-potassium_pump.svg/1920px-Sodium-potassium_pump.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2652711"/>
            <a:ext cx="3385227" cy="1828801"/>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descr="3b8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4512" y="4800600"/>
            <a:ext cx="1390650" cy="185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608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915400" cy="6555641"/>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Průměrný obsah draslíku v zemské kůře činí 2,35 % hmot.</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však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více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rozptýlen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Na</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Nejvíce draslíku je obsaženo v křemičitanech a v ložiscích chloridu draselného (sylvín). Další významné minerály draslíku jsou </a:t>
            </a:r>
            <a:r>
              <a:rPr lang="cs-CZ" sz="2000" b="1" dirty="0" err="1">
                <a:latin typeface="Arial" panose="020B0604020202020204" pitchFamily="34" charset="0"/>
                <a:cs typeface="Arial" panose="020B0604020202020204" pitchFamily="34" charset="0"/>
              </a:rPr>
              <a:t>sylvinit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KCl·NaCl</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karnalit</a:t>
            </a:r>
            <a:r>
              <a:rPr lang="cs-CZ" sz="2000" dirty="0">
                <a:latin typeface="Arial" panose="020B0604020202020204" pitchFamily="34" charset="0"/>
                <a:cs typeface="Arial" panose="020B0604020202020204" pitchFamily="34" charset="0"/>
              </a:rPr>
              <a:t>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·KCl·6H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orthoklas</a:t>
            </a:r>
            <a:r>
              <a:rPr lang="en-GB" altLang="en-US" sz="2000" dirty="0">
                <a:latin typeface="Arial" panose="020B0604020202020204" pitchFamily="34" charset="0"/>
                <a:cs typeface="Arial" panose="020B0604020202020204" pitchFamily="34" charset="0"/>
              </a:rPr>
              <a:t> KAlSi</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kainit</a:t>
            </a:r>
            <a:r>
              <a:rPr lang="cs-CZ" sz="2000" dirty="0">
                <a:latin typeface="Arial" panose="020B0604020202020204" pitchFamily="34" charset="0"/>
                <a:cs typeface="Arial" panose="020B0604020202020204" pitchFamily="34" charset="0"/>
              </a:rPr>
              <a:t> KCl·MgSO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Kromě významného podílu draslíku v mořské soli jej nalézáme také téměř ve všech podzemních minerálních vodách. </a:t>
            </a:r>
          </a:p>
          <a:p>
            <a:pPr algn="just"/>
            <a:endParaRPr lang="cs-CZ"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Průmyslová výroba draslíku se provádí termickou </a:t>
            </a:r>
            <a:r>
              <a:rPr lang="cs-CZ" sz="2000" b="1" dirty="0">
                <a:latin typeface="Arial" panose="020B0604020202020204" pitchFamily="34" charset="0"/>
                <a:cs typeface="Arial" panose="020B0604020202020204" pitchFamily="34" charset="0"/>
              </a:rPr>
              <a:t>redukcí taveniny chloridu draselného </a:t>
            </a:r>
            <a:r>
              <a:rPr lang="cs-CZ" sz="2000" b="1" dirty="0" err="1">
                <a:latin typeface="Arial" panose="020B0604020202020204" pitchFamily="34" charset="0"/>
                <a:cs typeface="Arial" panose="020B0604020202020204" pitchFamily="34" charset="0"/>
              </a:rPr>
              <a:t>KCl</a:t>
            </a:r>
            <a:r>
              <a:rPr lang="cs-CZ" sz="2000" b="1" dirty="0">
                <a:latin typeface="Arial" panose="020B0604020202020204" pitchFamily="34" charset="0"/>
                <a:cs typeface="Arial" panose="020B0604020202020204" pitchFamily="34" charset="0"/>
              </a:rPr>
              <a:t> kovovým sodíkem</a:t>
            </a:r>
            <a:r>
              <a:rPr lang="cs-CZ" sz="2000" dirty="0">
                <a:latin typeface="Arial" panose="020B0604020202020204" pitchFamily="34" charset="0"/>
                <a:cs typeface="Arial" panose="020B0604020202020204" pitchFamily="34" charset="0"/>
              </a:rPr>
              <a:t> nebo </a:t>
            </a:r>
            <a:r>
              <a:rPr lang="cs-CZ" sz="2000" b="1" dirty="0">
                <a:latin typeface="Arial" panose="020B0604020202020204" pitchFamily="34" charset="0"/>
                <a:cs typeface="Arial" panose="020B0604020202020204" pitchFamily="34" charset="0"/>
              </a:rPr>
              <a:t>redukcí fluoridu draselného karbidem vápníku</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Griesheimerův</a:t>
            </a:r>
            <a:r>
              <a:rPr lang="cs-CZ" sz="2000" dirty="0">
                <a:latin typeface="Arial" panose="020B0604020202020204" pitchFamily="34" charset="0"/>
                <a:cs typeface="Arial" panose="020B0604020202020204" pitchFamily="34" charset="0"/>
              </a:rPr>
              <a:t> proces výroby draslíku. </a:t>
            </a:r>
            <a:r>
              <a:rPr lang="cs-CZ" sz="2000" dirty="0" err="1">
                <a:latin typeface="Arial" panose="020B0604020202020204" pitchFamily="34" charset="0"/>
                <a:cs typeface="Arial" panose="020B0604020202020204" pitchFamily="34" charset="0"/>
              </a:rPr>
              <a:t>Griesheimerův</a:t>
            </a:r>
            <a:r>
              <a:rPr lang="cs-CZ" sz="2000" dirty="0">
                <a:latin typeface="Arial" panose="020B0604020202020204" pitchFamily="34" charset="0"/>
                <a:cs typeface="Arial" panose="020B0604020202020204" pitchFamily="34" charset="0"/>
              </a:rPr>
              <a:t> proces redukce probíhá podle rovnice:</a:t>
            </a:r>
          </a:p>
          <a:p>
            <a:pPr algn="ctr"/>
            <a:r>
              <a:rPr lang="cs-CZ" sz="2000" dirty="0">
                <a:latin typeface="Arial" panose="020B0604020202020204" pitchFamily="34" charset="0"/>
                <a:cs typeface="Arial" panose="020B0604020202020204" pitchFamily="34" charset="0"/>
              </a:rPr>
              <a:t>2KF + CaC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2K + CaF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a:t>
            </a:r>
          </a:p>
          <a:p>
            <a:pPr algn="just"/>
            <a:r>
              <a:rPr lang="cs-CZ" sz="2000" dirty="0">
                <a:latin typeface="Arial" panose="020B0604020202020204" pitchFamily="34" charset="0"/>
                <a:cs typeface="Arial" panose="020B0604020202020204" pitchFamily="34" charset="0"/>
              </a:rPr>
              <a:t>Do roku 1950 se draslík vyráběl podle původní </a:t>
            </a:r>
            <a:r>
              <a:rPr lang="cs-CZ" sz="2000" dirty="0" err="1">
                <a:latin typeface="Arial" panose="020B0604020202020204" pitchFamily="34" charset="0"/>
                <a:cs typeface="Arial" panose="020B0604020202020204" pitchFamily="34" charset="0"/>
              </a:rPr>
              <a:t>Davyho</a:t>
            </a:r>
            <a:r>
              <a:rPr lang="cs-CZ" sz="2000" dirty="0">
                <a:latin typeface="Arial" panose="020B0604020202020204" pitchFamily="34" charset="0"/>
                <a:cs typeface="Arial" panose="020B0604020202020204" pitchFamily="34" charset="0"/>
              </a:rPr>
              <a:t> metody </a:t>
            </a:r>
            <a:r>
              <a:rPr lang="cs-CZ" sz="2000" b="1" dirty="0">
                <a:latin typeface="Arial" panose="020B0604020202020204" pitchFamily="34" charset="0"/>
                <a:cs typeface="Arial" panose="020B0604020202020204" pitchFamily="34" charset="0"/>
              </a:rPr>
              <a:t>tavnou elektrolýzou </a:t>
            </a:r>
            <a:r>
              <a:rPr lang="cs-CZ" sz="2000" b="1" dirty="0" err="1">
                <a:latin typeface="Arial" panose="020B0604020202020204" pitchFamily="34" charset="0"/>
                <a:cs typeface="Arial" panose="020B0604020202020204" pitchFamily="34" charset="0"/>
              </a:rPr>
              <a:t>KCl</a:t>
            </a:r>
            <a:r>
              <a:rPr lang="cs-CZ" sz="2000" b="1" dirty="0">
                <a:latin typeface="Arial" panose="020B0604020202020204" pitchFamily="34" charset="0"/>
                <a:cs typeface="Arial" panose="020B0604020202020204" pitchFamily="34" charset="0"/>
              </a:rPr>
              <a:t> nebo KOH</a:t>
            </a:r>
            <a:r>
              <a:rPr lang="cs-CZ" sz="2000" dirty="0">
                <a:latin typeface="Arial" panose="020B0604020202020204" pitchFamily="34" charset="0"/>
                <a:cs typeface="Arial" panose="020B0604020202020204" pitchFamily="34" charset="0"/>
              </a:rPr>
              <a:t>, v omezené míře se draslík připravoval </a:t>
            </a:r>
            <a:r>
              <a:rPr lang="cs-CZ" sz="2000" b="1" dirty="0">
                <a:latin typeface="Arial" panose="020B0604020202020204" pitchFamily="34" charset="0"/>
                <a:cs typeface="Arial" panose="020B0604020202020204" pitchFamily="34" charset="0"/>
              </a:rPr>
              <a:t>termickým rozkladem vinného kamene </a:t>
            </a:r>
            <a:r>
              <a:rPr lang="cs-CZ" sz="2000" i="1" dirty="0">
                <a:latin typeface="Arial" panose="020B0604020202020204" pitchFamily="34" charset="0"/>
                <a:cs typeface="Arial" panose="020B0604020202020204" pitchFamily="34" charset="0"/>
              </a:rPr>
              <a:t>(draselná sůl kyseliny vinné)</a:t>
            </a:r>
            <a:r>
              <a:rPr lang="cs-CZ" sz="2000" dirty="0">
                <a:latin typeface="Arial" panose="020B0604020202020204" pitchFamily="34" charset="0"/>
                <a:cs typeface="Arial" panose="020B0604020202020204" pitchFamily="34" charset="0"/>
              </a:rPr>
              <a:t> HOOCCH(OH)CH(OH)COOK.</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Volný draslík nemá významné přímé využití (</a:t>
            </a:r>
            <a:r>
              <a:rPr lang="cs-CZ" sz="2000" u="sng" dirty="0">
                <a:latin typeface="Arial" panose="020B0604020202020204" pitchFamily="34" charset="0"/>
                <a:cs typeface="Arial" panose="020B0604020202020204" pitchFamily="34" charset="0"/>
              </a:rPr>
              <a:t>redukční činidlo </a:t>
            </a:r>
            <a:r>
              <a:rPr lang="cs-CZ" sz="2000" dirty="0">
                <a:latin typeface="Arial" panose="020B0604020202020204" pitchFamily="34" charset="0"/>
                <a:cs typeface="Arial" panose="020B0604020202020204" pitchFamily="34" charset="0"/>
              </a:rPr>
              <a:t>v organické syntéze a analytické chemii), velmi důležité jsou však jeho sloučeniny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Perspektivní využití může kapalný draslík najít jako </a:t>
            </a:r>
            <a:r>
              <a:rPr lang="cs-CZ" sz="2000" u="sng" dirty="0">
                <a:latin typeface="Arial" panose="020B0604020202020204" pitchFamily="34" charset="0"/>
                <a:cs typeface="Arial" panose="020B0604020202020204" pitchFamily="34" charset="0"/>
              </a:rPr>
              <a:t>chladivo v</a:t>
            </a:r>
            <a:r>
              <a:rPr lang="cs-CZ" sz="2000" dirty="0">
                <a:latin typeface="Arial" panose="020B0604020202020204" pitchFamily="34" charset="0"/>
                <a:cs typeface="Arial" panose="020B0604020202020204" pitchFamily="34" charset="0"/>
              </a:rPr>
              <a:t> doposud experimentálních </a:t>
            </a:r>
            <a:r>
              <a:rPr lang="cs-CZ" sz="2000" u="sng" dirty="0">
                <a:latin typeface="Arial" panose="020B0604020202020204" pitchFamily="34" charset="0"/>
                <a:cs typeface="Arial" panose="020B0604020202020204" pitchFamily="34" charset="0"/>
              </a:rPr>
              <a:t>jaderných reaktorech </a:t>
            </a:r>
            <a:r>
              <a:rPr lang="cs-CZ" sz="2000" dirty="0">
                <a:latin typeface="Arial" panose="020B0604020202020204" pitchFamily="34" charset="0"/>
                <a:cs typeface="Arial" panose="020B0604020202020204" pitchFamily="34" charset="0"/>
              </a:rPr>
              <a:t>moderovaných vodíkem. </a:t>
            </a:r>
          </a:p>
        </p:txBody>
      </p:sp>
    </p:spTree>
    <p:extLst>
      <p:ext uri="{BB962C8B-B14F-4D97-AF65-F5344CB8AC3E}">
        <p14:creationId xmlns:p14="http://schemas.microsoft.com/office/powerpoint/2010/main" val="335671793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body" idx="1"/>
          </p:nvPr>
        </p:nvSpPr>
        <p:spPr>
          <a:xfrm>
            <a:off x="152400" y="228600"/>
            <a:ext cx="8839200" cy="5486400"/>
          </a:xfrm>
        </p:spPr>
        <p:txBody>
          <a:bodyPr>
            <a:noAutofit/>
          </a:bodyPr>
          <a:lstStyle/>
          <a:p>
            <a:pPr marL="0" indent="0" algn="just" eaLnBrk="1" hangingPunct="1">
              <a:lnSpc>
                <a:spcPct val="90000"/>
              </a:lnSpc>
              <a:spcBef>
                <a:spcPts val="0"/>
              </a:spcBef>
              <a:buFont typeface="Wingdings" pitchFamily="2" charset="2"/>
              <a:buNone/>
            </a:pPr>
            <a:r>
              <a:rPr lang="cs-CZ" altLang="en-US" sz="2000" b="1" dirty="0">
                <a:latin typeface="Arial" panose="020B0604020202020204" pitchFamily="34" charset="0"/>
                <a:cs typeface="Arial" panose="020B0604020202020204" pitchFamily="34" charset="0"/>
              </a:rPr>
              <a:t>KOH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použití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u </a:t>
            </a:r>
            <a:r>
              <a:rPr lang="cs-CZ"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ale pro </a:t>
            </a:r>
            <a:r>
              <a:rPr lang="en-GB" altLang="en-US" sz="2000" dirty="0" err="1">
                <a:latin typeface="Arial" panose="020B0604020202020204" pitchFamily="34" charset="0"/>
                <a:cs typeface="Arial" panose="020B0604020202020204" pitchFamily="34" charset="0"/>
              </a:rPr>
              <a:t>jeho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cenu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používá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specifických</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ípadech</a:t>
            </a:r>
            <a:r>
              <a:rPr lang="cs-CZ" altLang="en-US" sz="2000" dirty="0">
                <a:latin typeface="Arial" panose="020B0604020202020204" pitchFamily="34" charset="0"/>
                <a:cs typeface="Arial" panose="020B0604020202020204" pitchFamily="34" charset="0"/>
              </a:rPr>
              <a:t>, např. při </a:t>
            </a:r>
            <a:r>
              <a:rPr lang="cs-CZ" sz="2000" dirty="0">
                <a:latin typeface="Arial" panose="020B0604020202020204" pitchFamily="34" charset="0"/>
                <a:cs typeface="Arial" panose="020B0604020202020204" pitchFamily="34" charset="0"/>
              </a:rPr>
              <a:t>výrobě mýdel reakcí s vyššími tzv. mastnými kyselinami. Draselná mýdla jsou většinou tekutá, na rozdíl od sodných, která jsou téměř všechna pevná. Hydroxid draselný se také používá při výrobě léčiv, </a:t>
            </a:r>
            <a:r>
              <a:rPr lang="cs-CZ" sz="2000" dirty="0" err="1">
                <a:latin typeface="Arial" panose="020B0604020202020204" pitchFamily="34" charset="0"/>
                <a:cs typeface="Arial" panose="020B0604020202020204" pitchFamily="34" charset="0"/>
              </a:rPr>
              <a:t>celulosy</a:t>
            </a:r>
            <a:r>
              <a:rPr lang="cs-CZ" sz="2000" dirty="0">
                <a:latin typeface="Arial" panose="020B0604020202020204" pitchFamily="34" charset="0"/>
                <a:cs typeface="Arial" panose="020B0604020202020204" pitchFamily="34" charset="0"/>
              </a:rPr>
              <a:t>, papíru, umělého hedvábí a oxidu hlinitého. </a:t>
            </a:r>
            <a:r>
              <a:rPr lang="en-GB" altLang="en-US" sz="2000" dirty="0">
                <a:latin typeface="Arial" panose="020B0604020202020204" pitchFamily="34" charset="0"/>
                <a:cs typeface="Arial" panose="020B0604020202020204" pitchFamily="34" charset="0"/>
              </a:rPr>
              <a:t> </a:t>
            </a:r>
          </a:p>
          <a:p>
            <a:pPr algn="just" eaLnBrk="1" hangingPunct="1">
              <a:lnSpc>
                <a:spcPct val="90000"/>
              </a:lnSpc>
              <a:buFont typeface="Wingdings" pitchFamily="2" charset="2"/>
              <a:buNone/>
            </a:pPr>
            <a:endParaRPr lang="cs-CZ" altLang="en-US" sz="1000" dirty="0">
              <a:latin typeface="Arial" panose="020B0604020202020204" pitchFamily="34" charset="0"/>
              <a:cs typeface="Arial" panose="020B0604020202020204" pitchFamily="34" charset="0"/>
            </a:endParaRPr>
          </a:p>
          <a:p>
            <a:pPr marL="0" algn="just" eaLnBrk="1" hangingPunct="1">
              <a:lnSpc>
                <a:spcPct val="90000"/>
              </a:lnSpc>
              <a:buFont typeface="Wingdings" pitchFamily="2" charset="2"/>
              <a:buNone/>
            </a:pPr>
            <a:r>
              <a:rPr lang="cs-CZ" altLang="en-US" sz="2000" b="1" dirty="0">
                <a:latin typeface="Arial" panose="020B0604020202020204" pitchFamily="34" charset="0"/>
                <a:cs typeface="Arial" panose="020B0604020202020204" pitchFamily="34" charset="0"/>
              </a:rPr>
              <a:t>KClO</a:t>
            </a:r>
            <a:r>
              <a:rPr lang="cs-CZ" altLang="en-US" sz="2000" b="1"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podporuje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silné</a:t>
            </a:r>
            <a:r>
              <a:rPr lang="en-GB" altLang="en-US" sz="2000" dirty="0">
                <a:latin typeface="Arial" panose="020B0604020202020204" pitchFamily="34" charset="0"/>
                <a:cs typeface="Arial" panose="020B0604020202020204" pitchFamily="34" charset="0"/>
              </a:rPr>
              <a:t> ox</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si</a:t>
            </a:r>
            <a:r>
              <a:rPr lang="en-GB" altLang="en-US" sz="2000" dirty="0">
                <a:latin typeface="Arial" panose="020B0604020202020204" pitchFamily="34" charset="0"/>
                <a:cs typeface="Arial" panose="020B0604020202020204" pitchFamily="34" charset="0"/>
              </a:rPr>
              <a:t> s org</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probíhá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prudká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explosivní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která</a:t>
            </a:r>
            <a:r>
              <a:rPr lang="en-GB" altLang="en-US" sz="2000" dirty="0">
                <a:latin typeface="Arial" panose="020B0604020202020204" pitchFamily="34" charset="0"/>
                <a:cs typeface="Arial" panose="020B0604020202020204" pitchFamily="34" charset="0"/>
              </a:rPr>
              <a:t> m</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že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být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iniciována</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átím</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nárazem</a:t>
            </a:r>
            <a:endParaRPr lang="en-GB" altLang="en-US" sz="2000" dirty="0">
              <a:latin typeface="Arial" panose="020B0604020202020204" pitchFamily="34" charset="0"/>
              <a:cs typeface="Arial" panose="020B0604020202020204" pitchFamily="34" charset="0"/>
            </a:endParaRPr>
          </a:p>
          <a:p>
            <a:pPr algn="just" eaLnBrk="1" hangingPunct="1">
              <a:lnSpc>
                <a:spcPct val="90000"/>
              </a:lnSpc>
              <a:buFont typeface="Wingdings" pitchFamily="2" charset="2"/>
              <a:buNone/>
            </a:pPr>
            <a:endParaRPr lang="en-GB" altLang="en-US" sz="1000" dirty="0">
              <a:latin typeface="Arial" panose="020B0604020202020204" pitchFamily="34" charset="0"/>
              <a:cs typeface="Arial" panose="020B0604020202020204" pitchFamily="34" charset="0"/>
            </a:endParaRPr>
          </a:p>
          <a:p>
            <a:pPr marL="0" algn="just">
              <a:buNone/>
            </a:pPr>
            <a:r>
              <a:rPr lang="cs-CZ" altLang="en-US" sz="2000" b="1" dirty="0">
                <a:latin typeface="Arial" panose="020B0604020202020204" pitchFamily="34" charset="0"/>
                <a:cs typeface="Arial" panose="020B0604020202020204" pitchFamily="34" charset="0"/>
              </a:rPr>
              <a:t>KNO</a:t>
            </a:r>
            <a:r>
              <a:rPr lang="cs-CZ" altLang="en-US" sz="2000" b="1" baseline="-25000" dirty="0">
                <a:latin typeface="Arial" panose="020B0604020202020204" pitchFamily="34" charset="0"/>
                <a:cs typeface="Arial" panose="020B0604020202020204" pitchFamily="34" charset="0"/>
              </a:rPr>
              <a:t>3</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draselný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ledek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hnojivo</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ipravuje</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konverzí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levn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ledku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chilského</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0" algn="ctr">
              <a:buNone/>
            </a:pPr>
            <a:r>
              <a:rPr lang="en-GB" altLang="en-US" sz="2000" dirty="0">
                <a:latin typeface="Arial" panose="020B0604020202020204" pitchFamily="34" charset="0"/>
                <a:cs typeface="Arial" panose="020B0604020202020204" pitchFamily="34" charset="0"/>
              </a:rPr>
              <a:t>NaNO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KCl</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KNO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NaCl</a:t>
            </a:r>
            <a:r>
              <a:rPr lang="en-GB" altLang="en-US" sz="2000" dirty="0">
                <a:latin typeface="Arial" panose="020B0604020202020204" pitchFamily="34" charset="0"/>
                <a:cs typeface="Arial" panose="020B0604020202020204" pitchFamily="34" charset="0"/>
              </a:rPr>
              <a:t> </a:t>
            </a:r>
          </a:p>
          <a:p>
            <a:pPr marL="0" algn="just">
              <a:buNone/>
            </a:pPr>
            <a:r>
              <a:rPr lang="cs-CZ" sz="2000" dirty="0">
                <a:latin typeface="Arial" panose="020B0604020202020204" pitchFamily="34" charset="0"/>
                <a:cs typeface="Arial" panose="020B0604020202020204" pitchFamily="34" charset="0"/>
              </a:rPr>
              <a:t>KNO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býval v minulosti důležitou surovinou pro přípravu černého střelného prachu. </a:t>
            </a:r>
            <a:endParaRPr lang="en-US" sz="2000" dirty="0">
              <a:latin typeface="Arial" panose="020B0604020202020204" pitchFamily="34" charset="0"/>
              <a:cs typeface="Arial" panose="020B0604020202020204" pitchFamily="34" charset="0"/>
            </a:endParaRPr>
          </a:p>
          <a:p>
            <a:pPr algn="just">
              <a:buNone/>
            </a:pPr>
            <a:endParaRPr lang="en-GB" altLang="en-US" sz="1000" dirty="0">
              <a:latin typeface="Arial" panose="020B0604020202020204" pitchFamily="34" charset="0"/>
              <a:cs typeface="Arial" panose="020B0604020202020204" pitchFamily="34" charset="0"/>
            </a:endParaRPr>
          </a:p>
          <a:p>
            <a:pPr marL="0" algn="just">
              <a:buNone/>
            </a:pPr>
            <a:r>
              <a:rPr lang="cs-CZ" altLang="en-US" sz="2000" b="1" dirty="0">
                <a:latin typeface="Arial" panose="020B0604020202020204" pitchFamily="34" charset="0"/>
                <a:cs typeface="Arial" panose="020B0604020202020204" pitchFamily="34" charset="0"/>
              </a:rPr>
              <a:t>K</a:t>
            </a:r>
            <a:r>
              <a:rPr lang="cs-CZ"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CO</a:t>
            </a:r>
            <a:r>
              <a:rPr lang="cs-CZ" altLang="en-US" sz="2000" b="1" baseline="-25000" dirty="0">
                <a:latin typeface="Arial" panose="020B0604020202020204" pitchFamily="34" charset="0"/>
                <a:cs typeface="Arial" panose="020B0604020202020204" pitchFamily="34" charset="0"/>
              </a:rPr>
              <a:t>3</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potaš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bezvodý</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dihydrát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význam</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mýdel</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při výrobě skla, v textilním a papírenském průmyslu, jako součást pracích prášků, při výrobě pigmentů, v barvířství a běličství a při praní vlny,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chemické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analýze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si</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sodou</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tavení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analyzovan</a:t>
            </a:r>
            <a:r>
              <a:rPr lang="cs-CZ" altLang="en-US" sz="2000" dirty="0">
                <a:latin typeface="Arial" panose="020B0604020202020204" pitchFamily="34" charset="0"/>
                <a:cs typeface="Arial" panose="020B0604020202020204" pitchFamily="34" charset="0"/>
              </a:rPr>
              <a:t>ý</a:t>
            </a:r>
            <a:r>
              <a:rPr lang="en-GB" altLang="en-US" sz="2000" dirty="0" err="1">
                <a:latin typeface="Arial" panose="020B0604020202020204" pitchFamily="34" charset="0"/>
                <a:cs typeface="Arial" panose="020B0604020202020204" pitchFamily="34" charset="0"/>
              </a:rPr>
              <a:t>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látek</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Používá se také pro přípravu kyanidu draselného. </a:t>
            </a:r>
            <a:endParaRPr lang="cs-CZ" altLang="en-US" sz="2000" dirty="0">
              <a:latin typeface="Arial" panose="020B0604020202020204" pitchFamily="34" charset="0"/>
              <a:cs typeface="Arial" panose="020B0604020202020204" pitchFamily="34" charset="0"/>
            </a:endParaRPr>
          </a:p>
          <a:p>
            <a:pPr algn="just" eaLnBrk="1" hangingPunct="1">
              <a:lnSpc>
                <a:spcPct val="90000"/>
              </a:lnSpc>
              <a:buFont typeface="Wingdings" pitchFamily="2" charset="2"/>
              <a:buNone/>
            </a:pPr>
            <a:endParaRPr lang="en-GB" altLang="en-US" sz="2000" dirty="0">
              <a:latin typeface="Arial" panose="020B0604020202020204" pitchFamily="34" charset="0"/>
              <a:cs typeface="Arial" panose="020B0604020202020204" pitchFamily="34" charset="0"/>
            </a:endParaRPr>
          </a:p>
          <a:p>
            <a:pPr algn="just"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111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Kyanatan draselný </a:t>
            </a:r>
            <a:r>
              <a:rPr lang="cs-CZ" sz="2000" dirty="0">
                <a:latin typeface="Arial" panose="020B0604020202020204" pitchFamily="34" charset="0"/>
                <a:cs typeface="Arial" panose="020B0604020202020204" pitchFamily="34" charset="0"/>
              </a:rPr>
              <a:t>KOCN je účinnou složkou selektivního herbicidu </a:t>
            </a:r>
            <a:r>
              <a:rPr lang="cs-CZ" sz="2000" i="1" dirty="0" err="1">
                <a:latin typeface="Arial" panose="020B0604020202020204" pitchFamily="34" charset="0"/>
                <a:cs typeface="Arial" panose="020B0604020202020204" pitchFamily="34" charset="0"/>
              </a:rPr>
              <a:t>Alisan</a:t>
            </a:r>
            <a:r>
              <a:rPr lang="cs-CZ" sz="2000" dirty="0">
                <a:latin typeface="Arial" panose="020B0604020202020204" pitchFamily="34" charset="0"/>
                <a:cs typeface="Arial" panose="020B0604020202020204" pitchFamily="34" charset="0"/>
              </a:rPr>
              <a:t> a využívá se ve veterinární medicíně. </a:t>
            </a:r>
            <a:endParaRPr 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Fulminát draselný </a:t>
            </a:r>
            <a:r>
              <a:rPr lang="cs-CZ" sz="2000" dirty="0">
                <a:latin typeface="Arial" panose="020B0604020202020204" pitchFamily="34" charset="0"/>
                <a:cs typeface="Arial" panose="020B0604020202020204" pitchFamily="34" charset="0"/>
              </a:rPr>
              <a:t>KCNO se využívá k výrobě zápalek do perkusních zbraní. </a:t>
            </a:r>
            <a:endParaRPr 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Sulfid draselný </a:t>
            </a:r>
            <a:r>
              <a:rPr lang="cs-CZ" sz="2000" dirty="0">
                <a:latin typeface="Arial" panose="020B0604020202020204" pitchFamily="34" charset="0"/>
                <a:cs typeface="Arial" panose="020B0604020202020204" pitchFamily="34" charset="0"/>
              </a:rPr>
              <a:t>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se využívá v kožním lékařství. </a:t>
            </a:r>
            <a:endParaRPr lang="en-US"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Pentasulfid</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didraselný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se používá k patinování slitin mědi a slouží k výrobě léčiv. </a:t>
            </a:r>
          </a:p>
          <a:p>
            <a:pPr algn="just"/>
            <a:r>
              <a:rPr lang="cs-CZ" sz="2000" b="1" dirty="0">
                <a:latin typeface="Arial" panose="020B0604020202020204" pitchFamily="34" charset="0"/>
                <a:cs typeface="Arial" panose="020B0604020202020204" pitchFamily="34" charset="0"/>
              </a:rPr>
              <a:t>Síran draselný </a:t>
            </a:r>
            <a:r>
              <a:rPr lang="cs-CZ" sz="2000" dirty="0">
                <a:latin typeface="Arial" panose="020B0604020202020204" pitchFamily="34" charset="0"/>
                <a:cs typeface="Arial" panose="020B0604020202020204" pitchFamily="34" charset="0"/>
              </a:rPr>
              <a:t>se používá při výrobě skla, kamence draselného a využívá se i jako hnojivo. </a:t>
            </a:r>
          </a:p>
          <a:p>
            <a:pPr algn="just"/>
            <a:r>
              <a:rPr lang="cs-CZ" sz="2000" b="1" dirty="0">
                <a:latin typeface="Arial" panose="020B0604020202020204" pitchFamily="34" charset="0"/>
                <a:cs typeface="Arial" panose="020B0604020202020204" pitchFamily="34" charset="0"/>
              </a:rPr>
              <a:t>Manganistan draselný </a:t>
            </a:r>
            <a:r>
              <a:rPr lang="cs-CZ" sz="2000" dirty="0">
                <a:latin typeface="Arial" panose="020B0604020202020204" pitchFamily="34" charset="0"/>
                <a:cs typeface="Arial" panose="020B0604020202020204" pitchFamily="34" charset="0"/>
              </a:rPr>
              <a:t>(„hypermangan“)</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 </a:t>
            </a:r>
            <a:r>
              <a:rPr lang="cs-CZ" sz="2000" b="1" dirty="0">
                <a:latin typeface="Arial" panose="020B0604020202020204" pitchFamily="34" charset="0"/>
                <a:cs typeface="Arial" panose="020B0604020202020204" pitchFamily="34" charset="0"/>
              </a:rPr>
              <a:t>dichroman draselný </a:t>
            </a:r>
            <a:r>
              <a:rPr lang="cs-CZ" sz="2000" dirty="0">
                <a:latin typeface="Arial" panose="020B0604020202020204" pitchFamily="34" charset="0"/>
                <a:cs typeface="Arial" panose="020B0604020202020204" pitchFamily="34" charset="0"/>
              </a:rPr>
              <a:t>= oxidační činidla.</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Mezi organické sloučeniny draslíku patří zejména draselné soli organických kyselin </a:t>
            </a:r>
            <a:r>
              <a:rPr lang="cs-CZ" sz="2000" b="1" dirty="0">
                <a:latin typeface="Arial" panose="020B0604020202020204" pitchFamily="34" charset="0"/>
                <a:cs typeface="Arial" panose="020B0604020202020204" pitchFamily="34" charset="0"/>
              </a:rPr>
              <a:t>a draselné alkoholáty</a:t>
            </a:r>
            <a:r>
              <a:rPr lang="cs-CZ" sz="2000" dirty="0">
                <a:latin typeface="Arial" panose="020B0604020202020204" pitchFamily="34" charset="0"/>
                <a:cs typeface="Arial" panose="020B0604020202020204" pitchFamily="34" charset="0"/>
              </a:rPr>
              <a:t>. </a:t>
            </a:r>
          </a:p>
          <a:p>
            <a:pPr algn="just"/>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Vinan</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sodno</a:t>
            </a:r>
            <a:r>
              <a:rPr lang="cs-CZ" sz="2000" b="1" dirty="0">
                <a:latin typeface="Arial" panose="020B0604020202020204" pitchFamily="34" charset="0"/>
                <a:cs typeface="Arial" panose="020B0604020202020204" pitchFamily="34" charset="0"/>
              </a:rPr>
              <a:t>-draselný </a:t>
            </a:r>
            <a:r>
              <a:rPr lang="cs-CZ" sz="2000" dirty="0">
                <a:latin typeface="Arial" panose="020B0604020202020204" pitchFamily="34" charset="0"/>
                <a:cs typeface="Arial" panose="020B0604020202020204" pitchFamily="34" charset="0"/>
              </a:rPr>
              <a:t>KOOCCH(OH)CH(OH)</a:t>
            </a:r>
            <a:r>
              <a:rPr lang="cs-CZ" sz="2000" dirty="0" err="1">
                <a:latin typeface="Arial" panose="020B0604020202020204" pitchFamily="34" charset="0"/>
                <a:cs typeface="Arial" panose="020B0604020202020204" pitchFamily="34" charset="0"/>
              </a:rPr>
              <a:t>COONa</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Seignettova</a:t>
            </a:r>
            <a:r>
              <a:rPr lang="cs-CZ" sz="2000" i="1" dirty="0">
                <a:latin typeface="Arial" panose="020B0604020202020204" pitchFamily="34" charset="0"/>
                <a:cs typeface="Arial" panose="020B0604020202020204" pitchFamily="34" charset="0"/>
              </a:rPr>
              <a:t> sůl)</a:t>
            </a:r>
            <a:r>
              <a:rPr lang="cs-CZ" sz="2000" dirty="0">
                <a:latin typeface="Arial" panose="020B0604020202020204" pitchFamily="34" charset="0"/>
                <a:cs typeface="Arial" panose="020B0604020202020204" pitchFamily="34" charset="0"/>
              </a:rPr>
              <a:t> je složkou Fehlingova činidla, které slouží k analytickému důkazu ketonů a aldehydů. </a:t>
            </a:r>
            <a:endParaRPr 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Acetát draselný </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COOK je dehydratačním prostředkem při výrobě bezvodého </a:t>
            </a:r>
            <a:r>
              <a:rPr lang="cs-CZ" sz="2000" dirty="0" err="1">
                <a:latin typeface="Arial" panose="020B0604020202020204" pitchFamily="34" charset="0"/>
                <a:cs typeface="Arial" panose="020B0604020202020204" pitchFamily="34" charset="0"/>
              </a:rPr>
              <a:t>ethanolu</a:t>
            </a:r>
            <a:r>
              <a:rPr lang="cs-CZ" sz="2000" dirty="0">
                <a:latin typeface="Arial" panose="020B0604020202020204" pitchFamily="34" charset="0"/>
                <a:cs typeface="Arial" panose="020B0604020202020204" pitchFamily="34" charset="0"/>
              </a:rPr>
              <a:t> a jako </a:t>
            </a:r>
            <a:r>
              <a:rPr lang="cs-CZ" sz="2000" dirty="0" err="1">
                <a:latin typeface="Arial" panose="020B0604020202020204" pitchFamily="34" charset="0"/>
                <a:cs typeface="Arial" panose="020B0604020202020204" pitchFamily="34" charset="0"/>
              </a:rPr>
              <a:t>konzervant</a:t>
            </a:r>
            <a:r>
              <a:rPr lang="cs-CZ" sz="2000" dirty="0">
                <a:latin typeface="Arial" panose="020B0604020202020204" pitchFamily="34" charset="0"/>
                <a:cs typeface="Arial" panose="020B0604020202020204" pitchFamily="34" charset="0"/>
              </a:rPr>
              <a:t> E 261 se používá v potravinářství.</a:t>
            </a:r>
          </a:p>
        </p:txBody>
      </p:sp>
    </p:spTree>
    <p:extLst>
      <p:ext uri="{BB962C8B-B14F-4D97-AF65-F5344CB8AC3E}">
        <p14:creationId xmlns:p14="http://schemas.microsoft.com/office/powerpoint/2010/main" val="39260075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rbate de potassium — Wikipédia">
            <a:extLst>
              <a:ext uri="{FF2B5EF4-FFF2-40B4-BE49-F238E27FC236}">
                <a16:creationId xmlns:a16="http://schemas.microsoft.com/office/drawing/2014/main" id="{4915C8D7-0E45-4754-A0B1-A16D824225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681766"/>
            <a:ext cx="2364364"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788858D-677E-47B6-9AE2-C1B3D3E7DED3}"/>
              </a:ext>
            </a:extLst>
          </p:cNvPr>
          <p:cNvSpPr txBox="1"/>
          <p:nvPr/>
        </p:nvSpPr>
        <p:spPr>
          <a:xfrm>
            <a:off x="228600" y="304800"/>
            <a:ext cx="8458200" cy="707886"/>
          </a:xfrm>
          <a:prstGeom prst="rect">
            <a:avLst/>
          </a:prstGeom>
          <a:noFill/>
        </p:spPr>
        <p:txBody>
          <a:bodyPr wrap="square">
            <a:spAutoFit/>
          </a:bodyPr>
          <a:lstStyle/>
          <a:p>
            <a:r>
              <a:rPr lang="cs-CZ" sz="2000" b="1" i="0" dirty="0" err="1">
                <a:solidFill>
                  <a:srgbClr val="494949"/>
                </a:solidFill>
                <a:effectLst/>
                <a:latin typeface="Arial" panose="020B0604020202020204" pitchFamily="34" charset="0"/>
                <a:cs typeface="Arial" panose="020B0604020202020204" pitchFamily="34" charset="0"/>
              </a:rPr>
              <a:t>Sorban</a:t>
            </a:r>
            <a:r>
              <a:rPr lang="cs-CZ" sz="2000" b="1" i="0" dirty="0">
                <a:solidFill>
                  <a:srgbClr val="494949"/>
                </a:solidFill>
                <a:effectLst/>
                <a:latin typeface="Arial" panose="020B0604020202020204" pitchFamily="34" charset="0"/>
                <a:cs typeface="Arial" panose="020B0604020202020204" pitchFamily="34" charset="0"/>
              </a:rPr>
              <a:t> draselný </a:t>
            </a:r>
            <a:r>
              <a:rPr lang="cs-CZ" sz="2000" b="0" i="0" dirty="0">
                <a:solidFill>
                  <a:srgbClr val="494949"/>
                </a:solidFill>
                <a:effectLst/>
                <a:latin typeface="Arial" panose="020B0604020202020204" pitchFamily="34" charset="0"/>
                <a:cs typeface="Arial" panose="020B0604020202020204" pitchFamily="34" charset="0"/>
              </a:rPr>
              <a:t>(E202) se používá se jako konzervant zabraňující šíření plísní a kvasinek v potravinách. </a:t>
            </a:r>
            <a:endParaRPr lang="cs-CZ" sz="2000" dirty="0">
              <a:latin typeface="Arial" panose="020B0604020202020204" pitchFamily="34" charset="0"/>
              <a:cs typeface="Arial" panose="020B0604020202020204" pitchFamily="34" charset="0"/>
            </a:endParaRPr>
          </a:p>
        </p:txBody>
      </p:sp>
      <p:sp>
        <p:nvSpPr>
          <p:cNvPr id="7" name="Obdélník 6">
            <a:extLst>
              <a:ext uri="{FF2B5EF4-FFF2-40B4-BE49-F238E27FC236}">
                <a16:creationId xmlns:a16="http://schemas.microsoft.com/office/drawing/2014/main" id="{B9D8AF1A-9894-4E06-830B-2A857E154B86}"/>
              </a:ext>
            </a:extLst>
          </p:cNvPr>
          <p:cNvSpPr/>
          <p:nvPr/>
        </p:nvSpPr>
        <p:spPr>
          <a:xfrm>
            <a:off x="114300" y="1712368"/>
            <a:ext cx="8686800" cy="70788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 dalším draselným sloučeninám patří organické komplexy draselných sloučenin tzv. </a:t>
            </a:r>
            <a:r>
              <a:rPr lang="cs-CZ" sz="2000" dirty="0" err="1">
                <a:latin typeface="Arial" panose="020B0604020202020204" pitchFamily="34" charset="0"/>
                <a:cs typeface="Arial" panose="020B0604020202020204" pitchFamily="34" charset="0"/>
                <a:hlinkClick r:id="rId3" tooltip="Crown">
                  <a:extLst>
                    <a:ext uri="{A12FA001-AC4F-418D-AE19-62706E023703}">
                      <ahyp:hlinkClr xmlns:ahyp="http://schemas.microsoft.com/office/drawing/2018/hyperlinkcolor" val="tx"/>
                    </a:ext>
                  </a:extLst>
                </a:hlinkClick>
              </a:rPr>
              <a:t>crowny</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hlinkClick r:id="rId4" tooltip="Kryptát (stránka neexistuje)">
                  <a:extLst>
                    <a:ext uri="{A12FA001-AC4F-418D-AE19-62706E023703}">
                      <ahyp:hlinkClr xmlns:ahyp="http://schemas.microsoft.com/office/drawing/2018/hyperlinkcolor" val="tx"/>
                    </a:ext>
                  </a:extLst>
                </a:hlinkClick>
              </a:rPr>
              <a:t>kryptáty</a:t>
            </a:r>
            <a:r>
              <a:rPr lang="cs-CZ" sz="2000" dirty="0">
                <a:latin typeface="Arial" panose="020B0604020202020204" pitchFamily="34" charset="0"/>
                <a:cs typeface="Arial" panose="020B0604020202020204" pitchFamily="34" charset="0"/>
              </a:rPr>
              <a:t>.</a:t>
            </a:r>
          </a:p>
        </p:txBody>
      </p:sp>
      <p:pic>
        <p:nvPicPr>
          <p:cNvPr id="8" name="Picture 2" descr="Zobrazit zdrojový obrázek">
            <a:extLst>
              <a:ext uri="{FF2B5EF4-FFF2-40B4-BE49-F238E27FC236}">
                <a16:creationId xmlns:a16="http://schemas.microsoft.com/office/drawing/2014/main" id="{C33C2894-190B-44D8-AE29-83F9AFE3B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197598"/>
            <a:ext cx="1691259"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536A178-14E0-4EA7-8352-7CE3328AA8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684" y="2197598"/>
            <a:ext cx="2895600" cy="184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ovéPole 9">
            <a:extLst>
              <a:ext uri="{FF2B5EF4-FFF2-40B4-BE49-F238E27FC236}">
                <a16:creationId xmlns:a16="http://schemas.microsoft.com/office/drawing/2014/main" id="{4E8C31D4-9942-4641-BF29-2639E0346499}"/>
              </a:ext>
            </a:extLst>
          </p:cNvPr>
          <p:cNvSpPr txBox="1"/>
          <p:nvPr/>
        </p:nvSpPr>
        <p:spPr>
          <a:xfrm>
            <a:off x="114300" y="4081485"/>
            <a:ext cx="8953500" cy="707886"/>
          </a:xfrm>
          <a:prstGeom prst="rect">
            <a:avLst/>
          </a:prstGeom>
          <a:noFill/>
        </p:spPr>
        <p:txBody>
          <a:bodyPr wrap="square" rtlCol="0">
            <a:spAutoFit/>
          </a:bodyPr>
          <a:lstStyle/>
          <a:p>
            <a:r>
              <a:rPr lang="cs-CZ" sz="2000" b="1" dirty="0" err="1">
                <a:latin typeface="Arial" panose="020B0604020202020204" pitchFamily="34" charset="0"/>
                <a:cs typeface="Arial" panose="020B0604020202020204" pitchFamily="34" charset="0"/>
              </a:rPr>
              <a:t>Valinomycin</a:t>
            </a:r>
            <a:r>
              <a:rPr lang="cs-CZ" sz="2000" dirty="0">
                <a:latin typeface="Arial" panose="020B0604020202020204" pitchFamily="34" charset="0"/>
                <a:cs typeface="Arial" panose="020B0604020202020204" pitchFamily="34" charset="0"/>
              </a:rPr>
              <a:t> = peptid používaný k přenosu iontů K (iontově selektivní elektrody) a jako antibiotikum.</a:t>
            </a:r>
          </a:p>
        </p:txBody>
      </p:sp>
      <p:pic>
        <p:nvPicPr>
          <p:cNvPr id="11" name="Picture 4" descr="Zobrazit zdrojový obrázek">
            <a:extLst>
              <a:ext uri="{FF2B5EF4-FFF2-40B4-BE49-F238E27FC236}">
                <a16:creationId xmlns:a16="http://schemas.microsoft.com/office/drawing/2014/main" id="{16817C03-95F0-4830-9837-338CEE69C4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15830" y="4920658"/>
            <a:ext cx="2861629" cy="16340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Zobrazit zdrojový obrázek">
            <a:extLst>
              <a:ext uri="{FF2B5EF4-FFF2-40B4-BE49-F238E27FC236}">
                <a16:creationId xmlns:a16="http://schemas.microsoft.com/office/drawing/2014/main" id="{45D1DB54-04DD-4B73-9D13-D312C6D5F4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8753" y="4546415"/>
            <a:ext cx="2100923" cy="213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814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686800" cy="6124754"/>
          </a:xfrm>
          <a:prstGeom prst="rect">
            <a:avLst/>
          </a:prstGeom>
        </p:spPr>
        <p:txBody>
          <a:bodyPr wrap="square">
            <a:spAutoFit/>
          </a:bodyPr>
          <a:lstStyle/>
          <a:p>
            <a:pPr algn="ctr"/>
            <a:r>
              <a:rPr lang="cs-CZ" sz="3200" b="1" dirty="0">
                <a:latin typeface="Arial" panose="020B0604020202020204" pitchFamily="34" charset="0"/>
                <a:cs typeface="Arial" panose="020B0604020202020204" pitchFamily="34" charset="0"/>
              </a:rPr>
              <a:t>Rubidium</a:t>
            </a:r>
            <a:r>
              <a:rPr lang="cs-CZ" sz="3200" dirty="0">
                <a:latin typeface="Arial" panose="020B0604020202020204" pitchFamily="34" charset="0"/>
                <a:cs typeface="Arial" panose="020B0604020202020204" pitchFamily="34" charset="0"/>
              </a:rPr>
              <a:t> </a:t>
            </a: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 velmi měkký, stříbrobílý neušlechtilý kov. Podobně jako další alkalické kovy je i rubidium mimořádně reaktivní chemický prvek. Na vzduchu je nestálé, pokrývá se vrstvou hydroxidu. V atmosféře </a:t>
            </a:r>
            <a:r>
              <a:rPr lang="cs-CZ" sz="2000" u="sng" dirty="0">
                <a:latin typeface="Arial" panose="020B0604020202020204" pitchFamily="34" charset="0"/>
                <a:cs typeface="Arial" panose="020B0604020202020204" pitchFamily="34" charset="0"/>
              </a:rPr>
              <a:t>kyslíku</a:t>
            </a:r>
            <a:r>
              <a:rPr lang="cs-CZ" sz="2000" dirty="0">
                <a:latin typeface="Arial" panose="020B0604020202020204" pitchFamily="34" charset="0"/>
                <a:cs typeface="Arial" panose="020B0604020202020204" pitchFamily="34" charset="0"/>
              </a:rPr>
              <a:t> shoří na </a:t>
            </a:r>
            <a:r>
              <a:rPr lang="cs-CZ" sz="2000" u="sng" dirty="0" err="1">
                <a:latin typeface="Arial" panose="020B0604020202020204" pitchFamily="34" charset="0"/>
                <a:cs typeface="Arial" panose="020B0604020202020204" pitchFamily="34" charset="0"/>
              </a:rPr>
              <a:t>superoxid</a:t>
            </a:r>
            <a:r>
              <a:rPr lang="cs-CZ" sz="2000" u="sng" dirty="0">
                <a:latin typeface="Arial" panose="020B0604020202020204" pitchFamily="34" charset="0"/>
                <a:cs typeface="Arial" panose="020B0604020202020204" pitchFamily="34" charset="0"/>
              </a:rPr>
              <a:t> rubidný</a:t>
            </a:r>
            <a:r>
              <a:rPr lang="cs-CZ" sz="2000" dirty="0">
                <a:latin typeface="Arial" panose="020B0604020202020204" pitchFamily="34" charset="0"/>
                <a:cs typeface="Arial" panose="020B0604020202020204" pitchFamily="34" charset="0"/>
              </a:rPr>
              <a:t> RbO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atmosféře ozonu shoří za vzniku nestabilního červeně zbarveného </a:t>
            </a:r>
            <a:r>
              <a:rPr lang="cs-CZ" sz="2000" u="sng" dirty="0">
                <a:latin typeface="Arial" panose="020B0604020202020204" pitchFamily="34" charset="0"/>
                <a:cs typeface="Arial" panose="020B0604020202020204" pitchFamily="34" charset="0"/>
              </a:rPr>
              <a:t>ozonidu rubidného </a:t>
            </a:r>
            <a:r>
              <a:rPr lang="cs-CZ" sz="2000" dirty="0">
                <a:latin typeface="Arial" panose="020B0604020202020204" pitchFamily="34" charset="0"/>
                <a:cs typeface="Arial" panose="020B0604020202020204" pitchFamily="34" charset="0"/>
              </a:rPr>
              <a:t>RbO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S vodou reaguje velmi prudce a bouřlivě za vzniku hydroxidu rubidného a </a:t>
            </a:r>
            <a:r>
              <a:rPr lang="cs-CZ" sz="2000" u="sng" dirty="0">
                <a:latin typeface="Arial" panose="020B0604020202020204" pitchFamily="34" charset="0"/>
                <a:cs typeface="Arial" panose="020B0604020202020204" pitchFamily="34" charset="0"/>
              </a:rPr>
              <a:t>vodíku</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2Rb + 2H2O → 2RbOH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Prudce reaguje s kyselinami za vzniku rubidné soli:</a:t>
            </a:r>
          </a:p>
          <a:p>
            <a:pPr algn="ctr"/>
            <a:r>
              <a:rPr lang="cs-CZ" sz="2000" dirty="0">
                <a:latin typeface="Arial" panose="020B0604020202020204" pitchFamily="34" charset="0"/>
                <a:cs typeface="Arial" panose="020B0604020202020204" pitchFamily="34" charset="0"/>
              </a:rPr>
              <a:t>2Rb + 2HCl → 2RbCl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8Rb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S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S vodíkem se při teplotě nad 300°C slučuje za vzniku reaktivního hydridu </a:t>
            </a:r>
            <a:r>
              <a:rPr lang="cs-CZ" sz="2000" dirty="0" err="1">
                <a:latin typeface="Arial" panose="020B0604020202020204" pitchFamily="34" charset="0"/>
                <a:cs typeface="Arial" panose="020B0604020202020204" pitchFamily="34" charset="0"/>
              </a:rPr>
              <a:t>RbH</a:t>
            </a:r>
            <a:r>
              <a:rPr lang="cs-CZ" sz="2000" dirty="0">
                <a:latin typeface="Arial" panose="020B0604020202020204" pitchFamily="34" charset="0"/>
                <a:cs typeface="Arial" panose="020B0604020202020204" pitchFamily="34" charset="0"/>
              </a:rPr>
              <a:t>, který je i na suchém vzduchu samozápalný. Za laboratorní teploty se explozivně slučuje s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na halogenidy </a:t>
            </a:r>
            <a:r>
              <a:rPr lang="cs-CZ" sz="2000" dirty="0" err="1">
                <a:latin typeface="Arial" panose="020B0604020202020204" pitchFamily="34" charset="0"/>
                <a:cs typeface="Arial" panose="020B0604020202020204" pitchFamily="34" charset="0"/>
              </a:rPr>
              <a:t>RbX</a:t>
            </a:r>
            <a:r>
              <a:rPr lang="cs-CZ" sz="2000" dirty="0">
                <a:latin typeface="Arial" panose="020B0604020202020204" pitchFamily="34" charset="0"/>
                <a:cs typeface="Arial" panose="020B0604020202020204" pitchFamily="34" charset="0"/>
              </a:rPr>
              <a:t>. Se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reaguje za vzniku selenidu rubidného 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 a telluridu rubidného 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Te již při teplotě -40°C, ale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se na sulfid rubidný 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slučuje až po zahřátí na teplotu 110°C.</a:t>
            </a:r>
          </a:p>
        </p:txBody>
      </p:sp>
    </p:spTree>
    <p:extLst>
      <p:ext uri="{BB962C8B-B14F-4D97-AF65-F5344CB8AC3E}">
        <p14:creationId xmlns:p14="http://schemas.microsoft.com/office/powerpoint/2010/main" val="16325541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76200"/>
            <a:ext cx="8991600" cy="6740307"/>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 kapalným amoniakem reaguje již při teplotě -40°C za tvorby tmavě modrého </a:t>
            </a:r>
            <a:r>
              <a:rPr lang="cs-CZ" sz="2000" u="sng" dirty="0" err="1">
                <a:latin typeface="Arial" panose="020B0604020202020204" pitchFamily="34" charset="0"/>
                <a:cs typeface="Arial" panose="020B0604020202020204" pitchFamily="34" charset="0"/>
              </a:rPr>
              <a:t>hexaaminrubidného</a:t>
            </a:r>
            <a:r>
              <a:rPr lang="cs-CZ" sz="2000" u="sng" dirty="0">
                <a:latin typeface="Arial" panose="020B0604020202020204" pitchFamily="34" charset="0"/>
                <a:cs typeface="Arial" panose="020B0604020202020204" pitchFamily="34" charset="0"/>
              </a:rPr>
              <a:t> komplexu</a:t>
            </a:r>
            <a:r>
              <a:rPr lang="cs-CZ" sz="2000" dirty="0">
                <a:latin typeface="Arial" panose="020B0604020202020204" pitchFamily="34" charset="0"/>
                <a:cs typeface="Arial" panose="020B0604020202020204" pitchFamily="34" charset="0"/>
              </a:rPr>
              <a:t>, při vyšších teplotách tvoří s plynným amoniakem </a:t>
            </a:r>
            <a:r>
              <a:rPr lang="cs-CZ" sz="2000" u="sng" dirty="0">
                <a:latin typeface="Arial" panose="020B0604020202020204" pitchFamily="34" charset="0"/>
                <a:cs typeface="Arial" panose="020B0604020202020204" pitchFamily="34" charset="0"/>
              </a:rPr>
              <a:t>amid rubidný</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Rb</a:t>
            </a:r>
            <a:r>
              <a:rPr lang="cs-CZ" sz="2000" dirty="0">
                <a:latin typeface="Arial" panose="020B0604020202020204" pitchFamily="34" charset="0"/>
                <a:cs typeface="Arial" panose="020B0604020202020204" pitchFamily="34" charset="0"/>
              </a:rPr>
              <a:t> + 6NH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Rb</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2Rb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2RbNH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Se sirovodíkem rubidium reaguje za vzniku </a:t>
            </a:r>
            <a:r>
              <a:rPr lang="cs-CZ" sz="2000" u="sng" dirty="0" err="1">
                <a:latin typeface="Arial" panose="020B0604020202020204" pitchFamily="34" charset="0"/>
                <a:cs typeface="Arial" panose="020B0604020202020204" pitchFamily="34" charset="0"/>
              </a:rPr>
              <a:t>hydrogensulfidu</a:t>
            </a:r>
            <a:r>
              <a:rPr lang="cs-CZ" sz="2000" u="sng" dirty="0">
                <a:latin typeface="Arial" panose="020B0604020202020204" pitchFamily="34" charset="0"/>
                <a:cs typeface="Arial" panose="020B0604020202020204" pitchFamily="34" charset="0"/>
              </a:rPr>
              <a:t> rubidného</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2Rb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 2RbHS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Rubidium je silné redukční činidlo, je možné připravit </a:t>
            </a:r>
            <a:r>
              <a:rPr lang="cs-CZ" sz="2000" u="sng" dirty="0" err="1">
                <a:latin typeface="Arial" panose="020B0604020202020204" pitchFamily="34" charset="0"/>
                <a:cs typeface="Arial" panose="020B0604020202020204" pitchFamily="34" charset="0"/>
              </a:rPr>
              <a:t>aurid</a:t>
            </a:r>
            <a:r>
              <a:rPr lang="cs-CZ" sz="2000" u="sng" dirty="0">
                <a:latin typeface="Arial" panose="020B0604020202020204" pitchFamily="34" charset="0"/>
                <a:cs typeface="Arial" panose="020B0604020202020204" pitchFamily="34" charset="0"/>
              </a:rPr>
              <a:t> rubidný </a:t>
            </a:r>
            <a:r>
              <a:rPr lang="cs-CZ" sz="2000" dirty="0" err="1">
                <a:latin typeface="Arial" panose="020B0604020202020204" pitchFamily="34" charset="0"/>
                <a:cs typeface="Arial" panose="020B0604020202020204" pitchFamily="34" charset="0"/>
              </a:rPr>
              <a:t>RbAu</a:t>
            </a:r>
            <a:r>
              <a:rPr lang="cs-CZ" sz="2000" dirty="0">
                <a:latin typeface="Arial" panose="020B0604020202020204" pitchFamily="34" charset="0"/>
                <a:cs typeface="Arial" panose="020B0604020202020204" pitchFamily="34" charset="0"/>
              </a:rPr>
              <a:t>, v němž se ušlechtilý kov </a:t>
            </a:r>
            <a:r>
              <a:rPr lang="cs-CZ" sz="2000" u="sng" dirty="0">
                <a:latin typeface="Arial" panose="020B0604020202020204" pitchFamily="34" charset="0"/>
                <a:cs typeface="Arial" panose="020B0604020202020204" pitchFamily="34" charset="0"/>
              </a:rPr>
              <a:t>zlato</a:t>
            </a:r>
            <a:r>
              <a:rPr lang="cs-CZ" sz="2000" dirty="0">
                <a:latin typeface="Arial" panose="020B0604020202020204" pitchFamily="34" charset="0"/>
                <a:cs typeface="Arial" panose="020B0604020202020204" pitchFamily="34" charset="0"/>
              </a:rPr>
              <a:t> vyskytuje </a:t>
            </a:r>
            <a:r>
              <a:rPr lang="cs-CZ" sz="2000" b="1" dirty="0">
                <a:latin typeface="Arial" panose="020B0604020202020204" pitchFamily="34" charset="0"/>
                <a:cs typeface="Arial" panose="020B0604020202020204" pitchFamily="34" charset="0"/>
              </a:rPr>
              <a:t>v oxidačním stupni -I</a:t>
            </a:r>
            <a:r>
              <a:rPr lang="cs-CZ" sz="2000" dirty="0">
                <a:latin typeface="Arial" panose="020B0604020202020204" pitchFamily="34" charset="0"/>
                <a:cs typeface="Arial" panose="020B0604020202020204" pitchFamily="34" charset="0"/>
              </a:rPr>
              <a:t>, tutéž vlastnost má pouze </a:t>
            </a:r>
            <a:r>
              <a:rPr lang="cs-CZ" sz="2000" u="sng" dirty="0">
                <a:latin typeface="Arial" panose="020B0604020202020204" pitchFamily="34" charset="0"/>
                <a:cs typeface="Arial" panose="020B0604020202020204" pitchFamily="34" charset="0"/>
              </a:rPr>
              <a:t>cesium</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Většina sloučenin rubidia je ve vodě dobře rozpustná, téměř nerozpustný je </a:t>
            </a:r>
            <a:r>
              <a:rPr lang="cs-CZ" sz="2000" dirty="0" err="1">
                <a:latin typeface="Arial" panose="020B0604020202020204" pitchFamily="34" charset="0"/>
                <a:cs typeface="Arial" panose="020B0604020202020204" pitchFamily="34" charset="0"/>
              </a:rPr>
              <a:t>hexaflurokřemičitan</a:t>
            </a:r>
            <a:r>
              <a:rPr lang="cs-CZ" sz="2000" dirty="0">
                <a:latin typeface="Arial" panose="020B0604020202020204" pitchFamily="34" charset="0"/>
                <a:cs typeface="Arial" panose="020B0604020202020204" pitchFamily="34" charset="0"/>
              </a:rPr>
              <a:t> rubidný 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přírodě se volné rubidium nevyskytuje, je znám pouze jeho výskyt ve sloučeninách, ve kterých vystupuje výhradně v oxidačním stupni I jako kation </a:t>
            </a:r>
            <a:r>
              <a:rPr lang="cs-CZ" sz="2000" dirty="0" err="1">
                <a:latin typeface="Arial" panose="020B0604020202020204" pitchFamily="34" charset="0"/>
                <a:cs typeface="Arial" panose="020B0604020202020204" pitchFamily="34" charset="0"/>
              </a:rPr>
              <a:t>Rb</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Rubidium ve stopových množstvích doprovází ostatní alkalické kovy, např. cesium v </a:t>
            </a:r>
            <a:r>
              <a:rPr lang="cs-CZ" sz="2000" dirty="0" err="1">
                <a:latin typeface="Arial" panose="020B0604020202020204" pitchFamily="34" charset="0"/>
                <a:cs typeface="Arial" panose="020B0604020202020204" pitchFamily="34" charset="0"/>
              </a:rPr>
              <a:t>polucitu</a:t>
            </a:r>
            <a:r>
              <a:rPr lang="cs-CZ" sz="2000" dirty="0">
                <a:latin typeface="Arial" panose="020B0604020202020204" pitchFamily="34" charset="0"/>
                <a:cs typeface="Arial" panose="020B0604020202020204" pitchFamily="34" charset="0"/>
              </a:rPr>
              <a:t> nebo draslík v karnalitu.</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Nejdůležitějším zdrojem pro průmyslovou výrobu rubidia je </a:t>
            </a:r>
            <a:r>
              <a:rPr lang="cs-CZ" sz="2000" u="sng" dirty="0">
                <a:latin typeface="Arial" panose="020B0604020202020204" pitchFamily="34" charset="0"/>
                <a:cs typeface="Arial" panose="020B0604020202020204" pitchFamily="34" charset="0"/>
              </a:rPr>
              <a:t>uhličitan rubidný </a:t>
            </a:r>
            <a:r>
              <a:rPr lang="cs-CZ" sz="2000" dirty="0">
                <a:latin typeface="Arial" panose="020B0604020202020204" pitchFamily="34" charset="0"/>
                <a:cs typeface="Arial" panose="020B0604020202020204" pitchFamily="34" charset="0"/>
              </a:rPr>
              <a:t>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který je hlavní součástí odpadních produktů po rafinaci lithia.</a:t>
            </a:r>
          </a:p>
        </p:txBody>
      </p:sp>
    </p:spTree>
    <p:extLst>
      <p:ext uri="{BB962C8B-B14F-4D97-AF65-F5344CB8AC3E}">
        <p14:creationId xmlns:p14="http://schemas.microsoft.com/office/powerpoint/2010/main" val="29658069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0"/>
            <a:ext cx="88392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Výroba rubidia se provádí tavnou elektrolýzou chloridu rubidného </a:t>
            </a:r>
            <a:r>
              <a:rPr lang="cs-CZ" sz="2000" dirty="0" err="1">
                <a:latin typeface="Arial" panose="020B0604020202020204" pitchFamily="34" charset="0"/>
                <a:cs typeface="Arial" panose="020B0604020202020204" pitchFamily="34" charset="0"/>
              </a:rPr>
              <a:t>RbCl</a:t>
            </a:r>
            <a:r>
              <a:rPr lang="cs-CZ" sz="2000" dirty="0">
                <a:latin typeface="Arial" panose="020B0604020202020204" pitchFamily="34" charset="0"/>
                <a:cs typeface="Arial" panose="020B0604020202020204" pitchFamily="34" charset="0"/>
              </a:rPr>
              <a:t> nebo jeho </a:t>
            </a:r>
            <a:r>
              <a:rPr lang="cs-CZ" sz="2000" b="1" dirty="0">
                <a:latin typeface="Arial" panose="020B0604020202020204" pitchFamily="34" charset="0"/>
                <a:cs typeface="Arial" panose="020B0604020202020204" pitchFamily="34" charset="0"/>
              </a:rPr>
              <a:t>termickou redukcí vápníkem</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2RbCl → 2Rb + Cl</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2RbCl + Ca → 2Rb + CaCl</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Mezi další způsoby výroby rubidia patří </a:t>
            </a:r>
            <a:r>
              <a:rPr lang="cs-CZ" sz="2000" b="1" dirty="0">
                <a:latin typeface="Arial" panose="020B0604020202020204" pitchFamily="34" charset="0"/>
                <a:cs typeface="Arial" panose="020B0604020202020204" pitchFamily="34" charset="0"/>
              </a:rPr>
              <a:t>redukce</a:t>
            </a:r>
            <a:r>
              <a:rPr lang="cs-CZ" sz="2000" dirty="0">
                <a:latin typeface="Arial" panose="020B0604020202020204" pitchFamily="34" charset="0"/>
                <a:cs typeface="Arial" panose="020B0604020202020204" pitchFamily="34" charset="0"/>
              </a:rPr>
              <a:t> hydroxidu rubidného </a:t>
            </a:r>
            <a:r>
              <a:rPr lang="cs-CZ" sz="2000" b="1" dirty="0">
                <a:latin typeface="Arial" panose="020B0604020202020204" pitchFamily="34" charset="0"/>
                <a:cs typeface="Arial" panose="020B0604020202020204" pitchFamily="34" charset="0"/>
              </a:rPr>
              <a:t>hořčíkem</a:t>
            </a:r>
            <a:r>
              <a:rPr lang="cs-CZ" sz="2000" dirty="0">
                <a:latin typeface="Arial" panose="020B0604020202020204" pitchFamily="34" charset="0"/>
                <a:cs typeface="Arial" panose="020B0604020202020204" pitchFamily="34" charset="0"/>
              </a:rPr>
              <a:t> nebo redukce oxidu rubidného </a:t>
            </a:r>
            <a:r>
              <a:rPr lang="cs-CZ" sz="2000" b="1" dirty="0">
                <a:latin typeface="Arial" panose="020B0604020202020204" pitchFamily="34" charset="0"/>
                <a:cs typeface="Arial" panose="020B0604020202020204" pitchFamily="34" charset="0"/>
              </a:rPr>
              <a:t>vápníkem</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2RbOH + Mg → 2Rb + Mg(OH)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Ca → 2Rb + </a:t>
            </a:r>
            <a:r>
              <a:rPr lang="cs-CZ" sz="2000" dirty="0" err="1">
                <a:latin typeface="Arial" panose="020B0604020202020204" pitchFamily="34" charset="0"/>
                <a:cs typeface="Arial" panose="020B0604020202020204" pitchFamily="34" charset="0"/>
              </a:rPr>
              <a:t>CaO</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Vzhledem ke své mimořádné nestálosti a reaktivitě má kovové rubidium jen minimální praktické využití.</a:t>
            </a:r>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Kovové rubidium se používá při výrobě fotočlánků (</a:t>
            </a:r>
            <a:r>
              <a:rPr lang="cs-CZ" sz="2000" i="1" dirty="0" err="1">
                <a:latin typeface="Arial" panose="020B0604020202020204" pitchFamily="34" charset="0"/>
                <a:cs typeface="Arial" panose="020B0604020202020204" pitchFamily="34" charset="0"/>
              </a:rPr>
              <a:t>termoiontové</a:t>
            </a:r>
            <a:r>
              <a:rPr lang="cs-CZ" sz="2000" i="1" dirty="0">
                <a:latin typeface="Arial" panose="020B0604020202020204" pitchFamily="34" charset="0"/>
                <a:cs typeface="Arial" panose="020B0604020202020204" pitchFamily="34" charset="0"/>
              </a:rPr>
              <a:t> konvertory</a:t>
            </a:r>
            <a:r>
              <a:rPr lang="cs-CZ" sz="2000" dirty="0">
                <a:latin typeface="Arial" panose="020B0604020202020204" pitchFamily="34" charset="0"/>
                <a:cs typeface="Arial" panose="020B0604020202020204" pitchFamily="34" charset="0"/>
              </a:rPr>
              <a:t>) díky nízkému ionizačnímu potenciálu. Zároveň je proto perspektivním médiem pro iontové motory jako pohonné jednotky kosmických plavidel. Důležité využití nachází rubidium při odstraňování zbytků plynů z vakuových trubic a  jako součást přesných atomových hodin v satelitech GPS. Stále stoupá význam rubidia ve výzkumu a vývoji supravodivých materiálů. </a:t>
            </a:r>
          </a:p>
        </p:txBody>
      </p:sp>
    </p:spTree>
    <p:extLst>
      <p:ext uri="{BB962C8B-B14F-4D97-AF65-F5344CB8AC3E}">
        <p14:creationId xmlns:p14="http://schemas.microsoft.com/office/powerpoint/2010/main" val="1636269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409342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Izotop </a:t>
            </a:r>
            <a:r>
              <a:rPr lang="cs-CZ" sz="2000" baseline="30000" dirty="0">
                <a:latin typeface="Arial" panose="020B0604020202020204" pitchFamily="34" charset="0"/>
                <a:cs typeface="Arial" panose="020B0604020202020204" pitchFamily="34" charset="0"/>
              </a:rPr>
              <a:t>82</a:t>
            </a:r>
            <a:r>
              <a:rPr lang="cs-CZ" sz="2000" dirty="0">
                <a:latin typeface="Arial" panose="020B0604020202020204" pitchFamily="34" charset="0"/>
                <a:cs typeface="Arial" panose="020B0604020202020204" pitchFamily="34" charset="0"/>
              </a:rPr>
              <a:t>Rb se využívá v medicíně v pozitronové emisní tomografii (PET) v kombinaci s CT angiografií.</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Izotop </a:t>
            </a:r>
            <a:r>
              <a:rPr lang="cs-CZ" sz="2000" baseline="30000" dirty="0">
                <a:latin typeface="Arial" panose="020B0604020202020204" pitchFamily="34" charset="0"/>
                <a:cs typeface="Arial" panose="020B0604020202020204" pitchFamily="34" charset="0"/>
              </a:rPr>
              <a:t>87</a:t>
            </a:r>
            <a:r>
              <a:rPr lang="cs-CZ" sz="2000" dirty="0">
                <a:latin typeface="Arial" panose="020B0604020202020204" pitchFamily="34" charset="0"/>
                <a:cs typeface="Arial" panose="020B0604020202020204" pitchFamily="34" charset="0"/>
              </a:rPr>
              <a:t>Rb s přirozeným výskytem 27,8 % je mírně radioaktivní, rozpadá se s poločasem 4,92×10</a:t>
            </a:r>
            <a:r>
              <a:rPr lang="cs-CZ" sz="2000" baseline="30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 roku za vzniku izotopu </a:t>
            </a:r>
            <a:r>
              <a:rPr lang="cs-CZ" sz="2000" baseline="30000" dirty="0">
                <a:latin typeface="Arial" panose="020B0604020202020204" pitchFamily="34" charset="0"/>
                <a:cs typeface="Arial" panose="020B0604020202020204" pitchFamily="34" charset="0"/>
              </a:rPr>
              <a:t>87</a:t>
            </a:r>
            <a:r>
              <a:rPr lang="cs-CZ" sz="2000" dirty="0">
                <a:latin typeface="Arial" panose="020B0604020202020204" pitchFamily="34" charset="0"/>
                <a:cs typeface="Arial" panose="020B0604020202020204" pitchFamily="34" charset="0"/>
              </a:rPr>
              <a:t>Sr a uvolnění </a:t>
            </a:r>
            <a:r>
              <a:rPr lang="el-GR" sz="2000" dirty="0">
                <a:latin typeface="Arial" panose="020B0604020202020204" pitchFamily="34" charset="0"/>
                <a:cs typeface="Arial" panose="020B0604020202020204" pitchFamily="34" charset="0"/>
              </a:rPr>
              <a:t>β-</a:t>
            </a:r>
            <a:r>
              <a:rPr lang="cs-CZ" sz="2000" dirty="0">
                <a:latin typeface="Arial" panose="020B0604020202020204" pitchFamily="34" charset="0"/>
                <a:cs typeface="Arial" panose="020B0604020202020204" pitchFamily="34" charset="0"/>
              </a:rPr>
              <a:t>záření. Toho se v geologii využívá k datování stáří hornin.</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Soli rubidia se přidávají do směsí </a:t>
            </a:r>
            <a:r>
              <a:rPr lang="cs-CZ" sz="2000" b="1" dirty="0">
                <a:latin typeface="Arial" panose="020B0604020202020204" pitchFamily="34" charset="0"/>
                <a:cs typeface="Arial" panose="020B0604020202020204" pitchFamily="34" charset="0"/>
              </a:rPr>
              <a:t>zábavné pyrotechniky</a:t>
            </a:r>
            <a:r>
              <a:rPr lang="cs-CZ" sz="2000" dirty="0">
                <a:latin typeface="Arial" panose="020B0604020202020204" pitchFamily="34" charset="0"/>
                <a:cs typeface="Arial" panose="020B0604020202020204" pitchFamily="34" charset="0"/>
              </a:rPr>
              <a:t> a barví vzniklé světelné efekty do fialova.</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rubidný </a:t>
            </a:r>
            <a:r>
              <a:rPr lang="cs-CZ" sz="2000" dirty="0">
                <a:latin typeface="Arial" panose="020B0604020202020204" pitchFamily="34" charset="0"/>
                <a:cs typeface="Arial" panose="020B0604020202020204" pitchFamily="34" charset="0"/>
              </a:rPr>
              <a:t>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se používá jako sklářská přísada pro zvýšení tvrdosti skla.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576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Boromycin.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433389"/>
            <a:ext cx="3124200" cy="311000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600" y="304800"/>
            <a:ext cx="8763000" cy="1938992"/>
          </a:xfrm>
          <a:prstGeom prst="rect">
            <a:avLst/>
          </a:prstGeom>
        </p:spPr>
        <p:txBody>
          <a:bodyPr wrap="square">
            <a:spAutoFit/>
          </a:bodyPr>
          <a:lstStyle/>
          <a:p>
            <a:r>
              <a:rPr lang="en-US" sz="2000" b="1" dirty="0" err="1">
                <a:latin typeface="Arial" panose="020B0604020202020204" pitchFamily="34" charset="0"/>
                <a:cs typeface="Arial" panose="020B0604020202020204" pitchFamily="34" charset="0"/>
              </a:rPr>
              <a:t>Boromycin</a:t>
            </a:r>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cs-CZ"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polyether-</a:t>
            </a:r>
            <a:r>
              <a:rPr lang="en-US" sz="2000" dirty="0" err="1">
                <a:latin typeface="Arial" panose="020B0604020202020204" pitchFamily="34" charset="0"/>
                <a:cs typeface="Arial" panose="020B0604020202020204" pitchFamily="34" charset="0"/>
              </a:rPr>
              <a:t>macrolid</a:t>
            </a:r>
            <a:r>
              <a:rPr lang="cs-CZ" sz="2000" dirty="0" err="1">
                <a:latin typeface="Arial" panose="020B0604020202020204" pitchFamily="34" charset="0"/>
                <a:cs typeface="Arial" panose="020B0604020202020204" pitchFamily="34" charset="0"/>
              </a:rPr>
              <a:t>ové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antibioti</a:t>
            </a:r>
            <a:r>
              <a:rPr lang="cs-CZ" sz="2000" dirty="0" err="1">
                <a:latin typeface="Arial" panose="020B0604020202020204" pitchFamily="34" charset="0"/>
                <a:cs typeface="Arial" panose="020B0604020202020204" pitchFamily="34" charset="0"/>
              </a:rPr>
              <a:t>kum</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Bylo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a:t>
            </a:r>
            <a:r>
              <a:rPr lang="cs-CZ" sz="2000" dirty="0">
                <a:latin typeface="Arial" panose="020B0604020202020204" pitchFamily="34" charset="0"/>
                <a:cs typeface="Arial" panose="020B0604020202020204" pitchFamily="34" charset="0"/>
              </a:rPr>
              <a:t>z</a:t>
            </a:r>
            <a:r>
              <a:rPr lang="en-US" sz="2000" dirty="0" err="1">
                <a:latin typeface="Arial" panose="020B0604020202020204" pitchFamily="34" charset="0"/>
                <a:cs typeface="Arial" panose="020B0604020202020204" pitchFamily="34" charset="0"/>
              </a:rPr>
              <a:t>ol</a:t>
            </a:r>
            <a:r>
              <a:rPr lang="cs-CZ" sz="2000" dirty="0" err="1">
                <a:latin typeface="Arial" panose="020B0604020202020204" pitchFamily="34" charset="0"/>
                <a:cs typeface="Arial" panose="020B0604020202020204" pitchFamily="34" charset="0"/>
              </a:rPr>
              <a:t>ováno</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 bakterií </a:t>
            </a:r>
            <a:r>
              <a:rPr lang="en-US" sz="2000" i="1" dirty="0">
                <a:latin typeface="Arial" panose="020B0604020202020204" pitchFamily="34" charset="0"/>
                <a:cs typeface="Arial" panose="020B0604020202020204" pitchFamily="34" charset="0"/>
              </a:rPr>
              <a:t>Streptomyces </a:t>
            </a:r>
            <a:r>
              <a:rPr lang="en-US" sz="2000" i="1" dirty="0" err="1">
                <a:latin typeface="Arial" panose="020B0604020202020204" pitchFamily="34" charset="0"/>
                <a:cs typeface="Arial" panose="020B0604020202020204" pitchFamily="34" charset="0"/>
              </a:rPr>
              <a:t>antibioticus</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Účinkuje proti většině </a:t>
            </a:r>
            <a:r>
              <a:rPr lang="en-US" sz="2000" dirty="0">
                <a:latin typeface="Arial" panose="020B0604020202020204" pitchFamily="34" charset="0"/>
                <a:cs typeface="Arial" panose="020B0604020202020204" pitchFamily="34" charset="0"/>
              </a:rPr>
              <a:t> Gram-</a:t>
            </a:r>
            <a:r>
              <a:rPr lang="en-US" sz="2000" dirty="0" err="1">
                <a:latin typeface="Arial" panose="020B0604020202020204" pitchFamily="34" charset="0"/>
                <a:cs typeface="Arial" panose="020B0604020202020204" pitchFamily="34" charset="0"/>
              </a:rPr>
              <a:t>po</a:t>
            </a:r>
            <a:r>
              <a:rPr lang="cs-CZ" sz="2000" dirty="0">
                <a:latin typeface="Arial" panose="020B0604020202020204" pitchFamily="34" charset="0"/>
                <a:cs typeface="Arial" panose="020B0604020202020204" pitchFamily="34" charset="0"/>
              </a:rPr>
              <a:t>z</a:t>
            </a:r>
            <a:r>
              <a:rPr lang="en-US" sz="2000" dirty="0" err="1">
                <a:latin typeface="Arial" panose="020B0604020202020204" pitchFamily="34" charset="0"/>
                <a:cs typeface="Arial" panose="020B0604020202020204" pitchFamily="34" charset="0"/>
              </a:rPr>
              <a:t>itiv</a:t>
            </a:r>
            <a:r>
              <a:rPr lang="cs-CZ" sz="2000" dirty="0" err="1">
                <a:latin typeface="Arial" panose="020B0604020202020204" pitchFamily="34" charset="0"/>
                <a:cs typeface="Arial" panose="020B0604020202020204" pitchFamily="34" charset="0"/>
              </a:rPr>
              <a:t>ních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teri</a:t>
            </a:r>
            <a:r>
              <a:rPr lang="cs-CZ" sz="2000" dirty="0">
                <a:latin typeface="Arial" panose="020B0604020202020204" pitchFamily="34" charset="0"/>
                <a:cs typeface="Arial" panose="020B0604020202020204" pitchFamily="34" charset="0"/>
              </a:rPr>
              <a:t>í</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proti </a:t>
            </a:r>
            <a:r>
              <a:rPr lang="en-US" sz="2000" dirty="0">
                <a:latin typeface="Arial" panose="020B0604020202020204" pitchFamily="34" charset="0"/>
                <a:cs typeface="Arial" panose="020B0604020202020204" pitchFamily="34" charset="0"/>
              </a:rPr>
              <a:t>Gram-</a:t>
            </a:r>
            <a:r>
              <a:rPr lang="en-US" sz="2000" dirty="0" err="1">
                <a:latin typeface="Arial" panose="020B0604020202020204" pitchFamily="34" charset="0"/>
                <a:cs typeface="Arial" panose="020B0604020202020204" pitchFamily="34" charset="0"/>
              </a:rPr>
              <a:t>negativ</a:t>
            </a:r>
            <a:r>
              <a:rPr lang="cs-CZ" sz="2000" dirty="0">
                <a:latin typeface="Arial" panose="020B0604020202020204" pitchFamily="34" charset="0"/>
                <a:cs typeface="Arial" panose="020B0604020202020204" pitchFamily="34" charset="0"/>
              </a:rPr>
              <a:t>ním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teri</a:t>
            </a:r>
            <a:r>
              <a:rPr lang="cs-CZ" sz="2000" dirty="0" err="1">
                <a:latin typeface="Arial" panose="020B0604020202020204" pitchFamily="34" charset="0"/>
                <a:cs typeface="Arial" panose="020B0604020202020204" pitchFamily="34" charset="0"/>
              </a:rPr>
              <a:t>ím</a:t>
            </a:r>
            <a:r>
              <a:rPr lang="cs-CZ" sz="2000" dirty="0">
                <a:latin typeface="Arial" panose="020B0604020202020204" pitchFamily="34" charset="0"/>
                <a:cs typeface="Arial" panose="020B0604020202020204" pitchFamily="34" charset="0"/>
              </a:rPr>
              <a:t>  je neúčinné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Boromycin</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poškozuje </a:t>
            </a:r>
            <a:r>
              <a:rPr lang="en-US" sz="2000" dirty="0" err="1">
                <a:latin typeface="Arial" panose="020B0604020202020204" pitchFamily="34" charset="0"/>
                <a:cs typeface="Arial" panose="020B0604020202020204" pitchFamily="34" charset="0"/>
              </a:rPr>
              <a:t>cytopla</a:t>
            </a:r>
            <a:r>
              <a:rPr lang="cs-CZ" sz="2000" dirty="0">
                <a:latin typeface="Arial" panose="020B0604020202020204" pitchFamily="34" charset="0"/>
                <a:cs typeface="Arial" panose="020B0604020202020204" pitchFamily="34" charset="0"/>
              </a:rPr>
              <a:t>z</a:t>
            </a:r>
            <a:r>
              <a:rPr lang="en-US" sz="2000" dirty="0">
                <a:latin typeface="Arial" panose="020B0604020202020204" pitchFamily="34" charset="0"/>
                <a:cs typeface="Arial" panose="020B0604020202020204" pitchFamily="34" charset="0"/>
              </a:rPr>
              <a:t>m</a:t>
            </a:r>
            <a:r>
              <a:rPr lang="cs-CZ" sz="2000" dirty="0" err="1">
                <a:latin typeface="Arial" panose="020B0604020202020204" pitchFamily="34" charset="0"/>
                <a:cs typeface="Arial" panose="020B0604020202020204" pitchFamily="34" charset="0"/>
              </a:rPr>
              <a:t>at</a:t>
            </a:r>
            <a:r>
              <a:rPr lang="en-US" sz="2000" dirty="0" err="1">
                <a:latin typeface="Arial" panose="020B0604020202020204" pitchFamily="34" charset="0"/>
                <a:cs typeface="Arial" panose="020B0604020202020204" pitchFamily="34" charset="0"/>
              </a:rPr>
              <a:t>ic</a:t>
            </a:r>
            <a:r>
              <a:rPr lang="cs-CZ" sz="2000" dirty="0" err="1">
                <a:latin typeface="Arial" panose="020B0604020202020204" pitchFamily="34" charset="0"/>
                <a:cs typeface="Arial" panose="020B0604020202020204" pitchFamily="34" charset="0"/>
              </a:rPr>
              <a:t>kou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membr</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což vede ke ztrátě K</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ion</a:t>
            </a:r>
            <a:r>
              <a:rPr lang="cs-CZ" sz="2000" dirty="0" err="1">
                <a:latin typeface="Arial" panose="020B0604020202020204" pitchFamily="34" charset="0"/>
                <a:cs typeface="Arial" panose="020B0604020202020204" pitchFamily="34" charset="0"/>
              </a:rPr>
              <a:t>tů</a:t>
            </a:r>
            <a:r>
              <a:rPr lang="cs-CZ" sz="2000" dirty="0">
                <a:latin typeface="Arial" panose="020B0604020202020204" pitchFamily="34" charset="0"/>
                <a:cs typeface="Arial" panose="020B0604020202020204" pitchFamily="34" charset="0"/>
              </a:rPr>
              <a:t> z buňky a k její následné smrti</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pic>
        <p:nvPicPr>
          <p:cNvPr id="3077" name="Picture 5"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657271"/>
            <a:ext cx="3935353" cy="266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6896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124754"/>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C</a:t>
            </a:r>
            <a:r>
              <a:rPr lang="cs-CZ" sz="3200" b="1" dirty="0" err="1">
                <a:latin typeface="Arial" panose="020B0604020202020204" pitchFamily="34" charset="0"/>
                <a:cs typeface="Arial" panose="020B0604020202020204" pitchFamily="34" charset="0"/>
              </a:rPr>
              <a:t>esium</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je modrobílý, lesklý, na vzduchu nestálý kov. Ze všech kovů je cesium nejměkčí. Cesium je ze všech alkalických kovů nejreaktivnější chemický prvek a má silně elektropozitivní charakter. Ve sloučeninách cesium vystupuje výhradně jako bezbarvý kation </a:t>
            </a:r>
            <a:r>
              <a:rPr lang="cs-CZ" sz="2000" dirty="0" err="1">
                <a:latin typeface="Arial" panose="020B0604020202020204" pitchFamily="34" charset="0"/>
                <a:cs typeface="Arial" panose="020B0604020202020204" pitchFamily="34" charset="0"/>
              </a:rPr>
              <a:t>Cs</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Naprostá většina sloučenin cesia je ve vodě dobře rozpustná, výjimku tvoří nerozpustné podvojné halogenidy cesia s </a:t>
            </a:r>
            <a:r>
              <a:rPr lang="cs-CZ" sz="2000" u="sng" dirty="0">
                <a:latin typeface="Arial" panose="020B0604020202020204" pitchFamily="34" charset="0"/>
                <a:cs typeface="Arial" panose="020B0604020202020204" pitchFamily="34" charset="0"/>
              </a:rPr>
              <a:t>železem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mědí</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kadmiem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antimonem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olovem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bismutem</a:t>
            </a:r>
            <a:r>
              <a:rPr lang="cs-CZ" sz="2000" dirty="0">
                <a:latin typeface="Arial" panose="020B0604020202020204" pitchFamily="34" charset="0"/>
                <a:cs typeface="Arial" panose="020B0604020202020204" pitchFamily="34" charset="0"/>
              </a:rPr>
              <a:t>, manganistan </a:t>
            </a:r>
            <a:r>
              <a:rPr lang="cs-CZ" sz="2000" dirty="0" err="1">
                <a:latin typeface="Arial" panose="020B0604020202020204" pitchFamily="34" charset="0"/>
                <a:cs typeface="Arial" panose="020B0604020202020204" pitchFamily="34" charset="0"/>
              </a:rPr>
              <a:t>cesný</a:t>
            </a:r>
            <a:r>
              <a:rPr lang="cs-CZ" sz="2000" dirty="0">
                <a:latin typeface="Arial" panose="020B0604020202020204" pitchFamily="34" charset="0"/>
                <a:cs typeface="Arial" panose="020B0604020202020204" pitchFamily="34" charset="0"/>
              </a:rPr>
              <a:t> CsMnO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terafluoroboritan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cesný</a:t>
            </a:r>
            <a:r>
              <a:rPr lang="cs-CZ" sz="2000" dirty="0">
                <a:latin typeface="Arial" panose="020B0604020202020204" pitchFamily="34" charset="0"/>
                <a:cs typeface="Arial" panose="020B0604020202020204" pitchFamily="34" charset="0"/>
              </a:rPr>
              <a:t> CsBF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Na vzduchu se cesium samovolně vznítí a shoří za vzniku </a:t>
            </a:r>
            <a:r>
              <a:rPr lang="cs-CZ" sz="2000" dirty="0" err="1">
                <a:latin typeface="Arial" panose="020B0604020202020204" pitchFamily="34" charset="0"/>
                <a:cs typeface="Arial" panose="020B0604020202020204" pitchFamily="34" charset="0"/>
              </a:rPr>
              <a:t>superoxidu</a:t>
            </a:r>
            <a:r>
              <a:rPr lang="cs-CZ" sz="2000" dirty="0">
                <a:latin typeface="Arial" panose="020B0604020202020204" pitchFamily="34" charset="0"/>
                <a:cs typeface="Arial" panose="020B0604020202020204" pitchFamily="34" charset="0"/>
              </a:rPr>
              <a:t> CsO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 atmosféře ozonu hoří za vzniku červeného nestabilního ozonidu </a:t>
            </a:r>
            <a:r>
              <a:rPr lang="cs-CZ" sz="2000" dirty="0" err="1">
                <a:latin typeface="Arial" panose="020B0604020202020204" pitchFamily="34" charset="0"/>
                <a:cs typeface="Arial" panose="020B0604020202020204" pitchFamily="34" charset="0"/>
              </a:rPr>
              <a:t>cesného</a:t>
            </a:r>
            <a:r>
              <a:rPr lang="cs-CZ" sz="2000" dirty="0">
                <a:latin typeface="Arial" panose="020B0604020202020204" pitchFamily="34" charset="0"/>
                <a:cs typeface="Arial" panose="020B0604020202020204" pitchFamily="34" charset="0"/>
              </a:rPr>
              <a:t> CsO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 vodou i s ledem reaguje cesium velmi prudce, až explozivně, za vzniku hydroxidu </a:t>
            </a:r>
            <a:r>
              <a:rPr lang="cs-CZ" sz="2000" dirty="0" err="1">
                <a:latin typeface="Arial" panose="020B0604020202020204" pitchFamily="34" charset="0"/>
                <a:cs typeface="Arial" panose="020B0604020202020204" pitchFamily="34" charset="0"/>
              </a:rPr>
              <a:t>cesného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CsOH</a:t>
            </a:r>
            <a:r>
              <a:rPr lang="cs-CZ" sz="2000" dirty="0">
                <a:latin typeface="Arial" panose="020B0604020202020204" pitchFamily="34" charset="0"/>
                <a:cs typeface="Arial" panose="020B0604020202020204" pitchFamily="34" charset="0"/>
              </a:rPr>
              <a:t>, který je ze všech hydroxidů alkalických kovů nejsilnější žíravinou:</a:t>
            </a:r>
          </a:p>
          <a:p>
            <a:pPr algn="ctr"/>
            <a:r>
              <a:rPr lang="cs-CZ" sz="2000" dirty="0">
                <a:latin typeface="Arial" panose="020B0604020202020204" pitchFamily="34" charset="0"/>
                <a:cs typeface="Arial" panose="020B0604020202020204" pitchFamily="34" charset="0"/>
              </a:rPr>
              <a:t>2Cs + 2H2O → 2CsOH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vodíkem se slučuje za vzniku tuhého, prudce reaktivního hydridu </a:t>
            </a:r>
            <a:r>
              <a:rPr lang="cs-CZ" sz="2000" dirty="0" err="1">
                <a:latin typeface="Arial" panose="020B0604020202020204" pitchFamily="34" charset="0"/>
                <a:cs typeface="Arial" panose="020B0604020202020204" pitchFamily="34" charset="0"/>
              </a:rPr>
              <a:t>CsH</a:t>
            </a:r>
            <a:r>
              <a:rPr lang="cs-CZ" sz="2000" dirty="0">
                <a:latin typeface="Arial" panose="020B0604020202020204" pitchFamily="34" charset="0"/>
                <a:cs typeface="Arial" panose="020B0604020202020204" pitchFamily="34" charset="0"/>
              </a:rPr>
              <a:t>, který je i na suchém vzduchu samozápalný. S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reaguje již za laboratorní teploty, se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se slučuje i za teplot hluboko pod bodem mrazu.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reaguje již za teploty 100°C. </a:t>
            </a:r>
          </a:p>
        </p:txBody>
      </p:sp>
    </p:spTree>
    <p:extLst>
      <p:ext uri="{BB962C8B-B14F-4D97-AF65-F5344CB8AC3E}">
        <p14:creationId xmlns:p14="http://schemas.microsoft.com/office/powerpoint/2010/main" val="7070987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82974" cy="563231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Reakce cesia s kapalným amoniakem probíhá za vzniku </a:t>
            </a:r>
            <a:r>
              <a:rPr lang="cs-CZ" sz="2000" dirty="0" err="1">
                <a:latin typeface="Arial" panose="020B0604020202020204" pitchFamily="34" charset="0"/>
                <a:cs typeface="Arial" panose="020B0604020202020204" pitchFamily="34" charset="0"/>
              </a:rPr>
              <a:t>hexaamincesného</a:t>
            </a:r>
            <a:r>
              <a:rPr lang="cs-CZ" sz="2000" dirty="0">
                <a:latin typeface="Arial" panose="020B0604020202020204" pitchFamily="34" charset="0"/>
                <a:cs typeface="Arial" panose="020B0604020202020204" pitchFamily="34" charset="0"/>
              </a:rPr>
              <a:t> komplexu, s plynným amoniakem reaguje za vzniku amidu </a:t>
            </a:r>
            <a:r>
              <a:rPr lang="cs-CZ" sz="2000" dirty="0" err="1">
                <a:latin typeface="Arial" panose="020B0604020202020204" pitchFamily="34" charset="0"/>
                <a:cs typeface="Arial" panose="020B0604020202020204" pitchFamily="34" charset="0"/>
              </a:rPr>
              <a:t>cesného</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Cs</a:t>
            </a:r>
            <a:r>
              <a:rPr lang="cs-CZ" sz="2000" dirty="0">
                <a:latin typeface="Arial" panose="020B0604020202020204" pitchFamily="34" charset="0"/>
                <a:cs typeface="Arial" panose="020B0604020202020204" pitchFamily="34" charset="0"/>
              </a:rPr>
              <a:t> + 6NH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Cs</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2Cs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2CsNH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Cesium je silné redukční činidlo, působením cesia je možné připravit </a:t>
            </a:r>
            <a:r>
              <a:rPr lang="cs-CZ" sz="2000" b="1" dirty="0" err="1">
                <a:latin typeface="Arial" panose="020B0604020202020204" pitchFamily="34" charset="0"/>
                <a:cs typeface="Arial" panose="020B0604020202020204" pitchFamily="34" charset="0"/>
              </a:rPr>
              <a:t>aurid</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cesný</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CsAu</a:t>
            </a:r>
            <a:r>
              <a:rPr lang="cs-CZ" sz="2000" dirty="0">
                <a:latin typeface="Arial" panose="020B0604020202020204" pitchFamily="34" charset="0"/>
                <a:cs typeface="Arial" panose="020B0604020202020204" pitchFamily="34" charset="0"/>
              </a:rPr>
              <a:t>, sloučeninu, ve které se ušlechtilý kov </a:t>
            </a:r>
            <a:r>
              <a:rPr lang="cs-CZ" sz="2000" u="sng" dirty="0">
                <a:latin typeface="Arial" panose="020B0604020202020204" pitchFamily="34" charset="0"/>
                <a:cs typeface="Arial" panose="020B0604020202020204" pitchFamily="34" charset="0"/>
              </a:rPr>
              <a:t>zlato</a:t>
            </a:r>
            <a:r>
              <a:rPr lang="cs-CZ" sz="2000" dirty="0">
                <a:latin typeface="Arial" panose="020B0604020202020204" pitchFamily="34" charset="0"/>
                <a:cs typeface="Arial" panose="020B0604020202020204" pitchFamily="34" charset="0"/>
              </a:rPr>
              <a:t> vyskytuje v oxidačním stupni -I, stejnou vlastnost má pouze </a:t>
            </a:r>
            <a:r>
              <a:rPr lang="cs-CZ" sz="2000" u="sng" dirty="0">
                <a:latin typeface="Arial" panose="020B0604020202020204" pitchFamily="34" charset="0"/>
                <a:cs typeface="Arial" panose="020B0604020202020204" pitchFamily="34" charset="0"/>
              </a:rPr>
              <a:t>rubidium</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Redukční vlastnosti cesia se projevují také v jeho reakci se zředěnou kyselinou sírovou, při které dochází k vyredukování elementární síry:</a:t>
            </a:r>
          </a:p>
          <a:p>
            <a:pPr algn="ctr"/>
            <a:r>
              <a:rPr lang="cs-CZ" sz="2000" dirty="0">
                <a:latin typeface="Arial" panose="020B0604020202020204" pitchFamily="34" charset="0"/>
                <a:cs typeface="Arial" panose="020B0604020202020204" pitchFamily="34" charset="0"/>
              </a:rPr>
              <a:t>8Cs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4Cs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S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 </a:t>
            </a:r>
            <a:r>
              <a:rPr lang="en-US" sz="2000" u="sng" dirty="0" err="1">
                <a:latin typeface="Arial" panose="020B0604020202020204" pitchFamily="34" charset="0"/>
                <a:cs typeface="Arial" panose="020B0604020202020204" pitchFamily="34" charset="0"/>
              </a:rPr>
              <a:t>galliem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indiem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thoriem</a:t>
            </a:r>
            <a:r>
              <a:rPr lang="cs-CZ" sz="2000" dirty="0">
                <a:latin typeface="Arial" panose="020B0604020202020204" pitchFamily="34" charset="0"/>
                <a:cs typeface="Arial" panose="020B0604020202020204" pitchFamily="34" charset="0"/>
              </a:rPr>
              <a:t> tvoří intermetalické sloučeniny, které se vyznačují fotocitlivými vlastnostmi.</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přírodě se elementární cesium nevyskytuje, ve formě sloučenin ve stopových množstvích doprovází ostatní alkalické kovy.</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89459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6247864"/>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Výroba cesia se provádí </a:t>
            </a:r>
            <a:r>
              <a:rPr lang="cs-CZ" sz="2000" b="1" dirty="0">
                <a:latin typeface="Arial" panose="020B0604020202020204" pitchFamily="34" charset="0"/>
                <a:cs typeface="Arial" panose="020B0604020202020204" pitchFamily="34" charset="0"/>
              </a:rPr>
              <a:t>tavnou elektrolýzou chloridu nebo hydroxidu </a:t>
            </a:r>
            <a:r>
              <a:rPr lang="cs-CZ" sz="2000" b="1" dirty="0" err="1">
                <a:latin typeface="Arial" panose="020B0604020202020204" pitchFamily="34" charset="0"/>
                <a:cs typeface="Arial" panose="020B0604020202020204" pitchFamily="34" charset="0"/>
              </a:rPr>
              <a:t>cesného</a:t>
            </a:r>
            <a:r>
              <a:rPr lang="cs-CZ" sz="2000" dirty="0">
                <a:latin typeface="Arial" panose="020B0604020202020204" pitchFamily="34" charset="0"/>
                <a:cs typeface="Arial" panose="020B0604020202020204" pitchFamily="34" charset="0"/>
              </a:rPr>
              <a:t>. Chlorid </a:t>
            </a:r>
            <a:r>
              <a:rPr lang="cs-CZ" sz="2000" dirty="0" err="1">
                <a:latin typeface="Arial" panose="020B0604020202020204" pitchFamily="34" charset="0"/>
                <a:cs typeface="Arial" panose="020B0604020202020204" pitchFamily="34" charset="0"/>
              </a:rPr>
              <a:t>cesný</a:t>
            </a:r>
            <a:r>
              <a:rPr lang="cs-CZ" sz="2000" dirty="0">
                <a:latin typeface="Arial" panose="020B0604020202020204" pitchFamily="34" charset="0"/>
                <a:cs typeface="Arial" panose="020B0604020202020204" pitchFamily="34" charset="0"/>
              </a:rPr>
              <a:t> potřebný pro elektrolýzu se připravuje loužením </a:t>
            </a:r>
            <a:r>
              <a:rPr lang="cs-CZ" sz="2000" dirty="0" err="1">
                <a:latin typeface="Arial" panose="020B0604020202020204" pitchFamily="34" charset="0"/>
                <a:cs typeface="Arial" panose="020B0604020202020204" pitchFamily="34" charset="0"/>
              </a:rPr>
              <a:t>polucitu</a:t>
            </a:r>
            <a:r>
              <a:rPr lang="cs-CZ" sz="2000" dirty="0">
                <a:latin typeface="Arial" panose="020B0604020202020204" pitchFamily="34" charset="0"/>
                <a:cs typeface="Arial" panose="020B0604020202020204" pitchFamily="34" charset="0"/>
              </a:rPr>
              <a:t> kyselinou chlorovodíkovou s malým přídavkem kyselin fluorovodíkové a bromovodíkové. Produktem loužení není čistý chlorid </a:t>
            </a:r>
            <a:r>
              <a:rPr lang="cs-CZ" sz="2000" dirty="0" err="1">
                <a:latin typeface="Arial" panose="020B0604020202020204" pitchFamily="34" charset="0"/>
                <a:cs typeface="Arial" panose="020B0604020202020204" pitchFamily="34" charset="0"/>
              </a:rPr>
              <a:t>cesný</a:t>
            </a:r>
            <a:r>
              <a:rPr lang="cs-CZ" sz="2000" dirty="0">
                <a:latin typeface="Arial" panose="020B0604020202020204" pitchFamily="34" charset="0"/>
                <a:cs typeface="Arial" panose="020B0604020202020204" pitchFamily="34" charset="0"/>
              </a:rPr>
              <a:t>, ale směs CsSbCl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Cs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ICl a [CS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(CeCl</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ze kterých se čistý chlorid </a:t>
            </a:r>
            <a:r>
              <a:rPr lang="cs-CZ" sz="2000" dirty="0" err="1">
                <a:latin typeface="Arial" panose="020B0604020202020204" pitchFamily="34" charset="0"/>
                <a:cs typeface="Arial" panose="020B0604020202020204" pitchFamily="34" charset="0"/>
              </a:rPr>
              <a:t>cesný</a:t>
            </a:r>
            <a:r>
              <a:rPr lang="cs-CZ" sz="2000" dirty="0">
                <a:latin typeface="Arial" panose="020B0604020202020204" pitchFamily="34" charset="0"/>
                <a:cs typeface="Arial" panose="020B0604020202020204" pitchFamily="34" charset="0"/>
              </a:rPr>
              <a:t> připravuje frakční krystalizací a následnou hydrolýzou. Další možností je alkalické tavení rudy se směsí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CaCl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Produktem alkalického tavení je Cs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který se reakcí s </a:t>
            </a:r>
            <a:r>
              <a:rPr lang="cs-CZ" sz="2000" dirty="0" err="1">
                <a:latin typeface="Arial" panose="020B0604020202020204" pitchFamily="34" charset="0"/>
                <a:cs typeface="Arial" panose="020B0604020202020204" pitchFamily="34" charset="0"/>
              </a:rPr>
              <a:t>HCl</a:t>
            </a:r>
            <a:r>
              <a:rPr lang="cs-CZ" sz="2000" dirty="0">
                <a:latin typeface="Arial" panose="020B0604020202020204" pitchFamily="34" charset="0"/>
                <a:cs typeface="Arial" panose="020B0604020202020204" pitchFamily="34" charset="0"/>
              </a:rPr>
              <a:t> převádí na chlorid </a:t>
            </a:r>
            <a:r>
              <a:rPr lang="cs-CZ" sz="2000" dirty="0" err="1">
                <a:latin typeface="Arial" panose="020B0604020202020204" pitchFamily="34" charset="0"/>
                <a:cs typeface="Arial" panose="020B0604020202020204" pitchFamily="34" charset="0"/>
              </a:rPr>
              <a:t>cesný</a:t>
            </a:r>
            <a:r>
              <a:rPr lang="cs-CZ"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Dalším způsobem výroby cesia je </a:t>
            </a:r>
            <a:r>
              <a:rPr lang="cs-CZ" sz="2000" b="1" dirty="0">
                <a:latin typeface="Arial" panose="020B0604020202020204" pitchFamily="34" charset="0"/>
                <a:cs typeface="Arial" panose="020B0604020202020204" pitchFamily="34" charset="0"/>
              </a:rPr>
              <a:t>loužení </a:t>
            </a:r>
            <a:r>
              <a:rPr lang="cs-CZ" sz="2000" b="1" dirty="0" err="1">
                <a:latin typeface="Arial" panose="020B0604020202020204" pitchFamily="34" charset="0"/>
                <a:cs typeface="Arial" panose="020B0604020202020204" pitchFamily="34" charset="0"/>
              </a:rPr>
              <a:t>polucitu</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40% kyselině sírové, cesium přejde do roztoku ve formě kamence Cs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·24H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Posledním způsobem výroby je </a:t>
            </a:r>
            <a:r>
              <a:rPr lang="cs-CZ" sz="2000" b="1" dirty="0">
                <a:latin typeface="Arial" panose="020B0604020202020204" pitchFamily="34" charset="0"/>
                <a:cs typeface="Arial" panose="020B0604020202020204" pitchFamily="34" charset="0"/>
              </a:rPr>
              <a:t>přímá redukce </a:t>
            </a:r>
            <a:r>
              <a:rPr lang="cs-CZ" sz="2000" b="1" dirty="0" err="1">
                <a:latin typeface="Arial" panose="020B0604020202020204" pitchFamily="34" charset="0"/>
                <a:cs typeface="Arial" panose="020B0604020202020204" pitchFamily="34" charset="0"/>
              </a:rPr>
              <a:t>policitu</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pomocí </a:t>
            </a:r>
            <a:r>
              <a:rPr lang="cs-CZ" sz="2000" u="sng" dirty="0">
                <a:latin typeface="Arial" panose="020B0604020202020204" pitchFamily="34" charset="0"/>
                <a:cs typeface="Arial" panose="020B0604020202020204" pitchFamily="34" charset="0"/>
              </a:rPr>
              <a:t>sodíku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draslíku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vápníku</a:t>
            </a:r>
            <a:r>
              <a:rPr lang="cs-CZ" sz="2000" dirty="0">
                <a:latin typeface="Arial" panose="020B0604020202020204" pitchFamily="34" charset="0"/>
                <a:cs typeface="Arial" panose="020B0604020202020204" pitchFamily="34" charset="0"/>
              </a:rPr>
              <a:t> nebo </a:t>
            </a:r>
            <a:r>
              <a:rPr lang="cs-CZ" sz="2000" u="sng" dirty="0">
                <a:latin typeface="Arial" panose="020B0604020202020204" pitchFamily="34" charset="0"/>
                <a:cs typeface="Arial" panose="020B0604020202020204" pitchFamily="34" charset="0"/>
              </a:rPr>
              <a:t>zirkonia</a:t>
            </a:r>
            <a:r>
              <a:rPr lang="cs-CZ" sz="2000" dirty="0">
                <a:latin typeface="Arial" panose="020B0604020202020204" pitchFamily="34" charset="0"/>
                <a:cs typeface="Arial" panose="020B0604020202020204" pitchFamily="34" charset="0"/>
              </a:rPr>
              <a:t>, redukce probíhá ve vakuu nebo ve velmi zředěné atmosféře </a:t>
            </a:r>
            <a:r>
              <a:rPr lang="cs-CZ" sz="2000" u="sng" dirty="0">
                <a:latin typeface="Arial" panose="020B0604020202020204" pitchFamily="34" charset="0"/>
                <a:cs typeface="Arial" panose="020B0604020202020204" pitchFamily="34" charset="0"/>
              </a:rPr>
              <a:t>argonu</a:t>
            </a:r>
            <a:r>
              <a:rPr lang="cs-CZ" sz="2000" dirty="0">
                <a:latin typeface="Arial" panose="020B0604020202020204" pitchFamily="34" charset="0"/>
                <a:cs typeface="Arial" panose="020B0604020202020204" pitchFamily="34" charset="0"/>
              </a:rPr>
              <a:t> při teplotách mezi 640 - 700°C. Produktem je kovové cesium o čistotě přesahující 98%, hlavní znečišťující příměsí je rubidium. </a:t>
            </a:r>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Kovové cesium je také možné získat</a:t>
            </a:r>
            <a:r>
              <a:rPr lang="cs-CZ" sz="2000" b="1" dirty="0">
                <a:latin typeface="Arial" panose="020B0604020202020204" pitchFamily="34" charset="0"/>
                <a:cs typeface="Arial" panose="020B0604020202020204" pitchFamily="34" charset="0"/>
              </a:rPr>
              <a:t> redukcí </a:t>
            </a:r>
            <a:r>
              <a:rPr lang="cs-CZ" sz="2000" dirty="0">
                <a:latin typeface="Arial" panose="020B0604020202020204" pitchFamily="34" charset="0"/>
                <a:cs typeface="Arial" panose="020B0604020202020204" pitchFamily="34" charset="0"/>
              </a:rPr>
              <a:t>uhličitanu, hydroxidu nebo hlinitanu </a:t>
            </a:r>
            <a:r>
              <a:rPr lang="cs-CZ" sz="2000" b="1" dirty="0">
                <a:latin typeface="Arial" panose="020B0604020202020204" pitchFamily="34" charset="0"/>
                <a:cs typeface="Arial" panose="020B0604020202020204" pitchFamily="34" charset="0"/>
              </a:rPr>
              <a:t>roztaveným hořčíkem </a:t>
            </a:r>
            <a:r>
              <a:rPr lang="cs-CZ" sz="2000" dirty="0">
                <a:latin typeface="Arial" panose="020B0604020202020204" pitchFamily="34" charset="0"/>
                <a:cs typeface="Arial" panose="020B0604020202020204" pitchFamily="34" charset="0"/>
              </a:rPr>
              <a:t>ve vodíkové atmosféře nebo </a:t>
            </a:r>
            <a:r>
              <a:rPr lang="cs-CZ" sz="2000" b="1" dirty="0">
                <a:latin typeface="Arial" panose="020B0604020202020204" pitchFamily="34" charset="0"/>
                <a:cs typeface="Arial" panose="020B0604020202020204" pitchFamily="34" charset="0"/>
              </a:rPr>
              <a:t>redukcí vápníkem</a:t>
            </a:r>
            <a:r>
              <a:rPr lang="cs-CZ" sz="2000" dirty="0">
                <a:latin typeface="Arial" panose="020B0604020202020204" pitchFamily="34" charset="0"/>
                <a:cs typeface="Arial" panose="020B0604020202020204" pitchFamily="34" charset="0"/>
              </a:rPr>
              <a:t> ve vakuu. V minulosti se kovové cesium připravovalo také </a:t>
            </a:r>
            <a:r>
              <a:rPr lang="cs-CZ" sz="2000" b="1" dirty="0">
                <a:latin typeface="Arial" panose="020B0604020202020204" pitchFamily="34" charset="0"/>
                <a:cs typeface="Arial" panose="020B0604020202020204" pitchFamily="34" charset="0"/>
              </a:rPr>
              <a:t>redukcí chromanu </a:t>
            </a:r>
            <a:r>
              <a:rPr lang="cs-CZ" sz="2000" b="1" dirty="0" err="1">
                <a:latin typeface="Arial" panose="020B0604020202020204" pitchFamily="34" charset="0"/>
                <a:cs typeface="Arial" panose="020B0604020202020204" pitchFamily="34" charset="0"/>
              </a:rPr>
              <a:t>cesného</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kovovým zirkoniem.</a:t>
            </a:r>
          </a:p>
        </p:txBody>
      </p:sp>
    </p:spTree>
    <p:extLst>
      <p:ext uri="{BB962C8B-B14F-4D97-AF65-F5344CB8AC3E}">
        <p14:creationId xmlns:p14="http://schemas.microsoft.com/office/powerpoint/2010/main" val="380705138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228600"/>
            <a:ext cx="8899187" cy="440120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Kromě minerálů je hlavním zdrojem cesia pro jeho výrobu uhličitan </a:t>
            </a:r>
            <a:r>
              <a:rPr lang="cs-CZ" sz="2000" dirty="0" err="1">
                <a:latin typeface="Arial" panose="020B0604020202020204" pitchFamily="34" charset="0"/>
                <a:cs typeface="Arial" panose="020B0604020202020204" pitchFamily="34" charset="0"/>
              </a:rPr>
              <a:t>cesný</a:t>
            </a:r>
            <a:r>
              <a:rPr lang="cs-CZ" sz="2000" dirty="0">
                <a:latin typeface="Arial" panose="020B0604020202020204" pitchFamily="34" charset="0"/>
                <a:cs typeface="Arial" panose="020B0604020202020204" pitchFamily="34" charset="0"/>
              </a:rPr>
              <a:t> Cs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který společně s uhličitanem rubidným 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vzniká jako odpadní produkt při rafinaci lithia. Na velmi vysokou čistotu se surové cesium rafinuje termickým rozkladem azidu </a:t>
            </a:r>
            <a:r>
              <a:rPr lang="cs-CZ" sz="2000" dirty="0" err="1">
                <a:latin typeface="Arial" panose="020B0604020202020204" pitchFamily="34" charset="0"/>
                <a:cs typeface="Arial" panose="020B0604020202020204" pitchFamily="34" charset="0"/>
              </a:rPr>
              <a:t>cesného</a:t>
            </a:r>
            <a:r>
              <a:rPr lang="cs-CZ" sz="2000" dirty="0">
                <a:latin typeface="Arial" panose="020B0604020202020204" pitchFamily="34" charset="0"/>
                <a:cs typeface="Arial" panose="020B0604020202020204" pitchFamily="34" charset="0"/>
              </a:rPr>
              <a:t> CsN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při teplotě 390°C. Azid </a:t>
            </a:r>
            <a:r>
              <a:rPr lang="cs-CZ" sz="2000" dirty="0" err="1">
                <a:latin typeface="Arial" panose="020B0604020202020204" pitchFamily="34" charset="0"/>
                <a:cs typeface="Arial" panose="020B0604020202020204" pitchFamily="34" charset="0"/>
              </a:rPr>
              <a:t>cesný</a:t>
            </a:r>
            <a:r>
              <a:rPr lang="cs-CZ" sz="2000" dirty="0">
                <a:latin typeface="Arial" panose="020B0604020202020204" pitchFamily="34" charset="0"/>
                <a:cs typeface="Arial" panose="020B0604020202020204" pitchFamily="34" charset="0"/>
              </a:rPr>
              <a:t> se připravuje reakcí rozpustných solí cesia s azidem barnatým Ba(N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Zpočátku nemělo cesium významnější praktické využití, od roku 1920 se začalo využívat při výrobě elektronek jako </a:t>
            </a:r>
            <a:r>
              <a:rPr lang="cs-CZ" sz="2000" i="1" dirty="0" err="1">
                <a:latin typeface="Arial" panose="020B0604020202020204" pitchFamily="34" charset="0"/>
                <a:cs typeface="Arial" panose="020B0604020202020204" pitchFamily="34" charset="0"/>
              </a:rPr>
              <a:t>getter</a:t>
            </a:r>
            <a:r>
              <a:rPr lang="cs-CZ" sz="2000" dirty="0">
                <a:latin typeface="Arial" panose="020B0604020202020204" pitchFamily="34" charset="0"/>
                <a:cs typeface="Arial" panose="020B0604020202020204" pitchFamily="34" charset="0"/>
              </a:rPr>
              <a:t>, tj. látka sloužící k odstraňovaní zbytků kyslíku při evakuaci skleněných trubic a baněk.</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současnosti se cesium ve formě intermetalické sloučeniny </a:t>
            </a:r>
            <a:r>
              <a:rPr lang="cs-CZ" sz="2000" dirty="0" err="1">
                <a:latin typeface="Arial" panose="020B0604020202020204" pitchFamily="34" charset="0"/>
                <a:cs typeface="Arial" panose="020B0604020202020204" pitchFamily="34" charset="0"/>
              </a:rPr>
              <a:t>KCsSb</a:t>
            </a:r>
            <a:r>
              <a:rPr lang="cs-CZ" sz="2000" dirty="0">
                <a:latin typeface="Arial" panose="020B0604020202020204" pitchFamily="34" charset="0"/>
                <a:cs typeface="Arial" panose="020B0604020202020204" pitchFamily="34" charset="0"/>
              </a:rPr>
              <a:t> používá k výrobě citlivé vrstvy fotoelektrických článků do přístrojů pro noční vidění.</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152399" y="4114800"/>
            <a:ext cx="8822987"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Jeho nízký ionizační potenciál dává možnost jeho uplatnění ve </a:t>
            </a:r>
            <a:r>
              <a:rPr lang="cs-CZ" sz="2000" b="1" dirty="0">
                <a:latin typeface="Arial" panose="020B0604020202020204" pitchFamily="34" charset="0"/>
                <a:cs typeface="Arial" panose="020B0604020202020204" pitchFamily="34" charset="0"/>
              </a:rPr>
              <a:t>fotočláncích</a:t>
            </a:r>
            <a:r>
              <a:rPr lang="cs-CZ" sz="2000" dirty="0">
                <a:latin typeface="Arial" panose="020B0604020202020204" pitchFamily="34" charset="0"/>
                <a:cs typeface="Arial" panose="020B0604020202020204" pitchFamily="34" charset="0"/>
              </a:rPr>
              <a:t>, sloužících pro přímou přeměnu světelné energie v elektrickou.   </a:t>
            </a:r>
          </a:p>
          <a:p>
            <a:pPr algn="just"/>
            <a:r>
              <a:rPr lang="cs-CZ" sz="2000" dirty="0">
                <a:latin typeface="Arial" panose="020B0604020202020204" pitchFamily="34" charset="0"/>
                <a:cs typeface="Arial" panose="020B0604020202020204" pitchFamily="34" charset="0"/>
              </a:rPr>
              <a:t>   Zároveň je proto perspektivním médiem pro </a:t>
            </a:r>
            <a:r>
              <a:rPr lang="cs-CZ" sz="2000" b="1" dirty="0">
                <a:latin typeface="Arial" panose="020B0604020202020204" pitchFamily="34" charset="0"/>
                <a:cs typeface="Arial" panose="020B0604020202020204" pitchFamily="34" charset="0"/>
              </a:rPr>
              <a:t>iontové motory,</a:t>
            </a:r>
            <a:r>
              <a:rPr lang="cs-CZ" sz="2000" dirty="0">
                <a:latin typeface="Arial" panose="020B0604020202020204" pitchFamily="34" charset="0"/>
                <a:cs typeface="Arial" panose="020B0604020202020204" pitchFamily="34" charset="0"/>
              </a:rPr>
              <a:t> jako pohonné jednotky vesmírných plavidel, dále ke konstrukci elektronek a fotonek (jako jediný kov vyzařuje elektrony při osvětlení světlem všech barev)</a:t>
            </a:r>
          </a:p>
        </p:txBody>
      </p:sp>
    </p:spTree>
    <p:extLst>
      <p:ext uri="{BB962C8B-B14F-4D97-AF65-F5344CB8AC3E}">
        <p14:creationId xmlns:p14="http://schemas.microsoft.com/office/powerpoint/2010/main" val="116577282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27498"/>
            <a:ext cx="8763000" cy="5909310"/>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Při </a:t>
            </a:r>
            <a:r>
              <a:rPr lang="cs-CZ" sz="2000" b="1" dirty="0">
                <a:latin typeface="Arial" panose="020B0604020202020204" pitchFamily="34" charset="0"/>
                <a:cs typeface="Arial" panose="020B0604020202020204" pitchFamily="34" charset="0"/>
              </a:rPr>
              <a:t>výrobě katodových trubic</a:t>
            </a:r>
            <a:r>
              <a:rPr lang="cs-CZ" sz="2000" dirty="0">
                <a:latin typeface="Arial" panose="020B0604020202020204" pitchFamily="34" charset="0"/>
                <a:cs typeface="Arial" panose="020B0604020202020204" pitchFamily="34" charset="0"/>
              </a:rPr>
              <a:t>, pracujících s nízkotlakou náplní inertního plynu, se užívá cesia jako getru, tj. látky sloužící k zachycení a odstranění posledních zbytků přimíšených reaktivních plynů.</a:t>
            </a:r>
          </a:p>
          <a:p>
            <a:pPr algn="just"/>
            <a:r>
              <a:rPr lang="cs-CZ" sz="2000" dirty="0">
                <a:latin typeface="Arial" panose="020B0604020202020204" pitchFamily="34" charset="0"/>
                <a:cs typeface="Arial" panose="020B0604020202020204" pitchFamily="34" charset="0"/>
              </a:rPr>
              <a:t>   Používá se do přístrojů pro noční vidění, ve fotonásobičích elektronů a v televizních přijímačích.</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Izotop </a:t>
            </a:r>
            <a:r>
              <a:rPr lang="cs-CZ" sz="2000" baseline="30000" dirty="0">
                <a:latin typeface="Arial" panose="020B0604020202020204" pitchFamily="34" charset="0"/>
                <a:cs typeface="Arial" panose="020B0604020202020204" pitchFamily="34" charset="0"/>
              </a:rPr>
              <a:t>133</a:t>
            </a:r>
            <a:r>
              <a:rPr lang="cs-CZ" sz="2000" dirty="0">
                <a:latin typeface="Arial" panose="020B0604020202020204" pitchFamily="34" charset="0"/>
                <a:cs typeface="Arial" panose="020B0604020202020204" pitchFamily="34" charset="0"/>
              </a:rPr>
              <a:t>Cs je součástí </a:t>
            </a:r>
            <a:r>
              <a:rPr lang="cs-CZ" sz="2000" b="1" dirty="0">
                <a:latin typeface="Arial" panose="020B0604020202020204" pitchFamily="34" charset="0"/>
                <a:cs typeface="Arial" panose="020B0604020202020204" pitchFamily="34" charset="0"/>
              </a:rPr>
              <a:t>atomových hodin</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Ty využívají atomové rezonance a jejich </a:t>
            </a:r>
          </a:p>
          <a:p>
            <a:pPr algn="just"/>
            <a:r>
              <a:rPr lang="cs-CZ" sz="2000" dirty="0">
                <a:latin typeface="Arial" panose="020B0604020202020204" pitchFamily="34" charset="0"/>
                <a:cs typeface="Arial" panose="020B0604020202020204" pitchFamily="34" charset="0"/>
              </a:rPr>
              <a:t>přesnost je taková, že se rozcházejí </a:t>
            </a:r>
          </a:p>
          <a:p>
            <a:pPr algn="just"/>
            <a:r>
              <a:rPr lang="cs-CZ" sz="2000" dirty="0">
                <a:latin typeface="Arial" panose="020B0604020202020204" pitchFamily="34" charset="0"/>
                <a:cs typeface="Arial" panose="020B0604020202020204" pitchFamily="34" charset="0"/>
              </a:rPr>
              <a:t>maximálně o sekundu za 158 milionů let.</a:t>
            </a:r>
          </a:p>
          <a:p>
            <a:pPr algn="just"/>
            <a:endParaRPr lang="cs-CZ" dirty="0"/>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Radioaktivní izotop </a:t>
            </a:r>
            <a:r>
              <a:rPr lang="cs-CZ" sz="2000" baseline="30000" dirty="0">
                <a:latin typeface="Arial" panose="020B0604020202020204" pitchFamily="34" charset="0"/>
                <a:cs typeface="Arial" panose="020B0604020202020204" pitchFamily="34" charset="0"/>
              </a:rPr>
              <a:t>137</a:t>
            </a:r>
            <a:r>
              <a:rPr lang="cs-CZ" sz="2000" dirty="0">
                <a:latin typeface="Arial" panose="020B0604020202020204" pitchFamily="34" charset="0"/>
                <a:cs typeface="Arial" panose="020B0604020202020204" pitchFamily="34" charset="0"/>
              </a:rPr>
              <a:t>Cs se využívá v nedestruktivním zkoušení materiálů a výrobků (defektoskopii), v medicíně při ozařování rakovinných nádorů a při radiační sterilizaci potravin.</a:t>
            </a:r>
          </a:p>
        </p:txBody>
      </p:sp>
      <p:pic>
        <p:nvPicPr>
          <p:cNvPr id="3" name="Obrázek 2" descr="Obsah obrázku budova, interiér, stojící, vsedě&#10;&#10;Popis byl vytvořen automaticky">
            <a:extLst>
              <a:ext uri="{FF2B5EF4-FFF2-40B4-BE49-F238E27FC236}">
                <a16:creationId xmlns:a16="http://schemas.microsoft.com/office/drawing/2014/main" id="{AB80E062-0C41-4F68-AA56-5BAE444B4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133600"/>
            <a:ext cx="3352800" cy="2612390"/>
          </a:xfrm>
          <a:prstGeom prst="rect">
            <a:avLst/>
          </a:prstGeom>
        </p:spPr>
      </p:pic>
    </p:spTree>
    <p:extLst>
      <p:ext uri="{BB962C8B-B14F-4D97-AF65-F5344CB8AC3E}">
        <p14:creationId xmlns:p14="http://schemas.microsoft.com/office/powerpoint/2010/main" val="1704601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810000"/>
            <a:ext cx="5715000" cy="2809875"/>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Nalezený obrázek pro 137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600"/>
            <a:ext cx="5270770" cy="33205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4800" y="457200"/>
            <a:ext cx="2989474" cy="3077766"/>
          </a:xfrm>
          <a:prstGeom prst="rect">
            <a:avLst/>
          </a:prstGeom>
        </p:spPr>
        <p:txBody>
          <a:bodyPr wrap="square">
            <a:spAutoFit/>
          </a:bodyPr>
          <a:lstStyle/>
          <a:p>
            <a:pPr algn="ctr"/>
            <a:r>
              <a:rPr lang="cs-CZ" baseline="30000" dirty="0">
                <a:latin typeface="Arial" panose="020B0604020202020204" pitchFamily="34" charset="0"/>
                <a:cs typeface="Arial" panose="020B0604020202020204" pitchFamily="34" charset="0"/>
              </a:rPr>
              <a:t>137</a:t>
            </a:r>
            <a:r>
              <a:rPr lang="cs-CZ" dirty="0">
                <a:latin typeface="Arial" panose="020B0604020202020204" pitchFamily="34" charset="0"/>
                <a:cs typeface="Arial" panose="020B0604020202020204" pitchFamily="34" charset="0"/>
              </a:rPr>
              <a:t>Cs </a:t>
            </a:r>
            <a:endParaRPr lang="en-US" dirty="0">
              <a:latin typeface="Arial" panose="020B0604020202020204" pitchFamily="34" charset="0"/>
              <a:cs typeface="Arial" panose="020B0604020202020204" pitchFamily="34" charset="0"/>
            </a:endParaRPr>
          </a:p>
          <a:p>
            <a:pPr algn="ctr"/>
            <a:r>
              <a:rPr lang="cs-CZ" dirty="0">
                <a:latin typeface="Arial" panose="020B0604020202020204" pitchFamily="34" charset="0"/>
                <a:cs typeface="Arial" panose="020B0604020202020204" pitchFamily="34" charset="0"/>
              </a:rPr>
              <a:t>(p</a:t>
            </a:r>
            <a:r>
              <a:rPr lang="en-US" dirty="0" err="1">
                <a:latin typeface="Arial" panose="020B0604020202020204" pitchFamily="34" charset="0"/>
                <a:cs typeface="Arial" panose="020B0604020202020204" pitchFamily="34" charset="0"/>
              </a:rPr>
              <a:t>olo</a:t>
            </a:r>
            <a:r>
              <a:rPr lang="cs-CZ" dirty="0">
                <a:latin typeface="Arial" panose="020B0604020202020204" pitchFamily="34" charset="0"/>
                <a:cs typeface="Arial" panose="020B0604020202020204" pitchFamily="34" charset="0"/>
              </a:rPr>
              <a:t>č</a:t>
            </a:r>
            <a:r>
              <a:rPr lang="en-US" dirty="0">
                <a:latin typeface="Arial" panose="020B0604020202020204" pitchFamily="34" charset="0"/>
                <a:cs typeface="Arial" panose="020B0604020202020204" pitchFamily="34" charset="0"/>
              </a:rPr>
              <a:t>as</a:t>
            </a:r>
            <a:r>
              <a:rPr lang="cs-CZ" dirty="0">
                <a:latin typeface="Arial" panose="020B0604020202020204" pitchFamily="34" charset="0"/>
                <a:cs typeface="Arial" panose="020B0604020202020204" pitchFamily="34" charset="0"/>
              </a:rPr>
              <a:t> cca 30 let)</a:t>
            </a:r>
          </a:p>
          <a:p>
            <a:pPr algn="ctr"/>
            <a:endParaRPr lang="cs-CZ" dirty="0">
              <a:latin typeface="Arial" panose="020B0604020202020204" pitchFamily="34" charset="0"/>
              <a:cs typeface="Arial" panose="020B0604020202020204" pitchFamily="34" charset="0"/>
            </a:endParaRPr>
          </a:p>
          <a:p>
            <a:pPr algn="ctr"/>
            <a:r>
              <a:rPr lang="cs-CZ" sz="2000" dirty="0"/>
              <a:t>Byl přítomen v atmosféře následkem havárie jaderné elektrárny v Černobylu na Ukrajině a také po zkouškách jaderných zbraní na tichomořských ostrovech (USA, Francie).</a:t>
            </a:r>
          </a:p>
        </p:txBody>
      </p:sp>
    </p:spTree>
    <p:extLst>
      <p:ext uri="{BB962C8B-B14F-4D97-AF65-F5344CB8AC3E}">
        <p14:creationId xmlns:p14="http://schemas.microsoft.com/office/powerpoint/2010/main" val="261491294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02179"/>
            <a:ext cx="8915400" cy="532453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Cs</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 je součástí katalyzátorů některých chemických reakcí </a:t>
            </a:r>
            <a:r>
              <a:rPr lang="cs-CZ" sz="2000" i="1" dirty="0">
                <a:latin typeface="Arial" panose="020B0604020202020204" pitchFamily="34" charset="0"/>
                <a:cs typeface="Arial" panose="020B0604020202020204" pitchFamily="34" charset="0"/>
              </a:rPr>
              <a:t>(výroba kyseliny akrylové, styrenu, </a:t>
            </a:r>
            <a:r>
              <a:rPr lang="cs-CZ" sz="2000" i="1" dirty="0" err="1">
                <a:latin typeface="Arial" panose="020B0604020202020204" pitchFamily="34" charset="0"/>
                <a:cs typeface="Arial" panose="020B0604020202020204" pitchFamily="34" charset="0"/>
              </a:rPr>
              <a:t>methanolu</a:t>
            </a:r>
            <a:r>
              <a:rPr lang="cs-CZ" sz="2000" i="1" dirty="0">
                <a:latin typeface="Arial" panose="020B0604020202020204" pitchFamily="34" charset="0"/>
                <a:cs typeface="Arial" panose="020B0604020202020204" pitchFamily="34" charset="0"/>
              </a:rPr>
              <a:t>, antrachinonu, anhydridu kyseliny ftalové apod.)</a:t>
            </a:r>
            <a:r>
              <a:rPr lang="cs-CZ" sz="2000" dirty="0">
                <a:latin typeface="Arial" panose="020B0604020202020204" pitchFamily="34" charset="0"/>
                <a:cs typeface="Arial" panose="020B0604020202020204" pitchFamily="34" charset="0"/>
              </a:rPr>
              <a:t>. Cesiem dopované katalyzátory na bázi oxidů přechodných kovů se používají při oxidaci 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na SO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při výrobě kyseliny sírové. </a:t>
            </a:r>
          </a:p>
          <a:p>
            <a:r>
              <a:rPr lang="cs-CZ" sz="2000" b="1" dirty="0" err="1">
                <a:latin typeface="Arial" panose="020B0604020202020204" pitchFamily="34" charset="0"/>
                <a:cs typeface="Arial" panose="020B0604020202020204" pitchFamily="34" charset="0"/>
              </a:rPr>
              <a:t>CsOH</a:t>
            </a:r>
            <a:r>
              <a:rPr lang="en-US" sz="2000" dirty="0">
                <a:latin typeface="Arial" panose="020B0604020202020204" pitchFamily="34" charset="0"/>
                <a:cs typeface="Arial" panose="020B0604020202020204" pitchFamily="34" charset="0"/>
              </a:rPr>
              <a:t>, v</a:t>
            </a:r>
            <a:r>
              <a:rPr lang="cs-CZ" sz="2000" dirty="0" err="1">
                <a:latin typeface="Arial" panose="020B0604020202020204" pitchFamily="34" charset="0"/>
                <a:cs typeface="Arial" panose="020B0604020202020204" pitchFamily="34" charset="0"/>
              </a:rPr>
              <a:t>elmi</a:t>
            </a:r>
            <a:r>
              <a:rPr lang="cs-CZ" sz="2000" dirty="0">
                <a:latin typeface="Arial" panose="020B0604020202020204" pitchFamily="34" charset="0"/>
                <a:cs typeface="Arial" panose="020B0604020202020204" pitchFamily="34" charset="0"/>
              </a:rPr>
              <a:t> agresivní hydroxid</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hlavní složkou leptacích lázní při výrobě polovodičů a slouží k odsiřování některých druhů těžké ropy. </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Jeho rozpouštěním v kyselině mravenčí se připravuje </a:t>
            </a:r>
            <a:r>
              <a:rPr lang="cs-CZ" sz="2000" b="1" dirty="0">
                <a:latin typeface="Arial" panose="020B0604020202020204" pitchFamily="34" charset="0"/>
                <a:cs typeface="Arial" panose="020B0604020202020204" pitchFamily="34" charset="0"/>
              </a:rPr>
              <a:t>mravenčan </a:t>
            </a:r>
            <a:r>
              <a:rPr lang="cs-CZ" sz="2000" b="1" dirty="0" err="1">
                <a:latin typeface="Arial" panose="020B0604020202020204" pitchFamily="34" charset="0"/>
                <a:cs typeface="Arial" panose="020B0604020202020204" pitchFamily="34" charset="0"/>
              </a:rPr>
              <a:t>cesný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HCOOCs</a:t>
            </a:r>
            <a:r>
              <a:rPr lang="cs-CZ" sz="2000" dirty="0">
                <a:latin typeface="Arial" panose="020B0604020202020204" pitchFamily="34" charset="0"/>
                <a:cs typeface="Arial" panose="020B0604020202020204" pitchFamily="34" charset="0"/>
              </a:rPr>
              <a:t>, který se používá k přípravě velmi hustých roztoků pro výplachy podmořských ropných vrtů (má hustotu až 2,3 g·cm</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Krystalický </a:t>
            </a:r>
            <a:r>
              <a:rPr lang="cs-CZ" sz="2000" b="1" dirty="0">
                <a:latin typeface="Arial" panose="020B0604020202020204" pitchFamily="34" charset="0"/>
                <a:cs typeface="Arial" panose="020B0604020202020204" pitchFamily="34" charset="0"/>
              </a:rPr>
              <a:t>jodid</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bromid </a:t>
            </a:r>
            <a:r>
              <a:rPr lang="cs-CZ" sz="2000" b="1" dirty="0" err="1">
                <a:latin typeface="Arial" panose="020B0604020202020204" pitchFamily="34" charset="0"/>
                <a:cs typeface="Arial" panose="020B0604020202020204" pitchFamily="34" charset="0"/>
              </a:rPr>
              <a:t>cesný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používají na výrobu citlivých vrstev scintilačních přístrojů, zejména k detekci paprsků </a:t>
            </a:r>
            <a:r>
              <a:rPr lang="el-GR" sz="2000" dirty="0">
                <a:latin typeface="Arial" panose="020B0604020202020204" pitchFamily="34" charset="0"/>
                <a:cs typeface="Arial" panose="020B0604020202020204" pitchFamily="34" charset="0"/>
              </a:rPr>
              <a:t>γ </a:t>
            </a:r>
            <a:r>
              <a:rPr lang="cs-CZ" sz="2000" dirty="0">
                <a:latin typeface="Arial" panose="020B0604020202020204" pitchFamily="34" charset="0"/>
                <a:cs typeface="Arial" panose="020B0604020202020204" pitchFamily="34" charset="0"/>
              </a:rPr>
              <a:t>a Rentgenového záření. </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Síran </a:t>
            </a:r>
            <a:r>
              <a:rPr lang="cs-CZ" sz="2000" b="1" dirty="0" err="1">
                <a:latin typeface="Arial" panose="020B0604020202020204" pitchFamily="34" charset="0"/>
                <a:cs typeface="Arial" panose="020B0604020202020204" pitchFamily="34" charset="0"/>
              </a:rPr>
              <a:t>cesný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trifluoracetát</a:t>
            </a:r>
            <a:r>
              <a:rPr lang="cs-CZ" sz="2000" b="1" dirty="0">
                <a:latin typeface="Arial" panose="020B0604020202020204" pitchFamily="34" charset="0"/>
                <a:cs typeface="Arial" panose="020B0604020202020204" pitchFamily="34" charset="0"/>
              </a:rPr>
              <a:t> cesia </a:t>
            </a:r>
            <a:r>
              <a:rPr lang="cs-CZ" sz="2000" dirty="0">
                <a:latin typeface="Arial" panose="020B0604020202020204" pitchFamily="34" charset="0"/>
                <a:cs typeface="Arial" panose="020B0604020202020204" pitchFamily="34" charset="0"/>
              </a:rPr>
              <a:t>CF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COOCs se využívají k úpravě hustoty roztoků při separaci virů a nukleových kyselin pomocí ultracentrifugy. </a:t>
            </a:r>
            <a:endParaRPr lang="en-US"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Chlorid </a:t>
            </a:r>
            <a:r>
              <a:rPr lang="cs-CZ" sz="2000" b="1" dirty="0" err="1">
                <a:latin typeface="Arial" panose="020B0604020202020204" pitchFamily="34" charset="0"/>
                <a:cs typeface="Arial" panose="020B0604020202020204" pitchFamily="34" charset="0"/>
              </a:rPr>
              <a:t>cesný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používá jako protijed při otravách sloučeninami arsenu. </a:t>
            </a:r>
            <a:endParaRPr lang="en-US"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Jodid </a:t>
            </a:r>
            <a:r>
              <a:rPr lang="cs-CZ" sz="2000" b="1" dirty="0" err="1">
                <a:latin typeface="Arial" panose="020B0604020202020204" pitchFamily="34" charset="0"/>
                <a:cs typeface="Arial" panose="020B0604020202020204" pitchFamily="34" charset="0"/>
              </a:rPr>
              <a:t>cesný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CsI</a:t>
            </a:r>
            <a:r>
              <a:rPr lang="cs-CZ" sz="2000" dirty="0">
                <a:latin typeface="Arial" panose="020B0604020202020204" pitchFamily="34" charset="0"/>
                <a:cs typeface="Arial" panose="020B0604020202020204" pitchFamily="34" charset="0"/>
              </a:rPr>
              <a:t> slouží jako luminofor v halogenidových výbojkách. </a:t>
            </a:r>
            <a:endParaRPr lang="en-US"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Dusičnan </a:t>
            </a:r>
            <a:r>
              <a:rPr lang="cs-CZ" sz="2000" b="1" dirty="0" err="1">
                <a:latin typeface="Arial" panose="020B0604020202020204" pitchFamily="34" charset="0"/>
                <a:cs typeface="Arial" panose="020B0604020202020204" pitchFamily="34" charset="0"/>
              </a:rPr>
              <a:t>cesn</a:t>
            </a:r>
            <a:r>
              <a:rPr lang="cs-CZ" sz="2000" dirty="0" err="1">
                <a:latin typeface="Arial" panose="020B0604020202020204" pitchFamily="34" charset="0"/>
                <a:cs typeface="Arial" panose="020B0604020202020204" pitchFamily="34" charset="0"/>
              </a:rPr>
              <a:t>ý</a:t>
            </a:r>
            <a:r>
              <a:rPr lang="cs-CZ" sz="2000" dirty="0">
                <a:latin typeface="Arial" panose="020B0604020202020204" pitchFamily="34" charset="0"/>
                <a:cs typeface="Arial" panose="020B0604020202020204" pitchFamily="34" charset="0"/>
              </a:rPr>
              <a:t> CsNO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v pyrotechnice - barví plamen modře.</a:t>
            </a:r>
          </a:p>
        </p:txBody>
      </p:sp>
    </p:spTree>
    <p:extLst>
      <p:ext uri="{BB962C8B-B14F-4D97-AF65-F5344CB8AC3E}">
        <p14:creationId xmlns:p14="http://schemas.microsoft.com/office/powerpoint/2010/main" val="34082318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4893647"/>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F</a:t>
            </a:r>
            <a:r>
              <a:rPr lang="cs-CZ" sz="3200" b="1" dirty="0" err="1">
                <a:latin typeface="Arial" panose="020B0604020202020204" pitchFamily="34" charset="0"/>
                <a:cs typeface="Arial" panose="020B0604020202020204" pitchFamily="34" charset="0"/>
              </a:rPr>
              <a:t>rancium</a:t>
            </a:r>
            <a:r>
              <a:rPr lang="cs-CZ"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je radioaktivní kovový prvek. Nejstabilnější izotop francia </a:t>
            </a:r>
            <a:r>
              <a:rPr lang="cs-CZ" sz="2000" baseline="30000" dirty="0">
                <a:latin typeface="Arial" panose="020B0604020202020204" pitchFamily="34" charset="0"/>
                <a:cs typeface="Arial" panose="020B0604020202020204" pitchFamily="34" charset="0"/>
              </a:rPr>
              <a:t>223</a:t>
            </a:r>
            <a:r>
              <a:rPr lang="cs-CZ" sz="2000" dirty="0">
                <a:latin typeface="Arial" panose="020B0604020202020204" pitchFamily="34" charset="0"/>
                <a:cs typeface="Arial" panose="020B0604020202020204" pitchFamily="34" charset="0"/>
              </a:rPr>
              <a:t>Fr má poločas rozpadu 21 minut. V přírodě francium vzniká radioaktivním rozpadem aktinia.</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Za pokojové teploty je francium pevný kov </a:t>
            </a:r>
            <a:r>
              <a:rPr lang="cs-CZ" sz="2000" b="1" dirty="0">
                <a:latin typeface="Arial" panose="020B0604020202020204" pitchFamily="34" charset="0"/>
                <a:cs typeface="Arial" panose="020B0604020202020204" pitchFamily="34" charset="0"/>
              </a:rPr>
              <a:t>s nejnižší hodnotou elektronegativity</a:t>
            </a:r>
            <a:r>
              <a:rPr lang="cs-CZ" sz="2000" dirty="0">
                <a:latin typeface="Arial" panose="020B0604020202020204" pitchFamily="34" charset="0"/>
                <a:cs typeface="Arial" panose="020B0604020202020204" pitchFamily="34" charset="0"/>
              </a:rPr>
              <a:t>. Ve sloučeninách vystupuje francium pouze jako kation Fr</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Fluorid francia (</a:t>
            </a:r>
            <a:r>
              <a:rPr lang="cs-CZ" sz="2000" dirty="0" err="1">
                <a:latin typeface="Arial" panose="020B0604020202020204" pitchFamily="34" charset="0"/>
                <a:cs typeface="Arial" panose="020B0604020202020204" pitchFamily="34" charset="0"/>
              </a:rPr>
              <a:t>FrF</a:t>
            </a:r>
            <a:r>
              <a:rPr lang="cs-CZ" sz="2000" dirty="0">
                <a:latin typeface="Arial" panose="020B0604020202020204" pitchFamily="34" charset="0"/>
                <a:cs typeface="Arial" panose="020B0604020202020204" pitchFamily="34" charset="0"/>
              </a:rPr>
              <a:t>) je sloučeninou s největším rozdílem elektronegativity mezi vázanými prvky. Je velmi reaktivní a jeho sloučeniny se svými vlastnostmi podobají sloučeninám cesia. Téměř všechny soli francia jsou ve vodě rozpustné. </a:t>
            </a:r>
          </a:p>
          <a:p>
            <a:pPr algn="just"/>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Francium se dobře rozpouští v minerálních kyselinách za vzniku </a:t>
            </a:r>
            <a:r>
              <a:rPr lang="cs-CZ" sz="2000" dirty="0" err="1">
                <a:latin typeface="Arial" panose="020B0604020202020204" pitchFamily="34" charset="0"/>
                <a:cs typeface="Arial" panose="020B0604020202020204" pitchFamily="34" charset="0"/>
              </a:rPr>
              <a:t>francné</a:t>
            </a:r>
            <a:r>
              <a:rPr lang="cs-CZ" sz="2000" dirty="0">
                <a:latin typeface="Arial" panose="020B0604020202020204" pitchFamily="34" charset="0"/>
                <a:cs typeface="Arial" panose="020B0604020202020204" pitchFamily="34" charset="0"/>
              </a:rPr>
              <a:t> soli příslušné kyseliny a </a:t>
            </a:r>
            <a:r>
              <a:rPr lang="cs-CZ" sz="2000" u="sng" dirty="0">
                <a:latin typeface="Arial" panose="020B0604020202020204" pitchFamily="34" charset="0"/>
                <a:cs typeface="Arial" panose="020B0604020202020204" pitchFamily="34" charset="0"/>
              </a:rPr>
              <a:t>vodíku</a:t>
            </a:r>
            <a:r>
              <a:rPr lang="cs-CZ" sz="2000" dirty="0">
                <a:latin typeface="Arial" panose="020B0604020202020204" pitchFamily="34" charset="0"/>
                <a:cs typeface="Arial" panose="020B0604020202020204" pitchFamily="34" charset="0"/>
              </a:rPr>
              <a:t>, s vodou reaguje za vzniku hydroxidu </a:t>
            </a:r>
            <a:r>
              <a:rPr lang="cs-CZ" sz="2000" dirty="0" err="1">
                <a:latin typeface="Arial" panose="020B0604020202020204" pitchFamily="34" charset="0"/>
                <a:cs typeface="Arial" panose="020B0604020202020204" pitchFamily="34" charset="0"/>
              </a:rPr>
              <a:t>francného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FrOH</a:t>
            </a:r>
            <a:r>
              <a:rPr lang="cs-CZ" sz="2000" dirty="0">
                <a:latin typeface="Arial" panose="020B0604020202020204" pitchFamily="34" charset="0"/>
                <a:cs typeface="Arial" panose="020B0604020202020204" pitchFamily="34" charset="0"/>
              </a:rPr>
              <a:t> a vodíku, v atmosféře </a:t>
            </a:r>
            <a:r>
              <a:rPr lang="cs-CZ" sz="2000" u="sng" dirty="0">
                <a:latin typeface="Arial" panose="020B0604020202020204" pitchFamily="34" charset="0"/>
                <a:cs typeface="Arial" panose="020B0604020202020204" pitchFamily="34" charset="0"/>
              </a:rPr>
              <a:t>kyslíku</a:t>
            </a:r>
            <a:r>
              <a:rPr lang="cs-CZ" sz="2000" dirty="0">
                <a:latin typeface="Arial" panose="020B0604020202020204" pitchFamily="34" charset="0"/>
                <a:cs typeface="Arial" panose="020B0604020202020204" pitchFamily="34" charset="0"/>
              </a:rPr>
              <a:t> shoří na </a:t>
            </a:r>
            <a:r>
              <a:rPr lang="cs-CZ" sz="2000" dirty="0" err="1">
                <a:latin typeface="Arial" panose="020B0604020202020204" pitchFamily="34" charset="0"/>
                <a:cs typeface="Arial" panose="020B0604020202020204" pitchFamily="34" charset="0"/>
              </a:rPr>
              <a:t>hyperoxid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francný</a:t>
            </a:r>
            <a:r>
              <a:rPr lang="cs-CZ" sz="2000" dirty="0">
                <a:latin typeface="Arial" panose="020B0604020202020204" pitchFamily="34" charset="0"/>
                <a:cs typeface="Arial" panose="020B0604020202020204" pitchFamily="34" charset="0"/>
              </a:rPr>
              <a:t> FrO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ochotně reaguje s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a:t>
            </a:r>
          </a:p>
          <a:p>
            <a:pPr algn="just"/>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Praktické využití kovové francium ani sloučeniny francia nemají. </a:t>
            </a:r>
          </a:p>
        </p:txBody>
      </p:sp>
    </p:spTree>
    <p:extLst>
      <p:ext uri="{BB962C8B-B14F-4D97-AF65-F5344CB8AC3E}">
        <p14:creationId xmlns:p14="http://schemas.microsoft.com/office/powerpoint/2010/main" val="2586477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4566" y="765512"/>
            <a:ext cx="8839199" cy="5324535"/>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je na čerstvém řezu stříbřitě bílý, lesklý a velice lehký kov, s </a:t>
            </a:r>
            <a:r>
              <a:rPr lang="en-GB" altLang="en-US" sz="2000" dirty="0" err="1">
                <a:latin typeface="Arial" panose="020B0604020202020204" pitchFamily="34" charset="0"/>
                <a:cs typeface="Arial" panose="020B0604020202020204" pitchFamily="34" charset="0"/>
              </a:rPr>
              <a:t>vysok</a:t>
            </a:r>
            <a:r>
              <a:rPr lang="cs-CZ" altLang="en-US" sz="2000" dirty="0">
                <a:latin typeface="Arial" panose="020B0604020202020204" pitchFamily="34" charset="0"/>
                <a:cs typeface="Arial" panose="020B0604020202020204" pitchFamily="34" charset="0"/>
              </a:rPr>
              <a:t>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odrazivost</a:t>
            </a:r>
            <a:r>
              <a:rPr lang="cs-CZ" altLang="en-US" sz="2000" dirty="0">
                <a:latin typeface="Arial" panose="020B0604020202020204" pitchFamily="34" charset="0"/>
                <a:cs typeface="Arial" panose="020B0604020202020204" pitchFamily="34" charset="0"/>
              </a:rPr>
              <a: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světla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zrcadla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UV </a:t>
            </a:r>
            <a:r>
              <a:rPr lang="en-GB" altLang="en-US" sz="2000" dirty="0" err="1">
                <a:latin typeface="Arial" panose="020B0604020202020204" pitchFamily="34" charset="0"/>
                <a:cs typeface="Arial" panose="020B0604020202020204" pitchFamily="34" charset="0"/>
              </a:rPr>
              <a:t>záření</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Na vzduchu se povrch hliníku poměrně rychle pokrývá vrstvou oxidu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vůči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čisté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odolný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solí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odstraňují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ochrannou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vrstvu</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rychlá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koroze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odolnost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hliníku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vůči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korozi</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zvyšuje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zesílením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vrstvičky</a:t>
            </a:r>
            <a:r>
              <a:rPr lang="en-GB" altLang="en-US" sz="2000" dirty="0">
                <a:latin typeface="Arial" panose="020B0604020202020204" pitchFamily="34" charset="0"/>
                <a:cs typeface="Arial" panose="020B0604020202020204" pitchFamily="34" charset="0"/>
              </a:rPr>
              <a:t> Al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povrchu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kovu</a:t>
            </a:r>
            <a:r>
              <a:rPr lang="en-GB" altLang="en-US" sz="2000" dirty="0">
                <a:latin typeface="Arial" panose="020B0604020202020204" pitchFamily="34" charset="0"/>
                <a:cs typeface="Arial" panose="020B0604020202020204" pitchFamily="34" charset="0"/>
              </a:rPr>
              <a:t> a to </a:t>
            </a:r>
            <a:r>
              <a:rPr lang="en-GB" altLang="en-US" sz="2000" dirty="0" err="1">
                <a:latin typeface="Arial" panose="020B0604020202020204" pitchFamily="34" charset="0"/>
                <a:cs typeface="Arial" panose="020B0604020202020204" pitchFamily="34" charset="0"/>
              </a:rPr>
              <a:t>buď</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roztoku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chromanu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častěji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elektrolyticky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eloxování</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Ve sloučeninách se hliník nejčastěji vyskytuje v </a:t>
            </a:r>
            <a:r>
              <a:rPr lang="cs-CZ" sz="2000" dirty="0" err="1">
                <a:latin typeface="Arial" panose="020B0604020202020204" pitchFamily="34" charset="0"/>
                <a:cs typeface="Arial" panose="020B0604020202020204" pitchFamily="34" charset="0"/>
              </a:rPr>
              <a:t>ox</a:t>
            </a:r>
            <a:r>
              <a:rPr lang="cs-CZ" sz="2000" dirty="0">
                <a:latin typeface="Arial" panose="020B0604020202020204" pitchFamily="34" charset="0"/>
                <a:cs typeface="Arial" panose="020B0604020202020204" pitchFamily="34" charset="0"/>
              </a:rPr>
              <a:t>. stavu III, sloučeniny jednomocného a dvojmocného hliníku jsou méně obvyklé: nestabilní chlorid </a:t>
            </a:r>
            <a:r>
              <a:rPr lang="cs-CZ" sz="2000" dirty="0" err="1">
                <a:latin typeface="Arial" panose="020B0604020202020204" pitchFamily="34" charset="0"/>
                <a:cs typeface="Arial" panose="020B0604020202020204" pitchFamily="34" charset="0"/>
              </a:rPr>
              <a:t>hlinný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AlCl</a:t>
            </a:r>
            <a:r>
              <a:rPr lang="cs-CZ" sz="2000" dirty="0">
                <a:latin typeface="Arial" panose="020B0604020202020204" pitchFamily="34" charset="0"/>
                <a:cs typeface="Arial" panose="020B0604020202020204" pitchFamily="34" charset="0"/>
              </a:rPr>
              <a:t> je meziproduktem při chemické rafinaci hliníku, oxid </a:t>
            </a:r>
            <a:r>
              <a:rPr lang="cs-CZ" sz="2000" dirty="0" err="1">
                <a:latin typeface="Arial" panose="020B0604020202020204" pitchFamily="34" charset="0"/>
                <a:cs typeface="Arial" panose="020B0604020202020204" pitchFamily="34" charset="0"/>
              </a:rPr>
              <a:t>hlinatý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AlO</a:t>
            </a:r>
            <a:r>
              <a:rPr lang="cs-CZ" sz="2000" dirty="0">
                <a:latin typeface="Arial" panose="020B0604020202020204" pitchFamily="34" charset="0"/>
                <a:cs typeface="Arial" panose="020B0604020202020204" pitchFamily="34" charset="0"/>
              </a:rPr>
              <a:t>, dvojmocný hliník se vyskytuje v řadě organických sloučenin.</a:t>
            </a:r>
          </a:p>
          <a:p>
            <a:endParaRPr lang="en-GB" alt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Hliník je prvek s amfoterním charakterem. S kyselinami tvoří hlinité soli Al</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silnými zásadami reaguje hliník za vzniku </a:t>
            </a:r>
            <a:r>
              <a:rPr lang="cs-CZ" sz="2000" dirty="0" err="1">
                <a:latin typeface="Arial" panose="020B0604020202020204" pitchFamily="34" charset="0"/>
                <a:cs typeface="Arial" panose="020B0604020202020204" pitchFamily="34" charset="0"/>
              </a:rPr>
              <a:t>tetrahydroxohlinitanů</a:t>
            </a:r>
            <a:r>
              <a:rPr lang="cs-CZ" sz="2000" dirty="0">
                <a:latin typeface="Arial" panose="020B0604020202020204" pitchFamily="34" charset="0"/>
                <a:cs typeface="Arial" panose="020B0604020202020204" pitchFamily="34" charset="0"/>
              </a:rPr>
              <a:t> [Al(OH)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2Al + 6HCl → 2AlCl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2AL + 2NaOH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2Na[Al(OH)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sp>
        <p:nvSpPr>
          <p:cNvPr id="3" name="Obdélník 2"/>
          <p:cNvSpPr/>
          <p:nvPr/>
        </p:nvSpPr>
        <p:spPr>
          <a:xfrm>
            <a:off x="3505200" y="152400"/>
            <a:ext cx="1300356" cy="584775"/>
          </a:xfrm>
          <a:prstGeom prst="rect">
            <a:avLst/>
          </a:prstGeom>
        </p:spPr>
        <p:txBody>
          <a:bodyPr wrap="none">
            <a:spAutoFit/>
          </a:bodyPr>
          <a:lstStyle/>
          <a:p>
            <a:r>
              <a:rPr lang="en-GB" altLang="en-US" sz="3200" b="1" dirty="0" err="1">
                <a:latin typeface="Arial" panose="020B0604020202020204" pitchFamily="34" charset="0"/>
                <a:cs typeface="Arial" panose="020B0604020202020204" pitchFamily="34" charset="0"/>
              </a:rPr>
              <a:t>Hliník</a:t>
            </a:r>
            <a:endParaRPr lang="cs-C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5137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106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Reakce hliníku s kyselinou dusičnou probíhají bez vývoje vodíku, se zředěnou kyselinou vzniká oxid dusný, reakcí hliníku s velmi zředěnou kyselinou dusičnou vzniká dusičnan amonný:</a:t>
            </a:r>
          </a:p>
          <a:p>
            <a:pPr algn="ctr"/>
            <a:r>
              <a:rPr lang="cs-CZ" sz="2000" dirty="0">
                <a:latin typeface="Arial" panose="020B0604020202020204" pitchFamily="34" charset="0"/>
                <a:cs typeface="Arial" panose="020B0604020202020204" pitchFamily="34" charset="0"/>
              </a:rPr>
              <a:t>8Al + 30HNO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8Al(NO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+ 15H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8Al + 30HNO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8Al(NO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+ 9H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ct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se slučuje přímo, reakce jsou silně exotermní, s kapalným bromem reaguje práškový hliník prudce za vývoje plamene. </a:t>
            </a:r>
          </a:p>
          <a:p>
            <a:pPr algn="just"/>
            <a:r>
              <a:rPr lang="cs-CZ" sz="2000" dirty="0">
                <a:latin typeface="Arial" panose="020B0604020202020204" pitchFamily="34" charset="0"/>
                <a:cs typeface="Arial" panose="020B0604020202020204" pitchFamily="34" charset="0"/>
              </a:rPr>
              <a:t>Se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reaguje explozivně za vzniku selenidu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telluridu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Te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S </a:t>
            </a:r>
            <a:r>
              <a:rPr lang="cs-CZ" sz="2000" u="sng" dirty="0">
                <a:latin typeface="Arial" panose="020B0604020202020204" pitchFamily="34" charset="0"/>
                <a:cs typeface="Arial" panose="020B0604020202020204" pitchFamily="34" charset="0"/>
              </a:rPr>
              <a:t>dusíkem</a:t>
            </a:r>
            <a:r>
              <a:rPr lang="cs-CZ" sz="2000" dirty="0">
                <a:latin typeface="Arial" panose="020B0604020202020204" pitchFamily="34" charset="0"/>
                <a:cs typeface="Arial" panose="020B0604020202020204" pitchFamily="34" charset="0"/>
              </a:rPr>
              <a:t> se slučuje na nitrid </a:t>
            </a:r>
            <a:r>
              <a:rPr lang="cs-CZ" sz="2000" dirty="0" err="1">
                <a:latin typeface="Arial" panose="020B0604020202020204" pitchFamily="34" charset="0"/>
                <a:cs typeface="Arial" panose="020B0604020202020204" pitchFamily="34" charset="0"/>
              </a:rPr>
              <a:t>AlN</a:t>
            </a:r>
            <a:r>
              <a:rPr lang="cs-CZ" sz="2000" dirty="0">
                <a:latin typeface="Arial" panose="020B0604020202020204" pitchFamily="34" charset="0"/>
                <a:cs typeface="Arial" panose="020B0604020202020204" pitchFamily="34" charset="0"/>
              </a:rPr>
              <a:t> až za teplot 800-1200°C, s amoniakem reaguje za tvorby nitridu až při teplotě nad 600°C, </a:t>
            </a:r>
          </a:p>
          <a:p>
            <a:pPr algn="just"/>
            <a:r>
              <a:rPr lang="cs-CZ" sz="2000" dirty="0">
                <a:latin typeface="Arial" panose="020B0604020202020204" pitchFamily="34" charset="0"/>
                <a:cs typeface="Arial" panose="020B0604020202020204" pitchFamily="34" charset="0"/>
              </a:rPr>
              <a:t>Přímá reakce hliníku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probíhá za vzniku snadno hydrolyzujícího sulfidu hlinitého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již od teploty 150°C.</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Již za mírně zvýšené teploty okolo 70 – 100 °C reaguje s peroxidy a </a:t>
            </a:r>
            <a:r>
              <a:rPr lang="cs-CZ" sz="2000" dirty="0" err="1">
                <a:latin typeface="Arial" panose="020B0604020202020204" pitchFamily="34" charset="0"/>
                <a:cs typeface="Arial" panose="020B0604020202020204" pitchFamily="34" charset="0"/>
              </a:rPr>
              <a:t>hyperoxidy</a:t>
            </a:r>
            <a:r>
              <a:rPr lang="cs-CZ" sz="2000" dirty="0">
                <a:latin typeface="Arial" panose="020B0604020202020204" pitchFamily="34" charset="0"/>
                <a:cs typeface="Arial" panose="020B0604020202020204" pitchFamily="34" charset="0"/>
              </a:rPr>
              <a:t> alkalických kovů za vzniku alkalických hlinitanů:</a:t>
            </a:r>
          </a:p>
          <a:p>
            <a:pPr algn="ctr"/>
            <a:r>
              <a:rPr lang="cs-CZ" sz="2000" dirty="0">
                <a:latin typeface="Arial" panose="020B0604020202020204" pitchFamily="34" charset="0"/>
                <a:cs typeface="Arial" panose="020B0604020202020204" pitchFamily="34" charset="0"/>
              </a:rPr>
              <a:t>3Na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+ 2Al → 2NaAlO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NaO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Al → NaAlO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ct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995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3400" y="122238"/>
            <a:ext cx="8229600" cy="715962"/>
          </a:xfrm>
        </p:spPr>
        <p:txBody>
          <a:bodyPr>
            <a:normAutofit/>
          </a:bodyPr>
          <a:lstStyle/>
          <a:p>
            <a:r>
              <a:rPr lang="en-GB" altLang="en-US" sz="2800" b="1" dirty="0" err="1">
                <a:latin typeface="Times New Roman" pitchFamily="18" charset="0"/>
              </a:rPr>
              <a:t>Slou</a:t>
            </a:r>
            <a:r>
              <a:rPr lang="cs-CZ" altLang="en-US" sz="2800" b="1" dirty="0">
                <a:latin typeface="Times New Roman" pitchFamily="18" charset="0"/>
              </a:rPr>
              <a:t>č</a:t>
            </a:r>
            <a:r>
              <a:rPr lang="en-GB" altLang="en-US" sz="2800" b="1" dirty="0" err="1">
                <a:latin typeface="Times New Roman" pitchFamily="18" charset="0"/>
              </a:rPr>
              <a:t>eniny</a:t>
            </a:r>
            <a:r>
              <a:rPr lang="en-GB" altLang="en-US" sz="2800" b="1" dirty="0">
                <a:latin typeface="Times New Roman" pitchFamily="18" charset="0"/>
              </a:rPr>
              <a:t> se s</a:t>
            </a:r>
            <a:r>
              <a:rPr lang="cs-CZ" altLang="en-US" sz="2800" b="1" dirty="0">
                <a:latin typeface="Times New Roman" pitchFamily="18" charset="0"/>
              </a:rPr>
              <a:t>í</a:t>
            </a:r>
            <a:r>
              <a:rPr lang="en-US" altLang="en-US" sz="2800" b="1" dirty="0" err="1">
                <a:latin typeface="Times New Roman" pitchFamily="18" charset="0"/>
              </a:rPr>
              <a:t>rou</a:t>
            </a:r>
            <a:endParaRPr lang="cs-CZ" sz="2800" dirty="0"/>
          </a:p>
        </p:txBody>
      </p:sp>
      <p:sp>
        <p:nvSpPr>
          <p:cNvPr id="4" name="TextovéPole 3"/>
          <p:cNvSpPr txBox="1"/>
          <p:nvPr/>
        </p:nvSpPr>
        <p:spPr>
          <a:xfrm>
            <a:off x="228600" y="838200"/>
            <a:ext cx="8587864" cy="1631216"/>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Sirouhl</a:t>
            </a:r>
            <a:r>
              <a:rPr lang="cs-CZ" sz="2000" b="1" dirty="0">
                <a:latin typeface="Arial" panose="020B0604020202020204" pitchFamily="34" charset="0"/>
                <a:cs typeface="Arial" panose="020B0604020202020204" pitchFamily="34" charset="0"/>
              </a:rPr>
              <a:t>í</a:t>
            </a:r>
            <a:r>
              <a:rPr lang="en-US" sz="2000" b="1" dirty="0">
                <a:latin typeface="Arial" panose="020B0604020202020204" pitchFamily="34" charset="0"/>
                <a:cs typeface="Arial" panose="020B0604020202020204" pitchFamily="34" charset="0"/>
              </a:rPr>
              <a:t>k</a:t>
            </a:r>
            <a:r>
              <a:rPr lang="cs-CZ" sz="2000" b="1" dirty="0">
                <a:latin typeface="Arial" panose="020B0604020202020204" pitchFamily="34" charset="0"/>
                <a:cs typeface="Arial" panose="020B0604020202020204" pitchFamily="34" charset="0"/>
              </a:rPr>
              <a:t> CS</a:t>
            </a:r>
            <a:r>
              <a:rPr lang="cs-CZ" sz="2000" b="1" baseline="-25000" dirty="0">
                <a:latin typeface="Arial" panose="020B0604020202020204" pitchFamily="34" charset="0"/>
                <a:cs typeface="Arial" panose="020B0604020202020204" pitchFamily="34" charset="0"/>
              </a:rPr>
              <a:t>2</a:t>
            </a:r>
          </a:p>
          <a:p>
            <a:r>
              <a:rPr lang="cs-CZ" sz="2000" dirty="0"/>
              <a:t> = toxická těkavá kapalina, využívá se při výrobě viskózy, celofánu, kaučuku apod. </a:t>
            </a:r>
          </a:p>
          <a:p>
            <a:r>
              <a:rPr lang="cs-CZ" sz="2000" dirty="0"/>
              <a:t>a jako rozpouštědlo.</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p:txBody>
      </p:sp>
      <p:pic>
        <p:nvPicPr>
          <p:cNvPr id="7987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824" y="1653808"/>
            <a:ext cx="1600200" cy="846557"/>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2"/>
          <p:cNvSpPr>
            <a:spLocks noGrp="1"/>
          </p:cNvSpPr>
          <p:nvPr>
            <p:ph idx="1"/>
          </p:nvPr>
        </p:nvSpPr>
        <p:spPr>
          <a:xfrm>
            <a:off x="228600" y="2514956"/>
            <a:ext cx="8839200" cy="4525963"/>
          </a:xfrm>
        </p:spPr>
        <p:txBody>
          <a:bodyPr>
            <a:normAutofit/>
          </a:bodyPr>
          <a:lstStyle/>
          <a:p>
            <a:pPr marL="0" indent="0">
              <a:buNone/>
            </a:pPr>
            <a:r>
              <a:rPr lang="cs-CZ" sz="2000" b="1" dirty="0" err="1">
                <a:latin typeface="Arial" panose="020B0604020202020204" pitchFamily="34" charset="0"/>
                <a:cs typeface="Arial" panose="020B0604020202020204" pitchFamily="34" charset="0"/>
              </a:rPr>
              <a:t>Thiomočovina</a:t>
            </a:r>
            <a:endParaRPr lang="cs-CZ" sz="2000" b="1"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 = činidlo v organické syntéze</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b="1" dirty="0" err="1">
                <a:latin typeface="Arial" panose="020B0604020202020204" pitchFamily="34" charset="0"/>
                <a:cs typeface="Arial" panose="020B0604020202020204" pitchFamily="34" charset="0"/>
              </a:rPr>
              <a:t>Thiofosgen</a:t>
            </a:r>
            <a:endParaRPr lang="cs-CZ" sz="2000" b="1"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činidlo v organické syntéze</a:t>
            </a:r>
          </a:p>
          <a:p>
            <a:pPr marL="0" indent="0">
              <a:buNone/>
            </a:pPr>
            <a:endParaRPr lang="cs-CZ" sz="2000" b="1"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Kyselina </a:t>
            </a:r>
            <a:r>
              <a:rPr lang="cs-CZ" sz="2000" b="1" dirty="0" err="1">
                <a:latin typeface="Arial" panose="020B0604020202020204" pitchFamily="34" charset="0"/>
                <a:cs typeface="Arial" panose="020B0604020202020204" pitchFamily="34" charset="0"/>
              </a:rPr>
              <a:t>thiouhličitá</a:t>
            </a:r>
            <a:endParaRPr lang="cs-CZ" sz="2000" b="1" dirty="0">
              <a:latin typeface="Arial" panose="020B0604020202020204" pitchFamily="34" charset="0"/>
              <a:cs typeface="Arial" panose="020B0604020202020204" pitchFamily="34" charset="0"/>
            </a:endParaRPr>
          </a:p>
        </p:txBody>
      </p:sp>
      <p:pic>
        <p:nvPicPr>
          <p:cNvPr id="6" name="Picture 2" descr="Thiou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469416"/>
            <a:ext cx="2057400" cy="1351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rukturní vzorec">
            <a:hlinkClick r:id="rId4" tooltip="Strukturní vzorec"/>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255" y="3657600"/>
            <a:ext cx="1451429"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Thiocarbonic-acid-2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4953000"/>
            <a:ext cx="2908025" cy="177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37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52400" y="152400"/>
            <a:ext cx="8839200" cy="6553200"/>
          </a:xfrm>
        </p:spPr>
        <p:txBody>
          <a:bodyPr>
            <a:normAutofit/>
          </a:bodyPr>
          <a:lstStyle/>
          <a:p>
            <a:pPr marL="0" indent="0">
              <a:buNone/>
            </a:pPr>
            <a:r>
              <a:rPr lang="cs-CZ" sz="2000" dirty="0">
                <a:latin typeface="Arial" panose="020B0604020202020204" pitchFamily="34" charset="0"/>
                <a:cs typeface="Arial" panose="020B0604020202020204" pitchFamily="34" charset="0"/>
              </a:rPr>
              <a:t>Vodné roztoky hlinitých solí jsou bezbarvé, nerozpustné hlinité sloučeniny jsou bílé látky. Jednou z mála známých barevných sloučenin hliníku je světle žlutý karbid Al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Hliník je nejrozšířenější kov a je třetí nejrozšířenější prvek zemské kůry. V přírodě se v ryzí formě obvykle nevyskytuje, sloučeniny hliníku jsou rozptýleny v zemské kůře. </a:t>
            </a:r>
          </a:p>
          <a:p>
            <a:pPr marL="0" indent="0" algn="just">
              <a:buNone/>
            </a:pPr>
            <a:r>
              <a:rPr lang="cs-CZ" sz="2000" dirty="0">
                <a:latin typeface="Arial" panose="020B0604020202020204" pitchFamily="34" charset="0"/>
                <a:cs typeface="Arial" panose="020B0604020202020204" pitchFamily="34" charset="0"/>
              </a:rPr>
              <a:t>Mezi nejdůležitější minerály hliníku patří </a:t>
            </a:r>
            <a:r>
              <a:rPr lang="cs-CZ" sz="2000" dirty="0" err="1">
                <a:latin typeface="Arial" panose="020B0604020202020204" pitchFamily="34" charset="0"/>
                <a:cs typeface="Arial" panose="020B0604020202020204" pitchFamily="34" charset="0"/>
              </a:rPr>
              <a:t>orthorombický</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boehmit</a:t>
            </a:r>
            <a:r>
              <a:rPr lang="cs-CZ" sz="2000" dirty="0">
                <a:latin typeface="Arial" panose="020B0604020202020204" pitchFamily="34" charset="0"/>
                <a:cs typeface="Arial" panose="020B0604020202020204" pitchFamily="34" charset="0"/>
              </a:rPr>
              <a:t>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 monoklinický </a:t>
            </a:r>
            <a:r>
              <a:rPr lang="cs-CZ" sz="2000" b="1" dirty="0" err="1">
                <a:latin typeface="Arial" panose="020B0604020202020204" pitchFamily="34" charset="0"/>
                <a:cs typeface="Arial" panose="020B0604020202020204" pitchFamily="34" charset="0"/>
              </a:rPr>
              <a:t>gibbsit</a:t>
            </a:r>
            <a:r>
              <a:rPr lang="cs-CZ" sz="2000" dirty="0">
                <a:latin typeface="Arial" panose="020B0604020202020204" pitchFamily="34" charset="0"/>
                <a:cs typeface="Arial" panose="020B0604020202020204" pitchFamily="34" charset="0"/>
              </a:rPr>
              <a:t>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i="1" dirty="0">
                <a:latin typeface="Arial" panose="020B0604020202020204" pitchFamily="34" charset="0"/>
                <a:cs typeface="Arial" panose="020B0604020202020204" pitchFamily="34" charset="0"/>
              </a:rPr>
              <a:t>(hlavní složky bauxitu)</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kryolit</a:t>
            </a:r>
            <a:r>
              <a:rPr lang="cs-CZ" sz="2000" dirty="0">
                <a:latin typeface="Arial" panose="020B0604020202020204" pitchFamily="34" charset="0"/>
                <a:cs typeface="Arial" panose="020B0604020202020204" pitchFamily="34" charset="0"/>
              </a:rPr>
              <a:t> Na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AlF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korund</a:t>
            </a:r>
            <a:r>
              <a:rPr lang="cs-CZ" sz="2000" dirty="0">
                <a:latin typeface="Arial" panose="020B0604020202020204" pitchFamily="34" charset="0"/>
                <a:cs typeface="Arial" panose="020B0604020202020204" pitchFamily="34" charset="0"/>
              </a:rPr>
              <a:t>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pPr marL="0" indent="0">
              <a:buNone/>
            </a:pPr>
            <a:endParaRPr lang="cs-CZ" sz="1000" dirty="0"/>
          </a:p>
          <a:p>
            <a:pPr marL="0" indent="0" algn="just">
              <a:buNone/>
            </a:pPr>
            <a:r>
              <a:rPr lang="cs-CZ" sz="2000" dirty="0">
                <a:latin typeface="Arial" panose="020B0604020202020204" pitchFamily="34" charset="0"/>
                <a:cs typeface="Arial" panose="020B0604020202020204" pitchFamily="34" charset="0"/>
              </a:rPr>
              <a:t>Hlavní surovinou pro výrobu hliníku je </a:t>
            </a:r>
            <a:r>
              <a:rPr lang="cs-CZ" sz="2000" b="1" dirty="0">
                <a:latin typeface="Arial" panose="020B0604020202020204" pitchFamily="34" charset="0"/>
                <a:cs typeface="Arial" panose="020B0604020202020204" pitchFamily="34" charset="0"/>
              </a:rPr>
              <a:t>bauxit</a:t>
            </a:r>
            <a:r>
              <a:rPr lang="cs-CZ" sz="2000" dirty="0">
                <a:latin typeface="Arial" panose="020B0604020202020204" pitchFamily="34" charset="0"/>
                <a:cs typeface="Arial" panose="020B0604020202020204" pitchFamily="34" charset="0"/>
              </a:rPr>
              <a:t>, hornina obsahující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 </a:t>
            </a:r>
            <a:r>
              <a:rPr lang="cs-CZ" sz="2000" dirty="0">
                <a:latin typeface="Arial" panose="020B0604020202020204" pitchFamily="34" charset="0"/>
                <a:cs typeface="Arial" panose="020B0604020202020204" pitchFamily="34" charset="0"/>
              </a:rPr>
              <a:t>·2H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 hydroxidy hliníku</a:t>
            </a:r>
          </a:p>
          <a:p>
            <a:pPr marL="0" indent="0" algn="just">
              <a:buNone/>
            </a:pPr>
            <a:r>
              <a:rPr lang="cs-CZ" sz="2000" b="1" dirty="0">
                <a:latin typeface="Arial" panose="020B0604020202020204" pitchFamily="34" charset="0"/>
                <a:cs typeface="Arial" panose="020B0604020202020204" pitchFamily="34" charset="0"/>
              </a:rPr>
              <a:t>  autochtonní bauxit</a:t>
            </a:r>
            <a:r>
              <a:rPr lang="cs-CZ" sz="2000" dirty="0">
                <a:latin typeface="Arial" panose="020B0604020202020204" pitchFamily="34" charset="0"/>
                <a:cs typeface="Arial" panose="020B0604020202020204" pitchFamily="34" charset="0"/>
              </a:rPr>
              <a:t>, méně kvalitní, primární zvětralinový materiál vázaný na matečnou horninu. </a:t>
            </a:r>
          </a:p>
          <a:p>
            <a:pPr marL="0" indent="0" algn="just">
              <a:buNone/>
            </a:pPr>
            <a:r>
              <a:rPr lang="cs-CZ" sz="2000" b="1" dirty="0">
                <a:latin typeface="Arial" panose="020B0604020202020204" pitchFamily="34" charset="0"/>
                <a:cs typeface="Arial" panose="020B0604020202020204" pitchFamily="34" charset="0"/>
              </a:rPr>
              <a:t>  alochtonní bauxit</a:t>
            </a:r>
            <a:r>
              <a:rPr lang="cs-CZ" sz="2000" dirty="0">
                <a:latin typeface="Arial" panose="020B0604020202020204" pitchFamily="34" charset="0"/>
                <a:cs typeface="Arial" panose="020B0604020202020204" pitchFamily="34" charset="0"/>
              </a:rPr>
              <a:t>, kvalitnější sekundární sedimentární materiál, tvořený sedimentárními vrstvami z materiálu připlaveného ze značné dálky. Vyšší kvalita sekundárního bauxitu je způsobena vymytím nežádoucích příměsí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během transportu a následné sedimentace.</a:t>
            </a:r>
          </a:p>
          <a:p>
            <a:pPr marL="0" indent="0"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654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08687"/>
            <a:ext cx="8763000" cy="6217087"/>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1)  Výroba hliníku se od roku 1886 provádí elektrolytickým rozkladem oxidu hlinitého rozpuštěného v roztaveném kryolitu - </a:t>
            </a:r>
            <a:r>
              <a:rPr lang="cs-CZ" sz="2000" b="1" dirty="0" err="1">
                <a:latin typeface="Arial" panose="020B0604020202020204" pitchFamily="34" charset="0"/>
                <a:cs typeface="Arial" panose="020B0604020202020204" pitchFamily="34" charset="0"/>
              </a:rPr>
              <a:t>Hallův-Héroultův</a:t>
            </a:r>
            <a:r>
              <a:rPr lang="cs-CZ" sz="2000" b="1" dirty="0">
                <a:latin typeface="Arial" panose="020B0604020202020204" pitchFamily="34" charset="0"/>
                <a:cs typeface="Arial" panose="020B0604020202020204" pitchFamily="34" charset="0"/>
              </a:rPr>
              <a:t> postup</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Čistý oxid hlinitý pro elektrolýzu se připravuje různými metodami, které se volí podle poměru hmotnosti oxidu hlinitého k hmotnosti oxidu křemičitého.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Poměrně univerzální je alkalická </a:t>
            </a:r>
            <a:r>
              <a:rPr lang="cs-CZ" sz="2000" b="1" dirty="0" err="1">
                <a:latin typeface="Arial" panose="020B0604020202020204" pitchFamily="34" charset="0"/>
                <a:cs typeface="Arial" panose="020B0604020202020204" pitchFamily="34" charset="0"/>
              </a:rPr>
              <a:t>spékací</a:t>
            </a:r>
            <a:r>
              <a:rPr lang="cs-CZ" sz="2000" b="1" dirty="0">
                <a:latin typeface="Arial" panose="020B0604020202020204" pitchFamily="34" charset="0"/>
                <a:cs typeface="Arial" panose="020B0604020202020204" pitchFamily="34" charset="0"/>
              </a:rPr>
              <a:t> metoda</a:t>
            </a:r>
            <a:r>
              <a:rPr lang="cs-CZ" sz="2000" dirty="0">
                <a:latin typeface="Arial" panose="020B0604020202020204" pitchFamily="34" charset="0"/>
                <a:cs typeface="Arial" panose="020B0604020202020204" pitchFamily="34" charset="0"/>
              </a:rPr>
              <a:t>, která spočívá ve vypalování bauxitu, vápence a sody v rotační peci. Vypálené slínky se </a:t>
            </a:r>
            <a:r>
              <a:rPr lang="cs-CZ" sz="2000" dirty="0" err="1">
                <a:latin typeface="Arial" panose="020B0604020202020204" pitchFamily="34" charset="0"/>
                <a:cs typeface="Arial" panose="020B0604020202020204" pitchFamily="34" charset="0"/>
              </a:rPr>
              <a:t>vylouží</a:t>
            </a:r>
            <a:r>
              <a:rPr lang="cs-CZ" sz="2000" dirty="0">
                <a:latin typeface="Arial" panose="020B0604020202020204" pitchFamily="34" charset="0"/>
                <a:cs typeface="Arial" panose="020B0604020202020204" pitchFamily="34" charset="0"/>
              </a:rPr>
              <a:t> vodou, vzniklý hlinitan sodný Na[Al(OH)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rozkládá oxidem uhličitým na hydrát hlinitý, ten se po odfiltrování kalcinuje za vzniku oxidu hlinitého.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Pro bauxity s nízkým obsahem křemene se používá mokrý, </a:t>
            </a:r>
            <a:r>
              <a:rPr lang="cs-CZ" sz="2000" b="1" dirty="0">
                <a:latin typeface="Arial" panose="020B0604020202020204" pitchFamily="34" charset="0"/>
                <a:cs typeface="Arial" panose="020B0604020202020204" pitchFamily="34" charset="0"/>
              </a:rPr>
              <a:t>Bayerův způsob</a:t>
            </a:r>
            <a:r>
              <a:rPr lang="cs-CZ" sz="2000" dirty="0">
                <a:latin typeface="Arial" panose="020B0604020202020204" pitchFamily="34" charset="0"/>
                <a:cs typeface="Arial" panose="020B0604020202020204" pitchFamily="34" charset="0"/>
              </a:rPr>
              <a:t> přípravy oxidu hlinitého, který spočívá v rozkladu mletého, žíhaného bauxitu hydroxidem sodným za zvýšeného tlaku a teploty v autoklávech různé konstrukce. Vzniklý roztok hlinitanu sodného se filtrací zbaví nečistot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hydratovaný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podrobí hydrolýze a rozkladu pomocí oxidu uhličitého, následně se kalcinuje na oxid hlinitý. Vedlejším produktem Bayerova způsobu je soda, která se </a:t>
            </a:r>
            <a:r>
              <a:rPr lang="cs-CZ" sz="2000" dirty="0" err="1">
                <a:latin typeface="Arial" panose="020B0604020202020204" pitchFamily="34" charset="0"/>
                <a:cs typeface="Arial" panose="020B0604020202020204" pitchFamily="34" charset="0"/>
              </a:rPr>
              <a:t>kaustifikuje</a:t>
            </a:r>
            <a:r>
              <a:rPr lang="cs-CZ" sz="2000" dirty="0">
                <a:latin typeface="Arial" panose="020B0604020202020204" pitchFamily="34" charset="0"/>
                <a:cs typeface="Arial" panose="020B0604020202020204" pitchFamily="34" charset="0"/>
              </a:rPr>
              <a:t> vápnem za vzniku hydroxidu sodného, ten se vrací zpět na začátek procesu.</a:t>
            </a:r>
          </a:p>
          <a:p>
            <a:endParaRPr lang="cs-CZ" dirty="0"/>
          </a:p>
        </p:txBody>
      </p:sp>
    </p:spTree>
    <p:extLst>
      <p:ext uri="{BB962C8B-B14F-4D97-AF65-F5344CB8AC3E}">
        <p14:creationId xmlns:p14="http://schemas.microsoft.com/office/powerpoint/2010/main" val="1981640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91600" cy="594008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Méně používaný je </a:t>
            </a:r>
            <a:r>
              <a:rPr lang="cs-CZ" sz="2000" b="1" dirty="0">
                <a:latin typeface="Arial" panose="020B0604020202020204" pitchFamily="34" charset="0"/>
                <a:cs typeface="Arial" panose="020B0604020202020204" pitchFamily="34" charset="0"/>
              </a:rPr>
              <a:t>kyselý způsob</a:t>
            </a:r>
            <a:r>
              <a:rPr lang="cs-CZ" sz="2000" dirty="0">
                <a:latin typeface="Arial" panose="020B0604020202020204" pitchFamily="34" charset="0"/>
                <a:cs typeface="Arial" panose="020B0604020202020204" pitchFamily="34" charset="0"/>
              </a:rPr>
              <a:t> přípravy oxidu hlinitého, při kterém se na rudu působí roztokem minerálních kyselin. Hliník přechází do roztoku jako hlinitá sůl příslušné kyseliny. Soli se podrobí hydrolýze, vzniklý hydroxid hlinitý se kalcinuje za vzniku oxidu hlinitého.</a:t>
            </a:r>
          </a:p>
          <a:p>
            <a:r>
              <a:rPr lang="cs-CZ" sz="2000" b="1"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Buchnerův</a:t>
            </a:r>
            <a:r>
              <a:rPr lang="cs-CZ" sz="2000" b="1" dirty="0">
                <a:latin typeface="Arial" panose="020B0604020202020204" pitchFamily="34" charset="0"/>
                <a:cs typeface="Arial" panose="020B0604020202020204" pitchFamily="34" charset="0"/>
              </a:rPr>
              <a:t> způsob</a:t>
            </a:r>
            <a:r>
              <a:rPr lang="cs-CZ" sz="2000" dirty="0">
                <a:latin typeface="Arial" panose="020B0604020202020204" pitchFamily="34" charset="0"/>
                <a:cs typeface="Arial" panose="020B0604020202020204" pitchFamily="34" charset="0"/>
              </a:rPr>
              <a:t> přípravy oxidu hlinitého spočívá v loužení rudy kyselinou dusičnou v autoklávu. Vzniklý dusičnan hlinitý se čistí frakční krystalizací, následnou kalcinací vzniká oxid hlinitý a kyselina dusičná, která se </a:t>
            </a:r>
            <a:r>
              <a:rPr lang="cs-CZ" sz="2000" dirty="0" err="1">
                <a:latin typeface="Arial" panose="020B0604020202020204" pitchFamily="34" charset="0"/>
                <a:cs typeface="Arial" panose="020B0604020202020204" pitchFamily="34" charset="0"/>
              </a:rPr>
              <a:t>vraci</a:t>
            </a:r>
            <a:r>
              <a:rPr lang="cs-CZ" sz="2000" dirty="0">
                <a:latin typeface="Arial" panose="020B0604020202020204" pitchFamily="34" charset="0"/>
                <a:cs typeface="Arial" panose="020B0604020202020204" pitchFamily="34" charset="0"/>
              </a:rPr>
              <a:t> do procesu. </a:t>
            </a:r>
          </a:p>
          <a:p>
            <a:r>
              <a:rPr lang="cs-CZ" sz="2000" b="1"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Goldschmidtův</a:t>
            </a:r>
            <a:r>
              <a:rPr lang="cs-CZ" sz="2000" b="1" dirty="0">
                <a:latin typeface="Arial" panose="020B0604020202020204" pitchFamily="34" charset="0"/>
                <a:cs typeface="Arial" panose="020B0604020202020204" pitchFamily="34" charset="0"/>
              </a:rPr>
              <a:t> způsob</a:t>
            </a:r>
            <a:r>
              <a:rPr lang="cs-CZ" sz="2000" dirty="0">
                <a:latin typeface="Arial" panose="020B0604020202020204" pitchFamily="34" charset="0"/>
                <a:cs typeface="Arial" panose="020B0604020202020204" pitchFamily="34" charset="0"/>
              </a:rPr>
              <a:t> využívá loužení rudy kyselinou siřičitou.    </a:t>
            </a:r>
          </a:p>
          <a:p>
            <a:r>
              <a:rPr lang="cs-CZ" sz="2000" b="1"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Haglundův</a:t>
            </a:r>
            <a:r>
              <a:rPr lang="cs-CZ" sz="2000" b="1" dirty="0">
                <a:latin typeface="Arial" panose="020B0604020202020204" pitchFamily="34" charset="0"/>
                <a:cs typeface="Arial" panose="020B0604020202020204" pitchFamily="34" charset="0"/>
              </a:rPr>
              <a:t> způsob</a:t>
            </a:r>
            <a:r>
              <a:rPr lang="cs-CZ" sz="2000" dirty="0">
                <a:latin typeface="Arial" panose="020B0604020202020204" pitchFamily="34" charset="0"/>
                <a:cs typeface="Arial" panose="020B0604020202020204" pitchFamily="34" charset="0"/>
              </a:rPr>
              <a:t> spočívá v tavení rudy, pyritu a uhlí v elektrické peci, hliník přechází do strusky ve formě oxidu a sulfidu, struska plave na slitině železa a křemíku. Následuje rozklad strusky kyselinou chlorovodíkovou, sulfid hlinitý se rozkládá za vývoje sirovodíku, zbytkem je čistý oxid hlinitý.</a:t>
            </a:r>
          </a:p>
          <a:p>
            <a:endParaRPr lang="cs-CZ" sz="2000" dirty="0">
              <a:latin typeface="Arial" panose="020B0604020202020204" pitchFamily="34" charset="0"/>
              <a:cs typeface="Arial" panose="020B0604020202020204" pitchFamily="34" charset="0"/>
            </a:endParaRPr>
          </a:p>
          <a:p>
            <a:r>
              <a:rPr lang="cs-CZ" sz="2000" dirty="0">
                <a:solidFill>
                  <a:srgbClr val="0070C0"/>
                </a:solidFill>
                <a:latin typeface="Arial" panose="020B0604020202020204" pitchFamily="34" charset="0"/>
                <a:cs typeface="Arial" panose="020B0604020202020204" pitchFamily="34" charset="0"/>
              </a:rPr>
              <a:t>Důležitým vedlejším produktem všech způsobů přípravy oxidu hlinitého je </a:t>
            </a:r>
            <a:r>
              <a:rPr lang="cs-CZ" sz="2000" dirty="0" err="1">
                <a:solidFill>
                  <a:srgbClr val="0070C0"/>
                </a:solidFill>
                <a:latin typeface="Arial" panose="020B0604020202020204" pitchFamily="34" charset="0"/>
                <a:cs typeface="Arial" panose="020B0604020202020204" pitchFamily="34" charset="0"/>
              </a:rPr>
              <a:t>gallitan</a:t>
            </a:r>
            <a:r>
              <a:rPr lang="cs-CZ" sz="2000" dirty="0">
                <a:solidFill>
                  <a:srgbClr val="0070C0"/>
                </a:solidFill>
                <a:latin typeface="Arial" panose="020B0604020202020204" pitchFamily="34" charset="0"/>
                <a:cs typeface="Arial" panose="020B0604020202020204" pitchFamily="34" charset="0"/>
              </a:rPr>
              <a:t> sodný NaGaO</a:t>
            </a:r>
            <a:r>
              <a:rPr lang="cs-CZ" sz="2000" baseline="-25000" dirty="0">
                <a:solidFill>
                  <a:srgbClr val="0070C0"/>
                </a:solidFill>
                <a:latin typeface="Arial" panose="020B0604020202020204" pitchFamily="34" charset="0"/>
                <a:cs typeface="Arial" panose="020B0604020202020204" pitchFamily="34" charset="0"/>
              </a:rPr>
              <a:t>2</a:t>
            </a:r>
            <a:r>
              <a:rPr lang="cs-CZ" sz="2000" dirty="0">
                <a:solidFill>
                  <a:srgbClr val="0070C0"/>
                </a:solidFill>
                <a:latin typeface="Arial" panose="020B0604020202020204" pitchFamily="34" charset="0"/>
                <a:cs typeface="Arial" panose="020B0604020202020204" pitchFamily="34" charset="0"/>
              </a:rPr>
              <a:t>, ze kterého se získává </a:t>
            </a:r>
            <a:r>
              <a:rPr lang="cs-CZ" sz="2000" dirty="0" err="1">
                <a:solidFill>
                  <a:srgbClr val="0070C0"/>
                </a:solidFill>
                <a:latin typeface="Arial" panose="020B0604020202020204" pitchFamily="34" charset="0"/>
                <a:cs typeface="Arial" panose="020B0604020202020204" pitchFamily="34" charset="0"/>
              </a:rPr>
              <a:t>gallium</a:t>
            </a:r>
            <a:r>
              <a:rPr lang="cs-CZ" sz="20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31898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29702" y="102463"/>
            <a:ext cx="86106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2) Kromě elektrolytického způsobu je také možná </a:t>
            </a:r>
            <a:r>
              <a:rPr lang="cs-CZ" sz="2000" b="1" dirty="0" err="1">
                <a:latin typeface="Arial" panose="020B0604020202020204" pitchFamily="34" charset="0"/>
                <a:cs typeface="Arial" panose="020B0604020202020204" pitchFamily="34" charset="0"/>
              </a:rPr>
              <a:t>karbotermická</a:t>
            </a:r>
            <a:r>
              <a:rPr lang="cs-CZ" sz="2000" b="1" dirty="0">
                <a:latin typeface="Arial" panose="020B0604020202020204" pitchFamily="34" charset="0"/>
                <a:cs typeface="Arial" panose="020B0604020202020204" pitchFamily="34" charset="0"/>
              </a:rPr>
              <a:t> výroba hliníku</a:t>
            </a:r>
            <a:r>
              <a:rPr lang="cs-CZ" sz="2000" dirty="0">
                <a:latin typeface="Arial" panose="020B0604020202020204" pitchFamily="34" charset="0"/>
                <a:cs typeface="Arial" panose="020B0604020202020204" pitchFamily="34" charset="0"/>
              </a:rPr>
              <a:t> z oxidu hlinitého. </a:t>
            </a:r>
            <a:r>
              <a:rPr lang="cs-CZ" sz="2000" dirty="0" err="1">
                <a:latin typeface="Arial" panose="020B0604020202020204" pitchFamily="34" charset="0"/>
                <a:cs typeface="Arial" panose="020B0604020202020204" pitchFamily="34" charset="0"/>
              </a:rPr>
              <a:t>Karbotermická</a:t>
            </a:r>
            <a:r>
              <a:rPr lang="cs-CZ" sz="2000" dirty="0">
                <a:latin typeface="Arial" panose="020B0604020202020204" pitchFamily="34" charset="0"/>
                <a:cs typeface="Arial" panose="020B0604020202020204" pitchFamily="34" charset="0"/>
              </a:rPr>
              <a:t> redukce se provádí koksem v šachtové nebo elektrické obloukové peci za teplot přes 2000°C. Dvoustupňový průběh redukce popisují rovnice:</a:t>
            </a:r>
          </a:p>
          <a:p>
            <a:pPr algn="ctr"/>
            <a:r>
              <a:rPr lang="cs-CZ" sz="2000" dirty="0">
                <a:latin typeface="Arial" panose="020B0604020202020204" pitchFamily="34" charset="0"/>
                <a:cs typeface="Arial" panose="020B0604020202020204" pitchFamily="34" charset="0"/>
              </a:rPr>
              <a:t>2Al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+ 9C → Al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+ 6CO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Al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6Al + 3CO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Další možností je tzv. </a:t>
            </a:r>
            <a:r>
              <a:rPr lang="cs-CZ" sz="2000" b="1" dirty="0">
                <a:latin typeface="Arial" panose="020B0604020202020204" pitchFamily="34" charset="0"/>
                <a:cs typeface="Arial" panose="020B0604020202020204" pitchFamily="34" charset="0"/>
              </a:rPr>
              <a:t>Tóthův proces</a:t>
            </a:r>
            <a:r>
              <a:rPr lang="cs-CZ" sz="2000" dirty="0">
                <a:latin typeface="Arial" panose="020B0604020202020204" pitchFamily="34" charset="0"/>
                <a:cs typeface="Arial" panose="020B0604020202020204" pitchFamily="34" charset="0"/>
              </a:rPr>
              <a:t>, který je založen na redukci chloridu hlinitého manganem. Vstupní surovinou není bauxit, ale kaolín a jíly se zvýšeným obsahem hliníku. Suroviny se po kalcinaci podrobí chloraci, vzniklý chlorid se redukuje manganem při teplotě 260°C.</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Rafinace</a:t>
            </a:r>
          </a:p>
          <a:p>
            <a:pPr algn="just"/>
            <a:r>
              <a:rPr lang="cs-CZ" sz="2000" dirty="0">
                <a:latin typeface="Arial" panose="020B0604020202020204" pitchFamily="34" charset="0"/>
                <a:cs typeface="Arial" panose="020B0604020202020204" pitchFamily="34" charset="0"/>
              </a:rPr>
              <a:t>Surový elektrolytický hliník dosahuje čistoty 99,5%, pro zvláštní účely se dále elektrolyticky nebo chemicky rafinuje až na čistotu 99,999%.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Při </a:t>
            </a:r>
            <a:r>
              <a:rPr lang="cs-CZ" sz="2000" b="1" dirty="0">
                <a:latin typeface="Arial" panose="020B0604020202020204" pitchFamily="34" charset="0"/>
                <a:cs typeface="Arial" panose="020B0604020202020204" pitchFamily="34" charset="0"/>
              </a:rPr>
              <a:t>elektrolytické rafinaci </a:t>
            </a:r>
            <a:r>
              <a:rPr lang="cs-CZ" sz="2000" dirty="0">
                <a:latin typeface="Arial" panose="020B0604020202020204" pitchFamily="34" charset="0"/>
                <a:cs typeface="Arial" panose="020B0604020202020204" pitchFamily="34" charset="0"/>
              </a:rPr>
              <a:t>se jako elektrolyt používá tavenina chloridu barnatého a fluoridu hlinitého, surový hliník se slévá s mědí pro dosažení vyšší hustoty, rafinovaný hliník plave na povrchu elektrolytu.</a:t>
            </a:r>
          </a:p>
        </p:txBody>
      </p:sp>
    </p:spTree>
    <p:extLst>
      <p:ext uri="{BB962C8B-B14F-4D97-AF65-F5344CB8AC3E}">
        <p14:creationId xmlns:p14="http://schemas.microsoft.com/office/powerpoint/2010/main" val="2059454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5630" y="152400"/>
            <a:ext cx="8793804" cy="470898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Při </a:t>
            </a:r>
            <a:r>
              <a:rPr lang="cs-CZ" sz="2000" b="1" dirty="0">
                <a:latin typeface="Arial" panose="020B0604020202020204" pitchFamily="34" charset="0"/>
                <a:cs typeface="Arial" panose="020B0604020202020204" pitchFamily="34" charset="0"/>
              </a:rPr>
              <a:t>chemické rafinaci </a:t>
            </a:r>
            <a:r>
              <a:rPr lang="cs-CZ" sz="2000" dirty="0">
                <a:latin typeface="Arial" panose="020B0604020202020204" pitchFamily="34" charset="0"/>
                <a:cs typeface="Arial" panose="020B0604020202020204" pitchFamily="34" charset="0"/>
              </a:rPr>
              <a:t>se na roztavený surový hliník při teplotě 1200 °C působí parami chloridu hlinitého za vzniku chloridu </a:t>
            </a:r>
            <a:r>
              <a:rPr lang="cs-CZ" sz="2000" dirty="0" err="1">
                <a:latin typeface="Arial" panose="020B0604020202020204" pitchFamily="34" charset="0"/>
                <a:cs typeface="Arial" panose="020B0604020202020204" pitchFamily="34" charset="0"/>
              </a:rPr>
              <a:t>hlinného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AlCl</a:t>
            </a:r>
            <a:r>
              <a:rPr lang="cs-CZ" sz="2000" dirty="0">
                <a:latin typeface="Arial" panose="020B0604020202020204" pitchFamily="34" charset="0"/>
                <a:cs typeface="Arial" panose="020B0604020202020204" pitchFamily="34" charset="0"/>
              </a:rPr>
              <a:t>.  Vzniklý </a:t>
            </a:r>
            <a:r>
              <a:rPr lang="cs-CZ" sz="2000" dirty="0" err="1">
                <a:latin typeface="Arial" panose="020B0604020202020204" pitchFamily="34" charset="0"/>
                <a:cs typeface="Arial" panose="020B0604020202020204" pitchFamily="34" charset="0"/>
              </a:rPr>
              <a:t>subchlorid</a:t>
            </a:r>
            <a:r>
              <a:rPr lang="cs-CZ" sz="2000" dirty="0">
                <a:latin typeface="Arial" panose="020B0604020202020204" pitchFamily="34" charset="0"/>
                <a:cs typeface="Arial" panose="020B0604020202020204" pitchFamily="34" charset="0"/>
              </a:rPr>
              <a:t> se po ochlazení na 700°C rozkládá zpět na chlorid hlinitý a čistý tekutý hliník, chlorid hlinitý se recykluje. Tento postup se nazývá </a:t>
            </a:r>
            <a:r>
              <a:rPr lang="cs-CZ" sz="2000" dirty="0" err="1">
                <a:latin typeface="Arial" panose="020B0604020202020204" pitchFamily="34" charset="0"/>
                <a:cs typeface="Arial" panose="020B0604020202020204" pitchFamily="34" charset="0"/>
              </a:rPr>
              <a:t>subchloridová</a:t>
            </a:r>
            <a:r>
              <a:rPr lang="cs-CZ" sz="2000" dirty="0">
                <a:latin typeface="Arial" panose="020B0604020202020204" pitchFamily="34" charset="0"/>
                <a:cs typeface="Arial" panose="020B0604020202020204" pitchFamily="34" charset="0"/>
              </a:rPr>
              <a:t> metoda rafinace hliníku. Další chemickou metodou rafinace hliníku je zavádění chloru do taveniny, většina přítomných příměsí přechází na chloridy, které se usazují na povrchu taveniny.</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Mezi další metody rafinace hliníku patří např. </a:t>
            </a:r>
            <a:r>
              <a:rPr lang="cs-CZ" sz="2000" b="1" dirty="0">
                <a:latin typeface="Arial" panose="020B0604020202020204" pitchFamily="34" charset="0"/>
                <a:cs typeface="Arial" panose="020B0604020202020204" pitchFamily="34" charset="0"/>
              </a:rPr>
              <a:t>vakuový způsob</a:t>
            </a:r>
            <a:r>
              <a:rPr lang="cs-CZ" sz="2000" dirty="0">
                <a:latin typeface="Arial" panose="020B0604020202020204" pitchFamily="34" charset="0"/>
                <a:cs typeface="Arial" panose="020B0604020202020204" pitchFamily="34" charset="0"/>
              </a:rPr>
              <a:t>, k odstranění vodíku se používá probublávání argonem a dalšími inertními plyny.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Na velmi vysokou čistotu se hliník rafinuje speciálními postupy mezi které patří např. </a:t>
            </a:r>
            <a:r>
              <a:rPr lang="cs-CZ" sz="2000" b="1" dirty="0">
                <a:latin typeface="Arial" panose="020B0604020202020204" pitchFamily="34" charset="0"/>
                <a:cs typeface="Arial" panose="020B0604020202020204" pitchFamily="34" charset="0"/>
              </a:rPr>
              <a:t>zonální rafinace</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frakční krystalizace </a:t>
            </a:r>
            <a:r>
              <a:rPr lang="cs-CZ" sz="2000" dirty="0">
                <a:latin typeface="Arial" panose="020B0604020202020204" pitchFamily="34" charset="0"/>
                <a:cs typeface="Arial" panose="020B0604020202020204" pitchFamily="34" charset="0"/>
              </a:rPr>
              <a:t>nebo </a:t>
            </a:r>
            <a:r>
              <a:rPr lang="cs-CZ" sz="2000" b="1" dirty="0">
                <a:latin typeface="Arial" panose="020B0604020202020204" pitchFamily="34" charset="0"/>
                <a:cs typeface="Arial" panose="020B0604020202020204" pitchFamily="34" charset="0"/>
              </a:rPr>
              <a:t>elektrolýza z roztoku organických rozpouštědel </a:t>
            </a:r>
            <a:r>
              <a:rPr lang="cs-CZ" sz="2000" dirty="0">
                <a:latin typeface="Arial" panose="020B0604020202020204" pitchFamily="34" charset="0"/>
                <a:cs typeface="Arial" panose="020B0604020202020204" pitchFamily="34" charset="0"/>
              </a:rPr>
              <a:t>- Na[Al(C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F]·Al(C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4985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63749" y="152400"/>
            <a:ext cx="8763000" cy="532453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Hliník se používá čistý nebo ve formě slitin jako konstrukční materiál. </a:t>
            </a:r>
            <a:r>
              <a:rPr lang="en-GB" altLang="en-US" sz="2000" dirty="0" err="1">
                <a:latin typeface="Arial" panose="020B0604020202020204" pitchFamily="34" charset="0"/>
                <a:cs typeface="Arial" panose="020B0604020202020204" pitchFamily="34" charset="0"/>
              </a:rPr>
              <a:t>Slitiny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hliníku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všestranné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použití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lehké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pevné</a:t>
            </a:r>
            <a:r>
              <a:rPr lang="cs-CZ" altLang="en-US"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Hlavním legujícím prvkem hliníkových slitin je </a:t>
            </a:r>
            <a:r>
              <a:rPr lang="cs-CZ" sz="2000" u="sng" dirty="0">
                <a:latin typeface="Arial" panose="020B0604020202020204" pitchFamily="34" charset="0"/>
                <a:cs typeface="Arial" panose="020B0604020202020204" pitchFamily="34" charset="0"/>
              </a:rPr>
              <a:t>Si</a:t>
            </a:r>
            <a:r>
              <a:rPr lang="cs-CZ" sz="2000" dirty="0">
                <a:latin typeface="Arial" panose="020B0604020202020204" pitchFamily="34" charset="0"/>
                <a:cs typeface="Arial" panose="020B0604020202020204" pitchFamily="34" charset="0"/>
              </a:rPr>
              <a:t>, který zvyšuje pevnost a slévárenské vlastnosti a v kombinaci s hořčíkem umožňuje vytvrzování. Nejdůležitější slitiny hliníku jsou </a:t>
            </a:r>
            <a:r>
              <a:rPr lang="cs-CZ" sz="2000" b="1" dirty="0">
                <a:latin typeface="Arial" panose="020B0604020202020204" pitchFamily="34" charset="0"/>
                <a:cs typeface="Arial" panose="020B0604020202020204" pitchFamily="34" charset="0"/>
              </a:rPr>
              <a:t>magnalium</a:t>
            </a:r>
            <a:r>
              <a:rPr lang="cs-CZ" sz="2000" dirty="0">
                <a:latin typeface="Arial" panose="020B0604020202020204" pitchFamily="34" charset="0"/>
                <a:cs typeface="Arial" panose="020B0604020202020204" pitchFamily="34" charset="0"/>
              </a:rPr>
              <a:t> (10-35 % Mg), </a:t>
            </a:r>
            <a:r>
              <a:rPr lang="cs-CZ" sz="2000" b="1" dirty="0">
                <a:latin typeface="Arial" panose="020B0604020202020204" pitchFamily="34" charset="0"/>
                <a:cs typeface="Arial" panose="020B0604020202020204" pitchFamily="34" charset="0"/>
              </a:rPr>
              <a:t>duraluminium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Mg, </a:t>
            </a:r>
            <a:r>
              <a:rPr lang="cs-CZ" sz="2000" dirty="0" err="1">
                <a:latin typeface="Arial" panose="020B0604020202020204" pitchFamily="34" charset="0"/>
                <a:cs typeface="Arial" panose="020B0604020202020204" pitchFamily="34" charset="0"/>
              </a:rPr>
              <a:t>Mn</a:t>
            </a:r>
            <a:r>
              <a:rPr lang="cs-CZ" sz="2000" dirty="0">
                <a:latin typeface="Arial" panose="020B0604020202020204" pitchFamily="34" charset="0"/>
                <a:cs typeface="Arial" panose="020B0604020202020204" pitchFamily="34" charset="0"/>
              </a:rPr>
              <a:t>, Si), </a:t>
            </a:r>
            <a:r>
              <a:rPr lang="cs-CZ" sz="2000" b="1" dirty="0">
                <a:latin typeface="Arial" panose="020B0604020202020204" pitchFamily="34" charset="0"/>
                <a:cs typeface="Arial" panose="020B0604020202020204" pitchFamily="34" charset="0"/>
              </a:rPr>
              <a:t>silumin</a:t>
            </a:r>
            <a:r>
              <a:rPr lang="cs-CZ" sz="2000" dirty="0">
                <a:latin typeface="Arial" panose="020B0604020202020204" pitchFamily="34" charset="0"/>
                <a:cs typeface="Arial" panose="020B0604020202020204" pitchFamily="34" charset="0"/>
              </a:rPr>
              <a:t> (13 -25 % Si), </a:t>
            </a:r>
            <a:r>
              <a:rPr lang="cs-CZ" sz="2000" b="1" dirty="0" err="1">
                <a:latin typeface="Arial" panose="020B0604020202020204" pitchFamily="34" charset="0"/>
                <a:cs typeface="Arial" panose="020B0604020202020204" pitchFamily="34" charset="0"/>
              </a:rPr>
              <a:t>hydronalium</a:t>
            </a:r>
            <a:r>
              <a:rPr lang="cs-CZ" sz="2000" dirty="0">
                <a:latin typeface="Arial" panose="020B0604020202020204" pitchFamily="34" charset="0"/>
                <a:cs typeface="Arial" panose="020B0604020202020204" pitchFamily="34" charset="0"/>
              </a:rPr>
              <a:t> (Mg) nebo </a:t>
            </a:r>
            <a:r>
              <a:rPr lang="cs-CZ" sz="2000" b="1" dirty="0" err="1">
                <a:latin typeface="Arial" panose="020B0604020202020204" pitchFamily="34" charset="0"/>
                <a:cs typeface="Arial" panose="020B0604020202020204" pitchFamily="34" charset="0"/>
              </a:rPr>
              <a:t>pental</a:t>
            </a:r>
            <a:r>
              <a:rPr lang="cs-CZ" sz="2000" dirty="0">
                <a:latin typeface="Arial" panose="020B0604020202020204" pitchFamily="34" charset="0"/>
                <a:cs typeface="Arial" panose="020B0604020202020204" pitchFamily="34" charset="0"/>
              </a:rPr>
              <a:t> (Mg, Si). Mezi nejpevnější slitiny hliníku patří slitiny se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Mg, Ti, </a:t>
            </a:r>
            <a:r>
              <a:rPr lang="cs-CZ" sz="2000" dirty="0" err="1">
                <a:latin typeface="Arial" panose="020B0604020202020204" pitchFamily="34" charset="0"/>
                <a:cs typeface="Arial" panose="020B0604020202020204" pitchFamily="34" charset="0"/>
              </a:rPr>
              <a:t>Cr</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Praktické využití hliníku i jeho slitin je velmi rozmanité. Největší množství, více než 40 % celosvětové produkce hliníku se spotřebovává na výrobu </a:t>
            </a:r>
            <a:r>
              <a:rPr lang="cs-CZ" sz="2000" b="1" dirty="0">
                <a:latin typeface="Arial" panose="020B0604020202020204" pitchFamily="34" charset="0"/>
                <a:cs typeface="Arial" panose="020B0604020202020204" pitchFamily="34" charset="0"/>
              </a:rPr>
              <a:t>plechovek na nápoje</a:t>
            </a:r>
            <a:r>
              <a:rPr lang="cs-CZ" sz="2000" dirty="0">
                <a:latin typeface="Arial" panose="020B0604020202020204" pitchFamily="34" charset="0"/>
                <a:cs typeface="Arial" panose="020B0604020202020204" pitchFamily="34" charset="0"/>
              </a:rPr>
              <a:t>, 24 % hliníku spotřebuje automobilový průmysl, 12 % hliníku najde uplatnění v </a:t>
            </a:r>
            <a:r>
              <a:rPr lang="cs-CZ" sz="2000" b="1" dirty="0">
                <a:latin typeface="Arial" panose="020B0604020202020204" pitchFamily="34" charset="0"/>
                <a:cs typeface="Arial" panose="020B0604020202020204" pitchFamily="34" charset="0"/>
              </a:rPr>
              <a:t>elektrotechnice</a:t>
            </a:r>
            <a:r>
              <a:rPr lang="cs-CZ" sz="2000" dirty="0">
                <a:latin typeface="Arial" panose="020B0604020202020204" pitchFamily="34" charset="0"/>
                <a:cs typeface="Arial" panose="020B0604020202020204" pitchFamily="34" charset="0"/>
              </a:rPr>
              <a:t> (el. vodiče), 8 % se využívá ve stavebnictví, 3% vyrobeného hliníku se vyžívají v leteckém průmyslu nebo k výrobě </a:t>
            </a:r>
            <a:r>
              <a:rPr lang="cs-CZ" sz="2000" b="1" dirty="0">
                <a:latin typeface="Arial" panose="020B0604020202020204" pitchFamily="34" charset="0"/>
                <a:cs typeface="Arial" panose="020B0604020202020204" pitchFamily="34" charset="0"/>
              </a:rPr>
              <a:t>hliníkového nádobí</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Jako potravinářské barvivo E 173 se hliník využívá k barvení dortů a cukrovinek.</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0886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81000"/>
            <a:ext cx="8610600" cy="3477875"/>
          </a:xfrm>
          <a:prstGeom prst="rect">
            <a:avLst/>
          </a:prstGeom>
        </p:spPr>
        <p:txBody>
          <a:bodyPr wrap="square">
            <a:spAutoFit/>
          </a:bodyPr>
          <a:lstStyle/>
          <a:p>
            <a:r>
              <a:rPr lang="en-GB" altLang="en-US" sz="2000" dirty="0" err="1">
                <a:latin typeface="Arial" panose="020B0604020202020204" pitchFamily="34" charset="0"/>
                <a:cs typeface="Arial" panose="020B0604020202020204" pitchFamily="34" charset="0"/>
              </a:rPr>
              <a:t>Hliník</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využívá</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aluminotermickém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termitovém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procesu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který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široké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použití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při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kovů</a:t>
            </a:r>
            <a:r>
              <a:rPr lang="en-GB"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směs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příslušného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práškového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hliníku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zapálí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proběhne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hliníkem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např</a:t>
            </a:r>
            <a:r>
              <a:rPr lang="en-GB" altLang="en-US" sz="2000" dirty="0">
                <a:latin typeface="Arial" panose="020B0604020202020204" pitchFamily="34" charset="0"/>
                <a:cs typeface="Arial" panose="020B0604020202020204" pitchFamily="34" charset="0"/>
              </a:rPr>
              <a:t>.:  </a:t>
            </a:r>
          </a:p>
          <a:p>
            <a:pPr algn="ctr"/>
            <a:r>
              <a:rPr lang="cs-CZ" sz="2000" dirty="0">
                <a:latin typeface="Arial" panose="020B0604020202020204" pitchFamily="34" charset="0"/>
                <a:cs typeface="Arial" panose="020B0604020202020204" pitchFamily="34" charset="0"/>
              </a:rPr>
              <a:t>3 Mn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+ 8 Al → 4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+ 9 </a:t>
            </a:r>
            <a:r>
              <a:rPr lang="cs-CZ" sz="2000" dirty="0" err="1">
                <a:latin typeface="Arial" panose="020B0604020202020204" pitchFamily="34" charset="0"/>
                <a:cs typeface="Arial" panose="020B0604020202020204" pitchFamily="34" charset="0"/>
              </a:rPr>
              <a:t>Mn</a:t>
            </a:r>
            <a:r>
              <a:rPr lang="cs-CZ" sz="2000" dirty="0">
                <a:latin typeface="Arial" panose="020B0604020202020204" pitchFamily="34" charset="0"/>
                <a:cs typeface="Arial" panose="020B0604020202020204" pitchFamily="34" charset="0"/>
              </a:rPr>
              <a:t> </a:t>
            </a:r>
          </a:p>
          <a:p>
            <a:pPr algn="ctr"/>
            <a:r>
              <a:rPr lang="cs-CZ" sz="2000" dirty="0">
                <a:latin typeface="Arial" panose="020B0604020202020204" pitchFamily="34" charset="0"/>
                <a:cs typeface="Arial" panose="020B0604020202020204" pitchFamily="34" charset="0"/>
              </a:rPr>
              <a:t>Cr</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 Al →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Cr</a:t>
            </a:r>
            <a:endParaRPr lang="cs-CZ" altLang="en-US" sz="2000" baseline="-25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Nejznámějším příkladem je termit, což je směs práškového hliníku a oxidu železitého v poměru 1:3. </a:t>
            </a:r>
          </a:p>
          <a:p>
            <a:pPr algn="ctr"/>
            <a:r>
              <a:rPr lang="cs-CZ" sz="2000" dirty="0">
                <a:latin typeface="Arial" panose="020B0604020202020204" pitchFamily="34" charset="0"/>
                <a:cs typeface="Arial" panose="020B0604020202020204" pitchFamily="34" charset="0"/>
              </a:rPr>
              <a:t>2 Al +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pPr algn="ctr"/>
            <a:r>
              <a:rPr lang="cs-CZ" sz="2000" dirty="0">
                <a:latin typeface="Arial" panose="020B0604020202020204" pitchFamily="34" charset="0"/>
                <a:cs typeface="Arial" panose="020B0604020202020204" pitchFamily="34" charset="0"/>
              </a:rPr>
              <a:t>8 Al + 3 Fe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9 </a:t>
            </a:r>
            <a:r>
              <a:rPr lang="cs-CZ" sz="2000" dirty="0" err="1">
                <a:latin typeface="Arial" panose="020B0604020202020204" pitchFamily="34" charset="0"/>
                <a:cs typeface="Arial" panose="020B0604020202020204" pitchFamily="34" charset="0"/>
              </a:rPr>
              <a:t>Fe</a:t>
            </a:r>
            <a:r>
              <a:rPr lang="cs-CZ" sz="2000" dirty="0">
                <a:latin typeface="Arial" panose="020B0604020202020204" pitchFamily="34" charset="0"/>
                <a:cs typeface="Arial" panose="020B0604020202020204" pitchFamily="34" charset="0"/>
              </a:rPr>
              <a:t> + 4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endParaRPr lang="cs-CZ" altLang="en-US" sz="2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 využívána pro svařování kolejnic.</a:t>
            </a:r>
            <a:endParaRPr lang="cs-CZ" altLang="en-US" sz="2000" baseline="-25000" dirty="0">
              <a:latin typeface="Arial" panose="020B0604020202020204" pitchFamily="34" charset="0"/>
              <a:cs typeface="Arial" panose="020B0604020202020204" pitchFamily="34" charset="0"/>
            </a:endParaRPr>
          </a:p>
        </p:txBody>
      </p:sp>
      <p:pic>
        <p:nvPicPr>
          <p:cNvPr id="11266" name="Picture 2" descr="https://upload.wikimedia.org/wikipedia/commons/9/97/Thermite_skil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4395072"/>
            <a:ext cx="3490338" cy="23314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0/0a/Thermite_mi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330014"/>
            <a:ext cx="3439366" cy="229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183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839200" cy="4524315"/>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Organokovové sloučeniny hliníku</a:t>
            </a:r>
          </a:p>
          <a:p>
            <a:endParaRPr lang="cs-CZ" sz="2000" dirty="0">
              <a:latin typeface="Arial" panose="020B0604020202020204" pitchFamily="34" charset="0"/>
              <a:cs typeface="Arial" panose="020B0604020202020204" pitchFamily="34" charset="0"/>
            </a:endParaRPr>
          </a:p>
          <a:p>
            <a:r>
              <a:rPr lang="cs-CZ" sz="2000" b="1" dirty="0" err="1">
                <a:latin typeface="Arial" panose="020B0604020202020204" pitchFamily="34" charset="0"/>
                <a:cs typeface="Arial" panose="020B0604020202020204" pitchFamily="34" charset="0"/>
              </a:rPr>
              <a:t>Organohlinitý</a:t>
            </a:r>
            <a:r>
              <a:rPr lang="cs-CZ" sz="2000" b="1" dirty="0">
                <a:latin typeface="Arial" panose="020B0604020202020204" pitchFamily="34" charset="0"/>
                <a:cs typeface="Arial" panose="020B0604020202020204" pitchFamily="34" charset="0"/>
              </a:rPr>
              <a:t> hydrid </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9</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AlH je hydrogenační a redukční činidlo v řadě organických syntéz.</a:t>
            </a:r>
          </a:p>
          <a:p>
            <a:endParaRPr lang="cs-CZ" sz="1000" dirty="0">
              <a:latin typeface="Arial" panose="020B0604020202020204" pitchFamily="34" charset="0"/>
              <a:cs typeface="Arial" panose="020B0604020202020204" pitchFamily="34" charset="0"/>
            </a:endParaRPr>
          </a:p>
          <a:p>
            <a:r>
              <a:rPr lang="cs-CZ" sz="2000" b="1" dirty="0" err="1">
                <a:latin typeface="Arial" panose="020B0604020202020204" pitchFamily="34" charset="0"/>
                <a:cs typeface="Arial" panose="020B0604020202020204" pitchFamily="34" charset="0"/>
              </a:rPr>
              <a:t>Triethylaluminium</a:t>
            </a:r>
            <a:r>
              <a:rPr lang="cs-CZ" sz="2000" dirty="0">
                <a:latin typeface="Arial" panose="020B0604020202020204" pitchFamily="34" charset="0"/>
                <a:cs typeface="Arial" panose="020B0604020202020204" pitchFamily="34" charset="0"/>
              </a:rPr>
              <a:t>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Al používané jako katalyzátor polymerace alkenů </a:t>
            </a:r>
            <a:r>
              <a:rPr lang="cs-CZ" sz="2000" i="1" dirty="0">
                <a:latin typeface="Arial" panose="020B0604020202020204" pitchFamily="34" charset="0"/>
                <a:cs typeface="Arial" panose="020B0604020202020204" pitchFamily="34" charset="0"/>
              </a:rPr>
              <a:t>(Zieglerův-</a:t>
            </a:r>
            <a:r>
              <a:rPr lang="cs-CZ" sz="2000" i="1" dirty="0" err="1">
                <a:latin typeface="Arial" panose="020B0604020202020204" pitchFamily="34" charset="0"/>
                <a:cs typeface="Arial" panose="020B0604020202020204" pitchFamily="34" charset="0"/>
              </a:rPr>
              <a:t>Nattův</a:t>
            </a:r>
            <a:r>
              <a:rPr lang="cs-CZ" sz="2000" i="1" dirty="0">
                <a:latin typeface="Arial" panose="020B0604020202020204" pitchFamily="34" charset="0"/>
                <a:cs typeface="Arial" panose="020B0604020202020204" pitchFamily="34" charset="0"/>
              </a:rPr>
              <a:t> katalyzátor)</a:t>
            </a:r>
            <a:r>
              <a:rPr lang="cs-CZ" sz="2000" dirty="0">
                <a:latin typeface="Arial" panose="020B0604020202020204" pitchFamily="34" charset="0"/>
                <a:cs typeface="Arial" panose="020B0604020202020204" pitchFamily="34" charset="0"/>
              </a:rPr>
              <a:t>.</a:t>
            </a:r>
          </a:p>
          <a:p>
            <a:endParaRPr lang="cs-CZ" sz="1000" dirty="0">
              <a:latin typeface="Arial" panose="020B0604020202020204" pitchFamily="34" charset="0"/>
              <a:cs typeface="Arial" panose="020B0604020202020204" pitchFamily="34" charset="0"/>
            </a:endParaRPr>
          </a:p>
          <a:p>
            <a:r>
              <a:rPr lang="cs-CZ" sz="2000" b="1" dirty="0" err="1">
                <a:latin typeface="Arial" panose="020B0604020202020204" pitchFamily="34" charset="0"/>
                <a:cs typeface="Arial" panose="020B0604020202020204" pitchFamily="34" charset="0"/>
              </a:rPr>
              <a:t>Triethylalkoholát</a:t>
            </a:r>
            <a:r>
              <a:rPr lang="cs-CZ" sz="2000" b="1" dirty="0">
                <a:latin typeface="Arial" panose="020B0604020202020204" pitchFamily="34" charset="0"/>
                <a:cs typeface="Arial" panose="020B0604020202020204" pitchFamily="34" charset="0"/>
              </a:rPr>
              <a:t> hlinitý </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Al je katalyzátorem při přípravě esterů karboxylových kyselin z aldehydů </a:t>
            </a:r>
            <a:r>
              <a:rPr lang="cs-CZ" sz="2000" i="1" dirty="0">
                <a:latin typeface="Arial" panose="020B0604020202020204" pitchFamily="34" charset="0"/>
                <a:cs typeface="Arial" panose="020B0604020202020204" pitchFamily="34" charset="0"/>
              </a:rPr>
              <a:t>(</a:t>
            </a:r>
            <a:r>
              <a:rPr lang="cs-CZ" sz="2000" i="1" dirty="0" err="1">
                <a:latin typeface="Arial" panose="020B0604020202020204" pitchFamily="34" charset="0"/>
                <a:cs typeface="Arial" panose="020B0604020202020204" pitchFamily="34" charset="0"/>
              </a:rPr>
              <a:t>Tiščenkova</a:t>
            </a:r>
            <a:r>
              <a:rPr lang="cs-CZ" sz="2000" i="1" dirty="0">
                <a:latin typeface="Arial" panose="020B0604020202020204" pitchFamily="34" charset="0"/>
                <a:cs typeface="Arial" panose="020B0604020202020204" pitchFamily="34" charset="0"/>
              </a:rPr>
              <a:t> reakce)</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Dioctan</a:t>
            </a:r>
            <a:r>
              <a:rPr lang="cs-CZ" sz="2000" b="1" dirty="0">
                <a:latin typeface="Arial" panose="020B0604020202020204" pitchFamily="34" charset="0"/>
                <a:cs typeface="Arial" panose="020B0604020202020204" pitchFamily="34" charset="0"/>
              </a:rPr>
              <a:t> hlinitý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HOAl</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 </a:t>
            </a:r>
            <a:r>
              <a:rPr lang="cs-CZ" sz="2000" dirty="0">
                <a:latin typeface="Arial" panose="020B0604020202020204" pitchFamily="34" charset="0"/>
                <a:cs typeface="Arial" panose="020B0604020202020204" pitchFamily="34" charset="0"/>
              </a:rPr>
              <a:t>se připravuje reakcí hlinitanu sodného (NaAlO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 kyselinou octovou. Používá v lékařství (</a:t>
            </a:r>
            <a:r>
              <a:rPr lang="cs-CZ" sz="2000" dirty="0" err="1">
                <a:latin typeface="Arial" panose="020B0604020202020204" pitchFamily="34" charset="0"/>
                <a:cs typeface="Arial" panose="020B0604020202020204" pitchFamily="34" charset="0"/>
              </a:rPr>
              <a:t>Burowův</a:t>
            </a:r>
            <a:r>
              <a:rPr lang="cs-CZ" sz="2000" dirty="0">
                <a:latin typeface="Arial" panose="020B0604020202020204" pitchFamily="34" charset="0"/>
                <a:cs typeface="Arial" panose="020B0604020202020204" pitchFamily="34" charset="0"/>
              </a:rPr>
              <a:t> roztok) na obklady otoků - působí chladivě a pomáhá otoky vstřebávat.</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192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76200"/>
            <a:ext cx="8991600" cy="6586418"/>
          </a:xfrm>
          <a:prstGeom prst="rect">
            <a:avLst/>
          </a:prstGeom>
        </p:spPr>
        <p:txBody>
          <a:bodyPr wrap="square">
            <a:spAutoFit/>
          </a:bodyPr>
          <a:lstStyle/>
          <a:p>
            <a:pPr algn="ctr"/>
            <a:r>
              <a:rPr lang="en-GB" altLang="en-US" sz="3200" b="1" dirty="0">
                <a:latin typeface="Arial" panose="020B0604020202020204" pitchFamily="34" charset="0"/>
                <a:cs typeface="Arial" panose="020B0604020202020204" pitchFamily="34" charset="0"/>
              </a:rPr>
              <a:t>Gal</a:t>
            </a:r>
            <a:r>
              <a:rPr lang="cs-CZ" altLang="en-US" sz="3200" b="1" dirty="0">
                <a:latin typeface="Arial" panose="020B0604020202020204" pitchFamily="34" charset="0"/>
                <a:cs typeface="Arial" panose="020B0604020202020204" pitchFamily="34" charset="0"/>
              </a:rPr>
              <a:t>l</a:t>
            </a:r>
            <a:r>
              <a:rPr lang="en-GB" altLang="en-US" sz="3200" b="1" dirty="0" err="1">
                <a:latin typeface="Arial" panose="020B0604020202020204" pitchFamily="34" charset="0"/>
                <a:cs typeface="Arial" panose="020B0604020202020204" pitchFamily="34" charset="0"/>
              </a:rPr>
              <a:t>ium</a:t>
            </a:r>
            <a:endParaRPr lang="en-GB" altLang="en-US" sz="3200" dirty="0">
              <a:latin typeface="Arial" panose="020B0604020202020204" pitchFamily="34" charset="0"/>
              <a:cs typeface="Arial" panose="020B0604020202020204" pitchFamily="34" charset="0"/>
            </a:endParaRPr>
          </a:p>
          <a:p>
            <a:pPr algn="just"/>
            <a:endParaRPr lang="en-US" altLang="en-US" sz="1000" dirty="0">
              <a:latin typeface="Arial" panose="020B0604020202020204" pitchFamily="34" charset="0"/>
              <a:cs typeface="Arial" panose="020B0604020202020204" pitchFamily="34" charset="0"/>
            </a:endParaRPr>
          </a:p>
          <a:p>
            <a:pPr algn="just"/>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bílý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lesklý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velmi</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nízký</a:t>
            </a:r>
            <a:r>
              <a:rPr lang="en-GB" altLang="en-US" sz="2000" u="sng" dirty="0">
                <a:latin typeface="Arial" panose="020B0604020202020204" pitchFamily="34" charset="0"/>
                <a:cs typeface="Arial" panose="020B0604020202020204" pitchFamily="34" charset="0"/>
              </a:rPr>
              <a:t> bod </a:t>
            </a:r>
            <a:r>
              <a:rPr lang="en-GB" altLang="en-US" sz="2000" u="sng" dirty="0" err="1">
                <a:latin typeface="Arial" panose="020B0604020202020204" pitchFamily="34" charset="0"/>
                <a:cs typeface="Arial" panose="020B0604020202020204" pitchFamily="34" charset="0"/>
              </a:rPr>
              <a:t>tání</a:t>
            </a:r>
            <a:r>
              <a:rPr lang="en-GB" altLang="en-US" sz="2000" u="sng" dirty="0">
                <a:latin typeface="Arial" panose="020B0604020202020204" pitchFamily="34" charset="0"/>
                <a:cs typeface="Arial" panose="020B0604020202020204" pitchFamily="34" charset="0"/>
              </a:rPr>
              <a:t> 29,78 </a:t>
            </a:r>
            <a:r>
              <a:rPr lang="cs-CZ" altLang="en-US" sz="2000" u="sng" baseline="30000" dirty="0">
                <a:latin typeface="Arial" panose="020B0604020202020204" pitchFamily="34" charset="0"/>
                <a:cs typeface="Arial" panose="020B0604020202020204" pitchFamily="34" charset="0"/>
              </a:rPr>
              <a:t>0</a:t>
            </a:r>
            <a:r>
              <a:rPr lang="en-GB" altLang="en-US" sz="2000" u="sng" dirty="0">
                <a:latin typeface="Arial" panose="020B0604020202020204" pitchFamily="34" charset="0"/>
                <a:cs typeface="Arial" panose="020B0604020202020204" pitchFamily="34" charset="0"/>
              </a:rPr>
              <a:t>C</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podobný</a:t>
            </a:r>
            <a:r>
              <a:rPr lang="en-GB" altLang="en-US" sz="2000" dirty="0">
                <a:latin typeface="Arial" panose="020B0604020202020204" pitchFamily="34" charset="0"/>
                <a:cs typeface="Arial" panose="020B0604020202020204" pitchFamily="34" charset="0"/>
              </a:rPr>
              <a:t> Al;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sloučeninách</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vystupuje </a:t>
            </a:r>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nejčastěji jako trojmocné, vlastnosti </a:t>
            </a:r>
            <a:r>
              <a:rPr lang="cs-CZ" sz="2000" dirty="0" err="1">
                <a:latin typeface="Arial" panose="020B0604020202020204" pitchFamily="34" charset="0"/>
                <a:cs typeface="Arial" panose="020B0604020202020204" pitchFamily="34" charset="0"/>
              </a:rPr>
              <a:t>gallitých</a:t>
            </a:r>
            <a:r>
              <a:rPr lang="cs-CZ" sz="2000" dirty="0">
                <a:latin typeface="Arial" panose="020B0604020202020204" pitchFamily="34" charset="0"/>
                <a:cs typeface="Arial" panose="020B0604020202020204" pitchFamily="34" charset="0"/>
              </a:rPr>
              <a:t> sloučenin se podobají vlastnostem sloučenin hlinitých </a:t>
            </a:r>
            <a:r>
              <a:rPr lang="cs-CZ" sz="2000" i="1" dirty="0">
                <a:latin typeface="Arial" panose="020B0604020202020204" pitchFamily="34" charset="0"/>
                <a:cs typeface="Arial" panose="020B0604020202020204" pitchFamily="34" charset="0"/>
              </a:rPr>
              <a:t>(např. oxid </a:t>
            </a:r>
            <a:r>
              <a:rPr lang="cs-CZ" sz="2000" i="1" dirty="0" err="1">
                <a:latin typeface="Arial" panose="020B0604020202020204" pitchFamily="34" charset="0"/>
                <a:cs typeface="Arial" panose="020B0604020202020204" pitchFamily="34" charset="0"/>
              </a:rPr>
              <a:t>gallitý</a:t>
            </a:r>
            <a:r>
              <a:rPr lang="cs-CZ" sz="2000" i="1" dirty="0">
                <a:latin typeface="Arial" panose="020B0604020202020204" pitchFamily="34" charset="0"/>
                <a:cs typeface="Arial" panose="020B0604020202020204" pitchFamily="34" charset="0"/>
              </a:rPr>
              <a:t> je stejně jako oxid hlinitý amfoterní)</a:t>
            </a:r>
            <a:r>
              <a:rPr lang="cs-CZ" sz="2000" dirty="0">
                <a:latin typeface="Arial" panose="020B0604020202020204" pitchFamily="34" charset="0"/>
                <a:cs typeface="Arial" panose="020B0604020202020204" pitchFamily="34" charset="0"/>
              </a:rPr>
              <a:t>. Sloučeniny </a:t>
            </a:r>
            <a:r>
              <a:rPr lang="cs-CZ" sz="2000" dirty="0" err="1">
                <a:latin typeface="Arial" panose="020B0604020202020204" pitchFamily="34" charset="0"/>
                <a:cs typeface="Arial" panose="020B0604020202020204" pitchFamily="34" charset="0"/>
              </a:rPr>
              <a:t>gallia</a:t>
            </a:r>
            <a:r>
              <a:rPr lang="cs-CZ" sz="2000" dirty="0">
                <a:latin typeface="Arial" panose="020B0604020202020204" pitchFamily="34" charset="0"/>
                <a:cs typeface="Arial" panose="020B0604020202020204" pitchFamily="34" charset="0"/>
              </a:rPr>
              <a:t> v dalších oxidačních stavech nejsou příliš rozšířené, je znám např. </a:t>
            </a:r>
            <a:r>
              <a:rPr lang="cs-CZ" sz="2000" u="sng" dirty="0">
                <a:latin typeface="Arial" panose="020B0604020202020204" pitchFamily="34" charset="0"/>
                <a:cs typeface="Arial" panose="020B0604020202020204" pitchFamily="34" charset="0"/>
              </a:rPr>
              <a:t>nestabilní</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oxid</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gallný</a:t>
            </a:r>
            <a:r>
              <a:rPr lang="cs-CZ" sz="2000" b="1" dirty="0">
                <a:latin typeface="Arial" panose="020B0604020202020204" pitchFamily="34" charset="0"/>
                <a:cs typeface="Arial" panose="020B0604020202020204" pitchFamily="34" charset="0"/>
              </a:rPr>
              <a:t> Ga</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 který se chová jako extrémně silné redukční činidlo. Oxid </a:t>
            </a:r>
            <a:r>
              <a:rPr lang="cs-CZ" sz="2000" dirty="0" err="1">
                <a:latin typeface="Arial" panose="020B0604020202020204" pitchFamily="34" charset="0"/>
                <a:cs typeface="Arial" panose="020B0604020202020204" pitchFamily="34" charset="0"/>
              </a:rPr>
              <a:t>gallný</a:t>
            </a:r>
            <a:r>
              <a:rPr lang="cs-CZ" sz="2000" dirty="0">
                <a:latin typeface="Arial" panose="020B0604020202020204" pitchFamily="34" charset="0"/>
                <a:cs typeface="Arial" panose="020B0604020202020204" pitchFamily="34" charset="0"/>
              </a:rPr>
              <a:t> nelze získat přímou reakcí z prvků, připravuje se reakcí oxidu </a:t>
            </a:r>
            <a:r>
              <a:rPr lang="cs-CZ" sz="2000" dirty="0" err="1">
                <a:latin typeface="Arial" panose="020B0604020202020204" pitchFamily="34" charset="0"/>
                <a:cs typeface="Arial" panose="020B0604020202020204" pitchFamily="34" charset="0"/>
              </a:rPr>
              <a:t>gallitého</a:t>
            </a:r>
            <a:r>
              <a:rPr lang="cs-CZ" sz="2000" dirty="0">
                <a:latin typeface="Arial" panose="020B0604020202020204" pitchFamily="34" charset="0"/>
                <a:cs typeface="Arial" panose="020B0604020202020204" pitchFamily="34" charset="0"/>
              </a:rPr>
              <a:t> s </a:t>
            </a:r>
            <a:r>
              <a:rPr lang="cs-CZ" sz="2000" dirty="0" err="1">
                <a:latin typeface="Arial" panose="020B0604020202020204" pitchFamily="34" charset="0"/>
                <a:cs typeface="Arial" panose="020B0604020202020204" pitchFamily="34" charset="0"/>
              </a:rPr>
              <a:t>galliem</a:t>
            </a:r>
            <a:r>
              <a:rPr lang="cs-CZ" sz="2000" dirty="0">
                <a:latin typeface="Arial" panose="020B0604020202020204" pitchFamily="34" charset="0"/>
                <a:cs typeface="Arial" panose="020B0604020202020204" pitchFamily="34" charset="0"/>
              </a:rPr>
              <a:t> při teplotě 500°C:</a:t>
            </a:r>
          </a:p>
          <a:p>
            <a:pPr algn="ctr"/>
            <a:r>
              <a:rPr lang="cs-CZ" sz="2000" dirty="0">
                <a:latin typeface="Arial" panose="020B0604020202020204" pitchFamily="34" charset="0"/>
                <a:cs typeface="Arial" panose="020B0604020202020204" pitchFamily="34" charset="0"/>
              </a:rPr>
              <a:t>Ga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+ 4Ga → 3Ga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Zajímavostí jsou sloučeniny </a:t>
            </a:r>
            <a:r>
              <a:rPr lang="cs-CZ" sz="2000" dirty="0" err="1">
                <a:latin typeface="Arial" panose="020B0604020202020204" pitchFamily="34" charset="0"/>
                <a:cs typeface="Arial" panose="020B0604020202020204" pitchFamily="34" charset="0"/>
              </a:rPr>
              <a:t>gallnaté</a:t>
            </a:r>
            <a:r>
              <a:rPr lang="cs-CZ" sz="2000" dirty="0">
                <a:latin typeface="Arial" panose="020B0604020202020204" pitchFamily="34" charset="0"/>
                <a:cs typeface="Arial" panose="020B0604020202020204" pitchFamily="34" charset="0"/>
              </a:rPr>
              <a:t>, které se sice elektrochemicky jeví jako dvoumocné, ale ve skutečnosti se pravděpodobně jedná o směs </a:t>
            </a:r>
            <a:r>
              <a:rPr lang="cs-CZ" sz="2000" dirty="0" err="1">
                <a:latin typeface="Arial" panose="020B0604020202020204" pitchFamily="34" charset="0"/>
                <a:cs typeface="Arial" panose="020B0604020202020204" pitchFamily="34" charset="0"/>
              </a:rPr>
              <a:t>Ga</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 Ga</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a:p>
            <a:pPr algn="just"/>
            <a:endParaRPr lang="cs-CZ" altLang="en-US"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Velká objemová roztažnost během fázového přechodu: při tuhnutí </a:t>
            </a:r>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zvětšuje svůj objem o více než 3% a nesmí se proto, z bezpečnostních důvodů, uchovávat ve skleněných ani kovových nádobách.</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Na vzduchu je </a:t>
            </a:r>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stálé, má amfoterní vlastnosti, za tepla se dobře rozpouští v běžných minerálních kyselinách za vzniku </a:t>
            </a:r>
            <a:r>
              <a:rPr lang="cs-CZ" sz="2000" dirty="0" err="1">
                <a:latin typeface="Arial" panose="020B0604020202020204" pitchFamily="34" charset="0"/>
                <a:cs typeface="Arial" panose="020B0604020202020204" pitchFamily="34" charset="0"/>
              </a:rPr>
              <a:t>gallité</a:t>
            </a:r>
            <a:r>
              <a:rPr lang="cs-CZ" sz="2000" dirty="0">
                <a:latin typeface="Arial" panose="020B0604020202020204" pitchFamily="34" charset="0"/>
                <a:cs typeface="Arial" panose="020B0604020202020204" pitchFamily="34" charset="0"/>
              </a:rPr>
              <a:t> soli</a:t>
            </a:r>
          </a:p>
          <a:p>
            <a:pPr algn="ctr"/>
            <a:r>
              <a:rPr lang="cs-CZ" sz="2000" dirty="0">
                <a:latin typeface="Arial" panose="020B0604020202020204" pitchFamily="34" charset="0"/>
                <a:cs typeface="Arial" panose="020B0604020202020204" pitchFamily="34" charset="0"/>
              </a:rPr>
              <a:t>2Ga + 6HCl → 2GaCl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Ga</a:t>
            </a:r>
            <a:r>
              <a:rPr lang="cs-CZ" sz="2000" dirty="0">
                <a:latin typeface="Arial" panose="020B0604020202020204" pitchFamily="34" charset="0"/>
                <a:cs typeface="Arial" panose="020B0604020202020204" pitchFamily="34" charset="0"/>
              </a:rPr>
              <a:t> + 6HNO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Ga</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375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9157" y="152400"/>
            <a:ext cx="8839200" cy="650434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Reaguje s hydroxidy alkalických kovů za vzniku </a:t>
            </a:r>
            <a:r>
              <a:rPr lang="cs-CZ" sz="2000" dirty="0" err="1">
                <a:latin typeface="Arial" panose="020B0604020202020204" pitchFamily="34" charset="0"/>
                <a:cs typeface="Arial" panose="020B0604020202020204" pitchFamily="34" charset="0"/>
              </a:rPr>
              <a:t>tetrahydroxogallitanů</a:t>
            </a:r>
            <a:r>
              <a:rPr lang="cs-CZ" sz="2000" dirty="0">
                <a:latin typeface="Arial" panose="020B0604020202020204" pitchFamily="34" charset="0"/>
                <a:cs typeface="Arial" panose="020B0604020202020204" pitchFamily="34" charset="0"/>
              </a:rPr>
              <a:t> nebo </a:t>
            </a:r>
            <a:r>
              <a:rPr lang="cs-CZ" sz="2000" dirty="0" err="1">
                <a:latin typeface="Arial" panose="020B0604020202020204" pitchFamily="34" charset="0"/>
                <a:cs typeface="Arial" panose="020B0604020202020204" pitchFamily="34" charset="0"/>
              </a:rPr>
              <a:t>diaquatetrahydroxogallitanů</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2Ga + 2NaOH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2Na[</a:t>
            </a:r>
            <a:r>
              <a:rPr lang="cs-CZ" sz="2000" dirty="0" err="1">
                <a:latin typeface="Arial" panose="020B0604020202020204" pitchFamily="34" charset="0"/>
                <a:cs typeface="Arial" panose="020B0604020202020204" pitchFamily="34" charset="0"/>
              </a:rPr>
              <a:t>Ga</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2Ga + 2KOH + 10H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2K[</a:t>
            </a:r>
            <a:r>
              <a:rPr lang="cs-CZ" sz="2000" dirty="0" err="1">
                <a:latin typeface="Arial" panose="020B0604020202020204" pitchFamily="34" charset="0"/>
                <a:cs typeface="Arial" panose="020B0604020202020204" pitchFamily="34" charset="0"/>
              </a:rPr>
              <a:t>Ga</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endParaRPr lang="cs-CZ" altLang="en-US" sz="1000" dirty="0">
              <a:latin typeface="Arial" panose="020B0604020202020204" pitchFamily="34" charset="0"/>
              <a:cs typeface="Arial" panose="020B0604020202020204" pitchFamily="34" charset="0"/>
            </a:endParaRPr>
          </a:p>
          <a:p>
            <a:pPr algn="just"/>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ochotně reaguje s vodným roztokem amoniaku nebo uhličitanů alkalických kovů:</a:t>
            </a:r>
          </a:p>
          <a:p>
            <a:pPr algn="ctr"/>
            <a:r>
              <a:rPr lang="cs-CZ" sz="2000" dirty="0">
                <a:latin typeface="Arial" panose="020B0604020202020204" pitchFamily="34" charset="0"/>
                <a:cs typeface="Arial" panose="020B0604020202020204" pitchFamily="34" charset="0"/>
              </a:rPr>
              <a:t>2Ga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Ga</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2Ga + 2Na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2Na[</a:t>
            </a:r>
            <a:r>
              <a:rPr lang="cs-CZ" sz="2000" dirty="0" err="1">
                <a:latin typeface="Arial" panose="020B0604020202020204" pitchFamily="34" charset="0"/>
                <a:cs typeface="Arial" panose="020B0604020202020204" pitchFamily="34" charset="0"/>
              </a:rPr>
              <a:t>Ga</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+ 2NaHCO</a:t>
            </a:r>
            <a:r>
              <a:rPr lang="cs-CZ" sz="2000" baseline="-25000" dirty="0">
                <a:latin typeface="Arial" panose="020B0604020202020204" pitchFamily="34" charset="0"/>
                <a:cs typeface="Arial" panose="020B0604020202020204" pitchFamily="34" charset="0"/>
              </a:rPr>
              <a:t>3</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horkou vodou reaguje za vzniku hydroxidu </a:t>
            </a:r>
            <a:r>
              <a:rPr lang="cs-CZ" sz="2000" dirty="0" err="1">
                <a:latin typeface="Arial" panose="020B0604020202020204" pitchFamily="34" charset="0"/>
                <a:cs typeface="Arial" panose="020B0604020202020204" pitchFamily="34" charset="0"/>
              </a:rPr>
              <a:t>gallitého</a:t>
            </a:r>
            <a:r>
              <a:rPr lang="cs-CZ" sz="2000" dirty="0">
                <a:latin typeface="Arial" panose="020B0604020202020204" pitchFamily="34" charset="0"/>
                <a:cs typeface="Arial" panose="020B0604020202020204" pitchFamily="34" charset="0"/>
              </a:rPr>
              <a:t> a vývoje vodíku:</a:t>
            </a:r>
          </a:p>
          <a:p>
            <a:pPr algn="ctr"/>
            <a:r>
              <a:rPr lang="cs-CZ" sz="2000" dirty="0">
                <a:latin typeface="Arial" panose="020B0604020202020204" pitchFamily="34" charset="0"/>
                <a:cs typeface="Arial" panose="020B0604020202020204" pitchFamily="34" charset="0"/>
              </a:rPr>
              <a:t>2Ga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2Ga(OH)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p>
          <a:p>
            <a:endParaRPr lang="cs-CZ" sz="10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Již za běžných teplot </a:t>
            </a:r>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prudce reaguje s fluorem, chlorem a bromem za vzniku fluoridu </a:t>
            </a:r>
            <a:r>
              <a:rPr lang="cs-CZ" sz="2000" dirty="0" err="1">
                <a:latin typeface="Arial" panose="020B0604020202020204" pitchFamily="34" charset="0"/>
                <a:cs typeface="Arial" panose="020B0604020202020204" pitchFamily="34" charset="0"/>
              </a:rPr>
              <a:t>galllitého</a:t>
            </a:r>
            <a:r>
              <a:rPr lang="cs-CZ" sz="2000" dirty="0">
                <a:latin typeface="Arial" panose="020B0604020202020204" pitchFamily="34" charset="0"/>
                <a:cs typeface="Arial" panose="020B0604020202020204" pitchFamily="34" charset="0"/>
              </a:rPr>
              <a:t> GaF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chloridu </a:t>
            </a:r>
            <a:r>
              <a:rPr lang="cs-CZ" sz="2000" dirty="0" err="1">
                <a:latin typeface="Arial" panose="020B0604020202020204" pitchFamily="34" charset="0"/>
                <a:cs typeface="Arial" panose="020B0604020202020204" pitchFamily="34" charset="0"/>
              </a:rPr>
              <a:t>gallitého</a:t>
            </a:r>
            <a:r>
              <a:rPr lang="cs-CZ" sz="2000" dirty="0">
                <a:latin typeface="Arial" panose="020B0604020202020204" pitchFamily="34" charset="0"/>
                <a:cs typeface="Arial" panose="020B0604020202020204" pitchFamily="34" charset="0"/>
              </a:rPr>
              <a:t> GaCl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bromidu </a:t>
            </a:r>
            <a:r>
              <a:rPr lang="cs-CZ" sz="2000" dirty="0" err="1">
                <a:latin typeface="Arial" panose="020B0604020202020204" pitchFamily="34" charset="0"/>
                <a:cs typeface="Arial" panose="020B0604020202020204" pitchFamily="34" charset="0"/>
              </a:rPr>
              <a:t>gallitého</a:t>
            </a:r>
            <a:r>
              <a:rPr lang="cs-CZ" sz="2000" dirty="0">
                <a:latin typeface="Arial" panose="020B0604020202020204" pitchFamily="34" charset="0"/>
                <a:cs typeface="Arial" panose="020B0604020202020204" pitchFamily="34" charset="0"/>
              </a:rPr>
              <a:t> GaBr</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pouze s jodem se na jodid </a:t>
            </a:r>
            <a:r>
              <a:rPr lang="cs-CZ" sz="2000" dirty="0" err="1">
                <a:latin typeface="Arial" panose="020B0604020202020204" pitchFamily="34" charset="0"/>
                <a:cs typeface="Arial" panose="020B0604020202020204" pitchFamily="34" charset="0"/>
              </a:rPr>
              <a:t>gallitý</a:t>
            </a:r>
            <a:r>
              <a:rPr lang="cs-CZ" sz="2000" dirty="0">
                <a:latin typeface="Arial" panose="020B0604020202020204" pitchFamily="34" charset="0"/>
                <a:cs typeface="Arial" panose="020B0604020202020204" pitchFamily="34" charset="0"/>
              </a:rPr>
              <a:t> GaI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slučuje až po zahřátí. </a:t>
            </a:r>
          </a:p>
          <a:p>
            <a:pPr algn="just"/>
            <a:r>
              <a:rPr lang="cs-CZ" sz="2000" dirty="0">
                <a:latin typeface="Arial" panose="020B0604020202020204" pitchFamily="34" charset="0"/>
                <a:cs typeface="Arial" panose="020B0604020202020204" pitchFamily="34" charset="0"/>
              </a:rPr>
              <a:t>  Se sírou reaguje až za teploty 1200°C za vzniku sulfidu </a:t>
            </a:r>
            <a:r>
              <a:rPr lang="cs-CZ" sz="2000" dirty="0" err="1">
                <a:latin typeface="Arial" panose="020B0604020202020204" pitchFamily="34" charset="0"/>
                <a:cs typeface="Arial" panose="020B0604020202020204" pitchFamily="34" charset="0"/>
              </a:rPr>
              <a:t>gallitého</a:t>
            </a:r>
            <a:r>
              <a:rPr lang="cs-CZ" sz="2000" dirty="0">
                <a:latin typeface="Arial" panose="020B0604020202020204" pitchFamily="34" charset="0"/>
                <a:cs typeface="Arial" panose="020B0604020202020204" pitchFamily="34" charset="0"/>
              </a:rPr>
              <a:t> Ga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S dusíkem přímo nereaguje, nitrid </a:t>
            </a:r>
            <a:r>
              <a:rPr lang="cs-CZ" sz="2000" dirty="0" err="1">
                <a:latin typeface="Arial" panose="020B0604020202020204" pitchFamily="34" charset="0"/>
                <a:cs typeface="Arial" panose="020B0604020202020204" pitchFamily="34" charset="0"/>
              </a:rPr>
              <a:t>gallitý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GaN</a:t>
            </a:r>
            <a:r>
              <a:rPr lang="cs-CZ" sz="2000" dirty="0">
                <a:latin typeface="Arial" panose="020B0604020202020204" pitchFamily="34" charset="0"/>
                <a:cs typeface="Arial" panose="020B0604020202020204" pitchFamily="34" charset="0"/>
              </a:rPr>
              <a:t> lze získat reakcí s amoniakem při teplotách přes 1200°C:</a:t>
            </a:r>
          </a:p>
          <a:p>
            <a:pPr algn="ctr"/>
            <a:r>
              <a:rPr lang="cs-CZ" sz="2000" dirty="0">
                <a:latin typeface="Arial" panose="020B0604020202020204" pitchFamily="34" charset="0"/>
                <a:cs typeface="Arial" panose="020B0604020202020204" pitchFamily="34" charset="0"/>
              </a:rPr>
              <a:t>2Ga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2GaN + 3H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S vodíkem tvoří těkavý hydrid gallan GaH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který je stabilní pouze při teplotách pod -30°C a velmi nestabilní </a:t>
            </a:r>
            <a:r>
              <a:rPr lang="cs-CZ" sz="2000" dirty="0" err="1">
                <a:latin typeface="Arial" panose="020B0604020202020204" pitchFamily="34" charset="0"/>
                <a:cs typeface="Arial" panose="020B0604020202020204" pitchFamily="34" charset="0"/>
              </a:rPr>
              <a:t>digallan</a:t>
            </a:r>
            <a:r>
              <a:rPr lang="cs-CZ" sz="2000" dirty="0">
                <a:latin typeface="Arial" panose="020B0604020202020204" pitchFamily="34" charset="0"/>
                <a:cs typeface="Arial" panose="020B0604020202020204" pitchFamily="34" charset="0"/>
              </a:rPr>
              <a:t> Ga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naopak </a:t>
            </a:r>
            <a:r>
              <a:rPr lang="cs-CZ" sz="2000" dirty="0" err="1">
                <a:latin typeface="Arial" panose="020B0604020202020204" pitchFamily="34" charset="0"/>
                <a:cs typeface="Arial" panose="020B0604020202020204" pitchFamily="34" charset="0"/>
              </a:rPr>
              <a:t>vysokopolymerní</a:t>
            </a:r>
            <a:r>
              <a:rPr lang="cs-CZ" sz="2000" dirty="0">
                <a:latin typeface="Arial" panose="020B0604020202020204" pitchFamily="34" charset="0"/>
                <a:cs typeface="Arial" panose="020B0604020202020204" pitchFamily="34" charset="0"/>
              </a:rPr>
              <a:t> hydrid [GaH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x</a:t>
            </a:r>
            <a:r>
              <a:rPr lang="cs-CZ" sz="2000" dirty="0">
                <a:latin typeface="Arial" panose="020B0604020202020204" pitchFamily="34" charset="0"/>
                <a:cs typeface="Arial" panose="020B0604020202020204" pitchFamily="34" charset="0"/>
              </a:rPr>
              <a:t> je stabilní. </a:t>
            </a:r>
          </a:p>
        </p:txBody>
      </p:sp>
    </p:spTree>
    <p:extLst>
      <p:ext uri="{BB962C8B-B14F-4D97-AF65-F5344CB8AC3E}">
        <p14:creationId xmlns:p14="http://schemas.microsoft.com/office/powerpoint/2010/main" val="1158160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228600"/>
            <a:ext cx="8915400" cy="6248400"/>
          </a:xfrm>
        </p:spPr>
        <p:txBody>
          <a:bodyPr>
            <a:norm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thiokyanatá</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rhodanovodíková</a:t>
            </a:r>
            <a:r>
              <a:rPr lang="en-GB" altLang="en-US" sz="2000" b="1" dirty="0">
                <a:latin typeface="Arial" panose="020B0604020202020204" pitchFamily="34" charset="0"/>
                <a:cs typeface="Arial" panose="020B0604020202020204" pitchFamily="34" charset="0"/>
              </a:rPr>
              <a:t>)  HSCN</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olejovitá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mísí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každém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ru</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s</a:t>
            </a:r>
            <a:r>
              <a:rPr lang="en-GB" altLang="en-US" sz="2000" dirty="0" err="1">
                <a:latin typeface="Arial" panose="020B0604020202020204" pitchFamily="34" charset="0"/>
                <a:cs typeface="Arial" panose="020B0604020202020204" pitchFamily="34" charset="0"/>
              </a:rPr>
              <a:t>oli</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thiokyanatany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rhodanidy</a:t>
            </a:r>
            <a:r>
              <a:rPr lang="en-GB" altLang="en-US" sz="2000" b="1"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rhodanidy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rhodanokomplexy</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tšinou</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Příprava:</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8 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 8 SCN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pPr algn="ctr">
              <a:buNone/>
            </a:pPr>
            <a:r>
              <a:rPr lang="cs-CZ" sz="2000" dirty="0">
                <a:latin typeface="Arial" panose="020B0604020202020204" pitchFamily="34" charset="0"/>
                <a:cs typeface="Arial" panose="020B0604020202020204" pitchFamily="34" charset="0"/>
              </a:rPr>
              <a:t>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SCN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3</a:t>
            </a:r>
            <a:r>
              <a:rPr lang="cs-CZ" sz="2000" baseline="30000" dirty="0">
                <a:latin typeface="Arial" panose="020B0604020202020204" pitchFamily="34" charset="0"/>
                <a:cs typeface="Arial" panose="020B0604020202020204" pitchFamily="34" charset="0"/>
              </a:rPr>
              <a:t>2−</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analyticky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známý</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komplex</a:t>
            </a:r>
            <a:r>
              <a:rPr lang="en-GB" altLang="en-US" sz="2000" dirty="0">
                <a:latin typeface="Arial" panose="020B0604020202020204" pitchFamily="34" charset="0"/>
                <a:cs typeface="Arial" panose="020B0604020202020204" pitchFamily="34" charset="0"/>
              </a:rPr>
              <a:t>  [Fe(SCN)</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vykazující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intenzivní</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purpurové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zbarvení</a:t>
            </a:r>
            <a:endParaRPr lang="cs-CZ" altLang="en-US" sz="2000" u="sng" dirty="0">
              <a:latin typeface="Arial" panose="020B0604020202020204" pitchFamily="34" charset="0"/>
              <a:cs typeface="Arial" panose="020B0604020202020204" pitchFamily="34" charset="0"/>
            </a:endParaRPr>
          </a:p>
        </p:txBody>
      </p:sp>
      <p:pic>
        <p:nvPicPr>
          <p:cNvPr id="75778" name="Picture 2" descr="https://upload.wikimedia.org/wikipedia/commons/f/f6/Aqueous_ferric_thiocyanate_%28Fe%28SCN%29n%29_hydrate_m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409892" y="4334308"/>
            <a:ext cx="3124200" cy="1313584"/>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Skeletal formula of thiocyanic acid with the explicit hydrogen add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685800"/>
            <a:ext cx="1632665" cy="75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14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797047"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Velmi nestabilní jsou i </a:t>
            </a:r>
            <a:r>
              <a:rPr lang="cs-CZ" sz="2000" b="1" dirty="0" err="1">
                <a:latin typeface="Arial" panose="020B0604020202020204" pitchFamily="34" charset="0"/>
                <a:cs typeface="Arial" panose="020B0604020202020204" pitchFamily="34" charset="0"/>
              </a:rPr>
              <a:t>hydridogallitany</a:t>
            </a:r>
            <a:r>
              <a:rPr lang="cs-CZ" sz="2000" b="1" dirty="0">
                <a:latin typeface="Arial" panose="020B0604020202020204" pitchFamily="34" charset="0"/>
                <a:cs typeface="Arial" panose="020B0604020202020204" pitchFamily="34" charset="0"/>
              </a:rPr>
              <a:t> těžkých kovů</a:t>
            </a:r>
            <a:r>
              <a:rPr lang="cs-CZ" sz="2000" dirty="0">
                <a:latin typeface="Arial" panose="020B0604020202020204" pitchFamily="34" charset="0"/>
                <a:cs typeface="Arial" panose="020B0604020202020204" pitchFamily="34" charset="0"/>
              </a:rPr>
              <a:t>, zejména </a:t>
            </a:r>
            <a:r>
              <a:rPr lang="cs-CZ" sz="2000" dirty="0" err="1">
                <a:latin typeface="Arial" panose="020B0604020202020204" pitchFamily="34" charset="0"/>
                <a:cs typeface="Arial" panose="020B0604020202020204" pitchFamily="34" charset="0"/>
              </a:rPr>
              <a:t>hydridogallitan</a:t>
            </a:r>
            <a:r>
              <a:rPr lang="cs-CZ" sz="2000" dirty="0">
                <a:latin typeface="Arial" panose="020B0604020202020204" pitchFamily="34" charset="0"/>
                <a:cs typeface="Arial" panose="020B0604020202020204" pitchFamily="34" charset="0"/>
              </a:rPr>
              <a:t> stříbrný AgGaH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nebo </a:t>
            </a:r>
            <a:r>
              <a:rPr lang="cs-CZ" sz="2000" dirty="0" err="1">
                <a:latin typeface="Arial" panose="020B0604020202020204" pitchFamily="34" charset="0"/>
                <a:cs typeface="Arial" panose="020B0604020202020204" pitchFamily="34" charset="0"/>
              </a:rPr>
              <a:t>thallitý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Tl</a:t>
            </a:r>
            <a:r>
              <a:rPr lang="cs-CZ" sz="2000" dirty="0">
                <a:latin typeface="Arial" panose="020B0604020202020204" pitchFamily="34" charset="0"/>
                <a:cs typeface="Arial" panose="020B0604020202020204" pitchFamily="34" charset="0"/>
              </a:rPr>
              <a:t>(GaH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naopak </a:t>
            </a:r>
            <a:r>
              <a:rPr lang="cs-CZ" sz="2000" dirty="0" err="1">
                <a:latin typeface="Arial" panose="020B0604020202020204" pitchFamily="34" charset="0"/>
                <a:cs typeface="Arial" panose="020B0604020202020204" pitchFamily="34" charset="0"/>
              </a:rPr>
              <a:t>hydridogallitany</a:t>
            </a:r>
            <a:r>
              <a:rPr lang="cs-CZ" sz="2000" dirty="0">
                <a:latin typeface="Arial" panose="020B0604020202020204" pitchFamily="34" charset="0"/>
                <a:cs typeface="Arial" panose="020B0604020202020204" pitchFamily="34" charset="0"/>
              </a:rPr>
              <a:t> alkalických kovů jsou stálé. </a:t>
            </a:r>
          </a:p>
          <a:p>
            <a:pPr algn="just"/>
            <a:endParaRPr lang="cs-CZ" sz="2000" dirty="0">
              <a:latin typeface="Arial" panose="020B0604020202020204" pitchFamily="34" charset="0"/>
              <a:cs typeface="Arial" panose="020B0604020202020204" pitchFamily="34" charset="0"/>
            </a:endParaRPr>
          </a:p>
          <a:p>
            <a:pPr algn="just"/>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společně s indiem patří mezi jediné dva kovy, které netvoří karbidy.</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přírodě se </a:t>
            </a:r>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vyskytuje velmi vzácně, téměř vždy doprovází hliník, bývá izomorfní příměsí zinku ve sfaleritu a ve stopových množstvích je obsaženo v uhlí.</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Výroba galia</a:t>
            </a:r>
          </a:p>
          <a:p>
            <a:pPr algn="just"/>
            <a:r>
              <a:rPr lang="cs-CZ" sz="2000" dirty="0">
                <a:latin typeface="Arial" panose="020B0604020202020204" pitchFamily="34" charset="0"/>
                <a:cs typeface="Arial" panose="020B0604020202020204" pitchFamily="34" charset="0"/>
              </a:rPr>
              <a:t>  se v minulosti nejčastěji prováděla kyselým loužením odpadních produktů po sulfidickém pražení rud zinku, dnes se </a:t>
            </a:r>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ve formě </a:t>
            </a:r>
            <a:r>
              <a:rPr lang="cs-CZ" sz="2000" dirty="0" err="1">
                <a:latin typeface="Arial" panose="020B0604020202020204" pitchFamily="34" charset="0"/>
                <a:cs typeface="Arial" panose="020B0604020202020204" pitchFamily="34" charset="0"/>
              </a:rPr>
              <a:t>gallitanu</a:t>
            </a:r>
            <a:r>
              <a:rPr lang="cs-CZ" sz="2000" dirty="0">
                <a:latin typeface="Arial" panose="020B0604020202020204" pitchFamily="34" charset="0"/>
                <a:cs typeface="Arial" panose="020B0604020202020204" pitchFamily="34" charset="0"/>
              </a:rPr>
              <a:t> sodného NaGaO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získává extrakcí </a:t>
            </a:r>
            <a:r>
              <a:rPr lang="cs-CZ" sz="2000" dirty="0" err="1">
                <a:latin typeface="Arial" panose="020B0604020202020204" pitchFamily="34" charset="0"/>
                <a:cs typeface="Arial" panose="020B0604020202020204" pitchFamily="34" charset="0"/>
              </a:rPr>
              <a:t>eterem</a:t>
            </a:r>
            <a:r>
              <a:rPr lang="cs-CZ" sz="2000" dirty="0">
                <a:latin typeface="Arial" panose="020B0604020202020204" pitchFamily="34" charset="0"/>
                <a:cs typeface="Arial" panose="020B0604020202020204" pitchFamily="34" charset="0"/>
              </a:rPr>
              <a:t> z odpadních produktů při výrobě hliníku.</a:t>
            </a:r>
          </a:p>
          <a:p>
            <a:pPr algn="just"/>
            <a:r>
              <a:rPr lang="cs-CZ" sz="2000" dirty="0">
                <a:latin typeface="Arial" panose="020B0604020202020204" pitchFamily="34" charset="0"/>
                <a:cs typeface="Arial" panose="020B0604020202020204" pitchFamily="34" charset="0"/>
              </a:rPr>
              <a:t>Kovové </a:t>
            </a:r>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se z roztoku </a:t>
            </a:r>
            <a:r>
              <a:rPr lang="cs-CZ" sz="2000" dirty="0" err="1">
                <a:latin typeface="Arial" panose="020B0604020202020204" pitchFamily="34" charset="0"/>
                <a:cs typeface="Arial" panose="020B0604020202020204" pitchFamily="34" charset="0"/>
              </a:rPr>
              <a:t>galitanu</a:t>
            </a:r>
            <a:r>
              <a:rPr lang="cs-CZ" sz="2000" dirty="0">
                <a:latin typeface="Arial" panose="020B0604020202020204" pitchFamily="34" charset="0"/>
                <a:cs typeface="Arial" panose="020B0604020202020204" pitchFamily="34" charset="0"/>
              </a:rPr>
              <a:t> sodného získává elektrolýzou v alkalickém prostředí, katodou je kapalné </a:t>
            </a:r>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anoda je grafitová. Na velmi vysokou čistotu se </a:t>
            </a:r>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čistí zonální rafinací, podobným způsobem jako křemík.</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652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3785652"/>
          </a:xfrm>
          <a:prstGeom prst="rect">
            <a:avLst/>
          </a:prstGeom>
        </p:spPr>
        <p:txBody>
          <a:bodyPr wrap="square">
            <a:spAutoFit/>
          </a:bodyPr>
          <a:lstStyle/>
          <a:p>
            <a:pPr algn="just"/>
            <a:r>
              <a:rPr lang="cs-CZ" sz="2000" dirty="0" err="1">
                <a:latin typeface="Arial" panose="020B0604020202020204" pitchFamily="34" charset="0"/>
                <a:cs typeface="Arial" panose="020B0604020202020204" pitchFamily="34" charset="0"/>
              </a:rPr>
              <a:t>Gallium</a:t>
            </a:r>
            <a:r>
              <a:rPr lang="cs-CZ" sz="2000" dirty="0">
                <a:latin typeface="Arial" panose="020B0604020202020204" pitchFamily="34" charset="0"/>
                <a:cs typeface="Arial" panose="020B0604020202020204" pitchFamily="34" charset="0"/>
              </a:rPr>
              <a:t> se používá k </a:t>
            </a:r>
            <a:r>
              <a:rPr lang="cs-CZ" sz="2000" b="1" dirty="0">
                <a:latin typeface="Arial" panose="020B0604020202020204" pitchFamily="34" charset="0"/>
                <a:cs typeface="Arial" panose="020B0604020202020204" pitchFamily="34" charset="0"/>
              </a:rPr>
              <a:t>pokovování vysoce kvalitních zrcadel</a:t>
            </a:r>
            <a:r>
              <a:rPr lang="cs-CZ" sz="2000" dirty="0">
                <a:latin typeface="Arial" panose="020B0604020202020204" pitchFamily="34" charset="0"/>
                <a:cs typeface="Arial" panose="020B0604020202020204" pitchFamily="34" charset="0"/>
              </a:rPr>
              <a:t>, k výrobě polovodičů, ferritů a </a:t>
            </a:r>
            <a:r>
              <a:rPr lang="cs-CZ" sz="2000" b="1" dirty="0">
                <a:latin typeface="Arial" panose="020B0604020202020204" pitchFamily="34" charset="0"/>
                <a:cs typeface="Arial" panose="020B0604020202020204" pitchFamily="34" charset="0"/>
              </a:rPr>
              <a:t>speciálních slitin s velmi nízkou teplotou tání</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Slitina </a:t>
            </a:r>
            <a:r>
              <a:rPr lang="cs-CZ" sz="2000" dirty="0" err="1">
                <a:latin typeface="Arial" panose="020B0604020202020204" pitchFamily="34" charset="0"/>
                <a:cs typeface="Arial" panose="020B0604020202020204" pitchFamily="34" charset="0"/>
              </a:rPr>
              <a:t>gallia</a:t>
            </a:r>
            <a:r>
              <a:rPr lang="cs-CZ" sz="2000" dirty="0">
                <a:latin typeface="Arial" panose="020B0604020202020204" pitchFamily="34" charset="0"/>
                <a:cs typeface="Arial" panose="020B0604020202020204" pitchFamily="34" charset="0"/>
              </a:rPr>
              <a:t> s indiem taje již při 16°C. Slitina </a:t>
            </a:r>
            <a:r>
              <a:rPr lang="cs-CZ" sz="2000" dirty="0" err="1">
                <a:latin typeface="Arial" panose="020B0604020202020204" pitchFamily="34" charset="0"/>
                <a:cs typeface="Arial" panose="020B0604020202020204" pitchFamily="34" charset="0"/>
              </a:rPr>
              <a:t>galistan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Ga</a:t>
            </a:r>
            <a:r>
              <a:rPr lang="cs-CZ" sz="2000" dirty="0">
                <a:latin typeface="Arial" panose="020B0604020202020204" pitchFamily="34" charset="0"/>
                <a:cs typeface="Arial" panose="020B0604020202020204" pitchFamily="34" charset="0"/>
              </a:rPr>
              <a:t>, In,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má teplotu tání -20°C a používá se jako náhrada rtuti v teploměrech. </a:t>
            </a:r>
          </a:p>
          <a:p>
            <a:pPr algn="just"/>
            <a:r>
              <a:rPr lang="cs-CZ" sz="2000" dirty="0">
                <a:latin typeface="Arial" panose="020B0604020202020204" pitchFamily="34" charset="0"/>
                <a:cs typeface="Arial" panose="020B0604020202020204" pitchFamily="34" charset="0"/>
              </a:rPr>
              <a:t>  Slitina </a:t>
            </a:r>
            <a:r>
              <a:rPr lang="cs-CZ" sz="2000" dirty="0" err="1">
                <a:latin typeface="Arial" panose="020B0604020202020204" pitchFamily="34" charset="0"/>
                <a:cs typeface="Arial" panose="020B0604020202020204" pitchFamily="34" charset="0"/>
              </a:rPr>
              <a:t>gallia</a:t>
            </a:r>
            <a:r>
              <a:rPr lang="cs-CZ" sz="2000" dirty="0">
                <a:latin typeface="Arial" panose="020B0604020202020204" pitchFamily="34" charset="0"/>
                <a:cs typeface="Arial" panose="020B0604020202020204" pitchFamily="34" charset="0"/>
              </a:rPr>
              <a:t> s cínem a bismutem se používá na </a:t>
            </a:r>
            <a:r>
              <a:rPr lang="cs-CZ" sz="2000" b="1" dirty="0">
                <a:latin typeface="Arial" panose="020B0604020202020204" pitchFamily="34" charset="0"/>
                <a:cs typeface="Arial" panose="020B0604020202020204" pitchFamily="34" charset="0"/>
              </a:rPr>
              <a:t>zubní plomby</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Intermetalické sloučeniny </a:t>
            </a:r>
            <a:r>
              <a:rPr lang="cs-CZ" sz="2000" b="1" dirty="0" err="1">
                <a:latin typeface="Arial" panose="020B0604020202020204" pitchFamily="34" charset="0"/>
                <a:cs typeface="Arial" panose="020B0604020202020204" pitchFamily="34" charset="0"/>
              </a:rPr>
              <a:t>gallia</a:t>
            </a:r>
            <a:r>
              <a:rPr lang="cs-CZ" sz="2000" b="1" dirty="0">
                <a:latin typeface="Arial" panose="020B0604020202020204" pitchFamily="34" charset="0"/>
                <a:cs typeface="Arial" panose="020B0604020202020204" pitchFamily="34" charset="0"/>
              </a:rPr>
              <a:t> s plutoniem </a:t>
            </a:r>
            <a:r>
              <a:rPr lang="cs-CZ" sz="2000" dirty="0" err="1">
                <a:latin typeface="Arial" panose="020B0604020202020204" pitchFamily="34" charset="0"/>
                <a:cs typeface="Arial" panose="020B0604020202020204" pitchFamily="34" charset="0"/>
              </a:rPr>
              <a:t>PuGa</a:t>
            </a:r>
            <a:r>
              <a:rPr lang="cs-CZ" sz="2000" dirty="0">
                <a:latin typeface="Arial" panose="020B0604020202020204" pitchFamily="34" charset="0"/>
                <a:cs typeface="Arial" panose="020B0604020202020204" pitchFamily="34" charset="0"/>
              </a:rPr>
              <a:t>, Pu</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Ga a Pu</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Ga se používají k legování plutonia. Přídavek </a:t>
            </a:r>
            <a:r>
              <a:rPr lang="cs-CZ" sz="2000" dirty="0" err="1">
                <a:latin typeface="Arial" panose="020B0604020202020204" pitchFamily="34" charset="0"/>
                <a:cs typeface="Arial" panose="020B0604020202020204" pitchFamily="34" charset="0"/>
              </a:rPr>
              <a:t>gallia</a:t>
            </a:r>
            <a:r>
              <a:rPr lang="cs-CZ" sz="2000" dirty="0">
                <a:latin typeface="Arial" panose="020B0604020202020204" pitchFamily="34" charset="0"/>
                <a:cs typeface="Arial" panose="020B0604020202020204" pitchFamily="34" charset="0"/>
              </a:rPr>
              <a:t> zlepšuje jeho mechanické vlastnosti, zejména tvářitelnost a obrobitelnost, nutnou k výrobě jaderných zbraní.</a:t>
            </a:r>
          </a:p>
          <a:p>
            <a:pPr algn="just"/>
            <a:r>
              <a:rPr lang="cs-CZ" sz="2000" dirty="0">
                <a:latin typeface="Arial" panose="020B0604020202020204" pitchFamily="34" charset="0"/>
                <a:cs typeface="Arial" panose="020B0604020202020204" pitchFamily="34" charset="0"/>
              </a:rPr>
              <a:t>  Radioaktivní izotopy </a:t>
            </a:r>
            <a:r>
              <a:rPr lang="cs-CZ" sz="2000" dirty="0" err="1">
                <a:latin typeface="Arial" panose="020B0604020202020204" pitchFamily="34" charset="0"/>
                <a:cs typeface="Arial" panose="020B0604020202020204" pitchFamily="34" charset="0"/>
              </a:rPr>
              <a:t>gallia</a:t>
            </a:r>
            <a:r>
              <a:rPr lang="cs-CZ" sz="2000" dirty="0">
                <a:latin typeface="Arial" panose="020B0604020202020204" pitchFamily="34" charset="0"/>
                <a:cs typeface="Arial" panose="020B0604020202020204" pitchFamily="34" charset="0"/>
              </a:rPr>
              <a:t> </a:t>
            </a:r>
            <a:r>
              <a:rPr lang="cs-CZ" sz="2000" baseline="30000" dirty="0">
                <a:latin typeface="Arial" panose="020B0604020202020204" pitchFamily="34" charset="0"/>
                <a:cs typeface="Arial" panose="020B0604020202020204" pitchFamily="34" charset="0"/>
              </a:rPr>
              <a:t>67</a:t>
            </a:r>
            <a:r>
              <a:rPr lang="cs-CZ" sz="2000" dirty="0">
                <a:latin typeface="Arial" panose="020B0604020202020204" pitchFamily="34" charset="0"/>
                <a:cs typeface="Arial" panose="020B0604020202020204" pitchFamily="34" charset="0"/>
              </a:rPr>
              <a:t>Ga a </a:t>
            </a:r>
            <a:r>
              <a:rPr lang="cs-CZ" sz="2000" baseline="30000" dirty="0">
                <a:latin typeface="Arial" panose="020B0604020202020204" pitchFamily="34" charset="0"/>
                <a:cs typeface="Arial" panose="020B0604020202020204" pitchFamily="34" charset="0"/>
              </a:rPr>
              <a:t>68</a:t>
            </a:r>
            <a:r>
              <a:rPr lang="cs-CZ" sz="2000" dirty="0">
                <a:latin typeface="Arial" panose="020B0604020202020204" pitchFamily="34" charset="0"/>
                <a:cs typeface="Arial" panose="020B0604020202020204" pitchFamily="34" charset="0"/>
              </a:rPr>
              <a:t>Ga se využívají v medicíně jako </a:t>
            </a:r>
            <a:r>
              <a:rPr lang="cs-CZ" sz="2000" b="1" dirty="0">
                <a:latin typeface="Arial" panose="020B0604020202020204" pitchFamily="34" charset="0"/>
                <a:cs typeface="Arial" panose="020B0604020202020204" pitchFamily="34" charset="0"/>
              </a:rPr>
              <a:t>radiofarmaka</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76200" y="4114800"/>
            <a:ext cx="8915400" cy="224676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Tenkovrstvý </a:t>
            </a:r>
            <a:r>
              <a:rPr lang="cs-CZ" sz="2000" b="1" dirty="0" err="1">
                <a:latin typeface="Arial" panose="020B0604020202020204" pitchFamily="34" charset="0"/>
                <a:cs typeface="Arial" panose="020B0604020202020204" pitchFamily="34" charset="0"/>
              </a:rPr>
              <a:t>fotovoltaický</a:t>
            </a:r>
            <a:r>
              <a:rPr lang="cs-CZ" sz="2000" b="1" dirty="0">
                <a:latin typeface="Arial" panose="020B0604020202020204" pitchFamily="34" charset="0"/>
                <a:cs typeface="Arial" panose="020B0604020202020204" pitchFamily="34" charset="0"/>
              </a:rPr>
              <a:t> článek CIGS</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a:t>
            </a:r>
            <a:r>
              <a:rPr lang="cs-CZ" sz="2000" dirty="0" err="1">
                <a:latin typeface="Arial" panose="020B0604020202020204" pitchFamily="34" charset="0"/>
                <a:cs typeface="Arial" panose="020B0604020202020204" pitchFamily="34" charset="0"/>
              </a:rPr>
              <a:t>opper</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I</a:t>
            </a:r>
            <a:r>
              <a:rPr lang="cs-CZ" sz="2000" dirty="0">
                <a:latin typeface="Arial" panose="020B0604020202020204" pitchFamily="34" charset="0"/>
                <a:cs typeface="Arial" panose="020B0604020202020204" pitchFamily="34" charset="0"/>
              </a:rPr>
              <a:t>ndium </a:t>
            </a:r>
            <a:r>
              <a:rPr lang="cs-CZ" sz="2000" b="1" dirty="0" err="1">
                <a:latin typeface="Arial" panose="020B0604020202020204" pitchFamily="34" charset="0"/>
                <a:cs typeface="Arial" panose="020B0604020202020204" pitchFamily="34" charset="0"/>
              </a:rPr>
              <a:t>G</a:t>
            </a:r>
            <a:r>
              <a:rPr lang="cs-CZ" sz="2000" dirty="0" err="1">
                <a:latin typeface="Arial" panose="020B0604020202020204" pitchFamily="34" charset="0"/>
                <a:cs typeface="Arial" panose="020B0604020202020204" pitchFamily="34" charset="0"/>
              </a:rPr>
              <a:t>allium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Di</a:t>
            </a:r>
            <a:r>
              <a:rPr lang="cs-CZ" sz="2000" b="1" dirty="0" err="1">
                <a:latin typeface="Arial" panose="020B0604020202020204" pitchFamily="34" charset="0"/>
                <a:cs typeface="Arial" panose="020B0604020202020204" pitchFamily="34" charset="0"/>
              </a:rPr>
              <a:t>S</a:t>
            </a:r>
            <a:r>
              <a:rPr lang="cs-CZ" sz="2000" dirty="0" err="1">
                <a:latin typeface="Arial" panose="020B0604020202020204" pitchFamily="34" charset="0"/>
                <a:cs typeface="Arial" panose="020B0604020202020204" pitchFamily="34" charset="0"/>
              </a:rPr>
              <a:t>elenide</a:t>
            </a:r>
            <a:r>
              <a:rPr lang="cs-CZ" sz="2000" dirty="0">
                <a:latin typeface="Arial" panose="020B0604020202020204" pitchFamily="34" charset="0"/>
                <a:cs typeface="Arial" panose="020B0604020202020204" pitchFamily="34" charset="0"/>
              </a:rPr>
              <a:t>): mezi hlavní výhody článku CIGS patří zejména jeho citlivost na červenou složku světla. CIGS dokonaleji využívá energii difuzního světla, které převládá při zatažené obloze nebo mlze. Tenkovrstvý fotoelektrický článek CIGS je účinnější při malém osvitu a v těchto podmínkách překonává účinnost klasických FV modulů z křemíku. Výhod článku </a:t>
            </a:r>
            <a:r>
              <a:rPr lang="cs-CZ" sz="2000" b="1" dirty="0">
                <a:latin typeface="Arial" panose="020B0604020202020204" pitchFamily="34" charset="0"/>
                <a:cs typeface="Arial" panose="020B0604020202020204" pitchFamily="34" charset="0"/>
              </a:rPr>
              <a:t>CIGS</a:t>
            </a:r>
            <a:r>
              <a:rPr lang="cs-CZ" sz="2000" dirty="0">
                <a:latin typeface="Arial" panose="020B0604020202020204" pitchFamily="34" charset="0"/>
                <a:cs typeface="Arial" panose="020B0604020202020204" pitchFamily="34" charset="0"/>
              </a:rPr>
              <a:t> využívají pokročilé trubicové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panely druhé generace.</a:t>
            </a:r>
          </a:p>
        </p:txBody>
      </p:sp>
    </p:spTree>
    <p:extLst>
      <p:ext uri="{BB962C8B-B14F-4D97-AF65-F5344CB8AC3E}">
        <p14:creationId xmlns:p14="http://schemas.microsoft.com/office/powerpoint/2010/main" val="1755654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799" y="1422737"/>
            <a:ext cx="8534400" cy="1015663"/>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Maltolát</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gallitý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Ga</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účinné chemoterapeutikum (protizánětlivé účinky). K</a:t>
            </a:r>
            <a:r>
              <a:rPr lang="en-US" sz="2000" dirty="0" err="1">
                <a:latin typeface="Arial" panose="020B0604020202020204" pitchFamily="34" charset="0"/>
                <a:cs typeface="Arial" panose="020B0604020202020204" pitchFamily="34" charset="0"/>
              </a:rPr>
              <a:t>osmetic</a:t>
            </a:r>
            <a:r>
              <a:rPr lang="cs-CZ" sz="2000" dirty="0" err="1">
                <a:latin typeface="Arial" panose="020B0604020202020204" pitchFamily="34" charset="0"/>
                <a:cs typeface="Arial" panose="020B0604020202020204" pitchFamily="34" charset="0"/>
              </a:rPr>
              <a:t>ký</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pleťový</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a:t>
            </a:r>
            <a:r>
              <a:rPr lang="en-US" sz="2000" dirty="0">
                <a:latin typeface="Arial" panose="020B0604020202020204" pitchFamily="34" charset="0"/>
                <a:cs typeface="Arial" panose="020B0604020202020204" pitchFamily="34" charset="0"/>
              </a:rPr>
              <a:t>r</a:t>
            </a:r>
            <a:r>
              <a:rPr lang="cs-CZ" sz="2000" dirty="0">
                <a:latin typeface="Arial" panose="020B0604020202020204" pitchFamily="34" charset="0"/>
                <a:cs typeface="Arial" panose="020B0604020202020204" pitchFamily="34" charset="0"/>
              </a:rPr>
              <a:t>é</a:t>
            </a:r>
            <a:r>
              <a:rPr lang="en-US" sz="2000" dirty="0">
                <a:latin typeface="Arial" panose="020B0604020202020204" pitchFamily="34" charset="0"/>
                <a:cs typeface="Arial" panose="020B0604020202020204" pitchFamily="34" charset="0"/>
              </a:rPr>
              <a:t>m </a:t>
            </a:r>
            <a:r>
              <a:rPr lang="cs-CZ" sz="2000" dirty="0">
                <a:latin typeface="Arial" panose="020B0604020202020204" pitchFamily="34" charset="0"/>
                <a:cs typeface="Arial" panose="020B0604020202020204" pitchFamily="34" charset="0"/>
              </a:rPr>
              <a:t>obsahující</a:t>
            </a:r>
            <a:r>
              <a:rPr lang="en-US" sz="2000" dirty="0">
                <a:latin typeface="Arial" panose="020B0604020202020204" pitchFamily="34" charset="0"/>
                <a:cs typeface="Arial" panose="020B0604020202020204" pitchFamily="34" charset="0"/>
              </a:rPr>
              <a:t> gallium </a:t>
            </a:r>
            <a:r>
              <a:rPr lang="en-US" sz="2000" dirty="0" err="1">
                <a:latin typeface="Arial" panose="020B0604020202020204" pitchFamily="34" charset="0"/>
                <a:cs typeface="Arial" panose="020B0604020202020204" pitchFamily="34" charset="0"/>
              </a:rPr>
              <a:t>maltol</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t </a:t>
            </a:r>
            <a:r>
              <a:rPr lang="cs-CZ" sz="2000" dirty="0">
                <a:latin typeface="Arial" panose="020B0604020202020204" pitchFamily="34" charset="0"/>
                <a:cs typeface="Arial" panose="020B0604020202020204" pitchFamily="34" charset="0"/>
              </a:rPr>
              <a:t>se prodává pod názvem </a:t>
            </a:r>
            <a:r>
              <a:rPr lang="en-US" sz="2000" i="1" dirty="0" err="1">
                <a:latin typeface="Arial" panose="020B0604020202020204" pitchFamily="34" charset="0"/>
                <a:cs typeface="Arial" panose="020B0604020202020204" pitchFamily="34" charset="0"/>
              </a:rPr>
              <a:t>Gallixa</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pic>
        <p:nvPicPr>
          <p:cNvPr id="122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5146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22501" y="381000"/>
            <a:ext cx="5698997" cy="523220"/>
          </a:xfrm>
          <a:prstGeom prst="rect">
            <a:avLst/>
          </a:prstGeom>
        </p:spPr>
        <p:txBody>
          <a:bodyPr wrap="none">
            <a:spAutoFit/>
          </a:bodyPr>
          <a:lstStyle/>
          <a:p>
            <a:pPr algn="ctr"/>
            <a:r>
              <a:rPr lang="cs-CZ" sz="2800" b="1" dirty="0">
                <a:latin typeface="Arial" panose="020B0604020202020204" pitchFamily="34" charset="0"/>
                <a:cs typeface="Arial" panose="020B0604020202020204" pitchFamily="34" charset="0"/>
              </a:rPr>
              <a:t>Organokovové sloučeniny </a:t>
            </a:r>
            <a:r>
              <a:rPr lang="cs-CZ" sz="2800" b="1" dirty="0" err="1">
                <a:latin typeface="Arial" panose="020B0604020202020204" pitchFamily="34" charset="0"/>
                <a:cs typeface="Arial" panose="020B0604020202020204" pitchFamily="34" charset="0"/>
              </a:rPr>
              <a:t>gallia</a:t>
            </a:r>
            <a:endParaRPr lang="cs-CZ" sz="2800" b="1" dirty="0">
              <a:latin typeface="Arial" panose="020B0604020202020204" pitchFamily="34" charset="0"/>
              <a:cs typeface="Arial" panose="020B0604020202020204" pitchFamily="34" charset="0"/>
            </a:endParaRPr>
          </a:p>
        </p:txBody>
      </p:sp>
      <p:pic>
        <p:nvPicPr>
          <p:cNvPr id="3" name="Obrázek 2" descr="Obsah obrázku hygienické potřeby, hrníček, stůl, jídlo&#10;&#10;Popis byl vytvořen automaticky">
            <a:extLst>
              <a:ext uri="{FF2B5EF4-FFF2-40B4-BE49-F238E27FC236}">
                <a16:creationId xmlns:a16="http://schemas.microsoft.com/office/drawing/2014/main" id="{D47B8CE4-B78C-4481-9737-16ED19509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95600"/>
            <a:ext cx="2305050" cy="2305050"/>
          </a:xfrm>
          <a:prstGeom prst="rect">
            <a:avLst/>
          </a:prstGeom>
        </p:spPr>
      </p:pic>
    </p:spTree>
    <p:extLst>
      <p:ext uri="{BB962C8B-B14F-4D97-AF65-F5344CB8AC3E}">
        <p14:creationId xmlns:p14="http://schemas.microsoft.com/office/powerpoint/2010/main" val="15818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52219"/>
            <a:ext cx="8839200" cy="6224781"/>
          </a:xfrm>
          <a:prstGeom prst="rect">
            <a:avLst/>
          </a:prstGeom>
        </p:spPr>
        <p:txBody>
          <a:bodyPr wrap="square">
            <a:spAutoFit/>
          </a:bodyPr>
          <a:lstStyle/>
          <a:p>
            <a:pPr algn="ctr"/>
            <a:r>
              <a:rPr lang="en-GB" altLang="en-US" sz="2800" b="1" dirty="0">
                <a:latin typeface="Arial" panose="020B0604020202020204" pitchFamily="34" charset="0"/>
                <a:cs typeface="Arial" panose="020B0604020202020204" pitchFamily="34" charset="0"/>
              </a:rPr>
              <a:t>Indium</a:t>
            </a:r>
            <a:endParaRPr lang="en-GB" altLang="en-US" sz="2800" dirty="0">
              <a:latin typeface="Arial" panose="020B0604020202020204" pitchFamily="34" charset="0"/>
              <a:cs typeface="Arial" panose="020B0604020202020204" pitchFamily="34" charset="0"/>
            </a:endParaRPr>
          </a:p>
          <a:p>
            <a:pPr algn="just"/>
            <a:endParaRPr lang="en-US" altLang="en-US" sz="1000" dirty="0">
              <a:latin typeface="Arial" panose="020B0604020202020204" pitchFamily="34" charset="0"/>
              <a:cs typeface="Arial" panose="020B0604020202020204" pitchFamily="34" charset="0"/>
            </a:endParaRPr>
          </a:p>
          <a:p>
            <a:pPr algn="just"/>
            <a:r>
              <a:rPr lang="en-GB" altLang="en-US" sz="2000" dirty="0" err="1">
                <a:latin typeface="Arial" panose="020B0604020202020204" pitchFamily="34" charset="0"/>
                <a:cs typeface="Arial" panose="020B0604020202020204" pitchFamily="34" charset="0"/>
              </a:rPr>
              <a:t>stříbrobílý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lesklý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měkký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krájet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nožem</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na vzduchu je poměrně stálé, jen velmi pomalu se pokrývá vrstvou žlutozeleného oxidu inditého In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Ve sloučeninách se vyskytuje nejčastěji v oxidačním stupni III, </a:t>
            </a:r>
            <a:r>
              <a:rPr lang="cs-CZ" altLang="en-US" sz="2000" dirty="0">
                <a:latin typeface="Arial" panose="020B0604020202020204" pitchFamily="34" charset="0"/>
                <a:cs typeface="Arial" panose="020B0604020202020204" pitchFamily="34" charset="0"/>
              </a:rPr>
              <a:t>s</a:t>
            </a:r>
            <a:r>
              <a:rPr lang="cs-CZ" sz="2000" dirty="0">
                <a:latin typeface="Arial" panose="020B0604020202020204" pitchFamily="34" charset="0"/>
                <a:cs typeface="Arial" panose="020B0604020202020204" pitchFamily="34" charset="0"/>
              </a:rPr>
              <a:t>loučeniny india v </a:t>
            </a:r>
            <a:r>
              <a:rPr lang="cs-CZ" sz="2000" dirty="0" err="1">
                <a:latin typeface="Arial" panose="020B0604020202020204" pitchFamily="34" charset="0"/>
                <a:cs typeface="Arial" panose="020B0604020202020204" pitchFamily="34" charset="0"/>
              </a:rPr>
              <a:t>ox</a:t>
            </a:r>
            <a:r>
              <a:rPr lang="cs-CZ" sz="2000" dirty="0">
                <a:latin typeface="Arial" panose="020B0604020202020204" pitchFamily="34" charset="0"/>
                <a:cs typeface="Arial" panose="020B0604020202020204" pitchFamily="34" charset="0"/>
              </a:rPr>
              <a:t>. stupních I a II jsou značně nestálé a rozkládají se za vzniku indité soli a elementárního india </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ochotně se slučuje s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s chlorem dokonce za vývoje plamene</a:t>
            </a:r>
          </a:p>
          <a:p>
            <a:pPr algn="just"/>
            <a:r>
              <a:rPr lang="cs-CZ" sz="2000" dirty="0">
                <a:latin typeface="Arial" panose="020B0604020202020204" pitchFamily="34" charset="0"/>
                <a:cs typeface="Arial" panose="020B0604020202020204" pitchFamily="34" charset="0"/>
              </a:rPr>
              <a:t>- po zahřátí se přímo slučuje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s </a:t>
            </a:r>
            <a:r>
              <a:rPr lang="cs-CZ" sz="2000" u="sng" dirty="0">
                <a:latin typeface="Arial" panose="020B0604020202020204" pitchFamily="34" charset="0"/>
                <a:cs typeface="Arial" panose="020B0604020202020204" pitchFamily="34" charset="0"/>
              </a:rPr>
              <a:t>uhlíkem</a:t>
            </a:r>
            <a:r>
              <a:rPr lang="cs-CZ" sz="2000" dirty="0">
                <a:latin typeface="Arial" panose="020B0604020202020204" pitchFamily="34" charset="0"/>
                <a:cs typeface="Arial" panose="020B0604020202020204" pitchFamily="34" charset="0"/>
              </a:rPr>
              <a:t> se přímo neslučuje a netvoří karbidy, podobné chování má z kovů pouze </a:t>
            </a:r>
            <a:r>
              <a:rPr lang="cs-CZ" sz="2000" dirty="0" err="1">
                <a:latin typeface="Arial" panose="020B0604020202020204" pitchFamily="34" charset="0"/>
                <a:cs typeface="Arial" panose="020B0604020202020204" pitchFamily="34" charset="0"/>
              </a:rPr>
              <a:t>gallium</a:t>
            </a:r>
            <a:endParaRPr lang="cs-CZ" sz="2000" dirty="0">
              <a:latin typeface="Arial" panose="020B0604020202020204" pitchFamily="34" charset="0"/>
              <a:cs typeface="Arial" panose="020B0604020202020204" pitchFamily="34" charset="0"/>
            </a:endParaRPr>
          </a:p>
          <a:p>
            <a:pPr marL="342900" indent="-342900" algn="just">
              <a:buFontTx/>
              <a:buChar char="-"/>
            </a:pPr>
            <a:endParaRPr lang="cs-CZ" sz="105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Indium se snadno rozpouští ve zředěné kyselině sírové za vzniku síranu inditého a vývoje vodíku:</a:t>
            </a:r>
          </a:p>
          <a:p>
            <a:pPr algn="ctr"/>
            <a:r>
              <a:rPr lang="cs-CZ" sz="2000" dirty="0">
                <a:latin typeface="Arial" panose="020B0604020202020204" pitchFamily="34" charset="0"/>
                <a:cs typeface="Arial" panose="020B0604020202020204" pitchFamily="34" charset="0"/>
              </a:rPr>
              <a:t>2In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In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Reakce india s kyselinou dusičnou probíhá </a:t>
            </a:r>
            <a:r>
              <a:rPr lang="cs-CZ" sz="2000" b="1" dirty="0">
                <a:latin typeface="Arial" panose="020B0604020202020204" pitchFamily="34" charset="0"/>
                <a:cs typeface="Arial" panose="020B0604020202020204" pitchFamily="34" charset="0"/>
              </a:rPr>
              <a:t>bez vývoje vodíku</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In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In(NO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V alkalickém prostředí vytváří trojmocné indium </a:t>
            </a:r>
            <a:r>
              <a:rPr lang="cs-CZ" sz="2000" dirty="0" err="1">
                <a:latin typeface="Arial" panose="020B0604020202020204" pitchFamily="34" charset="0"/>
                <a:cs typeface="Arial" panose="020B0604020202020204" pitchFamily="34" charset="0"/>
              </a:rPr>
              <a:t>inditany</a:t>
            </a:r>
            <a:r>
              <a:rPr lang="cs-CZ" sz="2000" dirty="0">
                <a:latin typeface="Arial" panose="020B0604020202020204" pitchFamily="34" charset="0"/>
                <a:cs typeface="Arial" panose="020B0604020202020204" pitchFamily="34" charset="0"/>
              </a:rPr>
              <a:t> [InO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hydroxoinditany</a:t>
            </a:r>
            <a:r>
              <a:rPr lang="cs-CZ" sz="2000" dirty="0">
                <a:latin typeface="Arial" panose="020B0604020202020204" pitchFamily="34" charset="0"/>
                <a:cs typeface="Arial" panose="020B0604020202020204" pitchFamily="34" charset="0"/>
              </a:rPr>
              <a:t> [In(OH)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 kyselém prostředí vytváří inditý kation In</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36058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9145" y="152400"/>
            <a:ext cx="87630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Indium se koncentruje se jako příměs v sulfidech těžkých kovů. Pro průmyslovou výrobu má praktický význam jeho výskyt ve formě pevných roztoků ve sfaleritu.</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Výroba india se provádí z odpadních produktů po destilační rafinaci zinku (elektrolýzou chloridu inditého InCl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méně z odpadních produktů po rafinaci cínu a olova. Obvyklým způsobem získávání india je </a:t>
            </a:r>
            <a:r>
              <a:rPr lang="cs-CZ" sz="2000" b="1" dirty="0">
                <a:latin typeface="Arial" panose="020B0604020202020204" pitchFamily="34" charset="0"/>
                <a:cs typeface="Arial" panose="020B0604020202020204" pitchFamily="34" charset="0"/>
              </a:rPr>
              <a:t>elektrolýza</a:t>
            </a:r>
            <a:r>
              <a:rPr lang="cs-CZ" sz="2000" dirty="0">
                <a:latin typeface="Arial" panose="020B0604020202020204" pitchFamily="34" charset="0"/>
                <a:cs typeface="Arial" panose="020B0604020202020204" pitchFamily="34" charset="0"/>
              </a:rPr>
              <a:t> nebo </a:t>
            </a:r>
            <a:r>
              <a:rPr lang="cs-CZ" sz="2000" b="1" dirty="0">
                <a:latin typeface="Arial" panose="020B0604020202020204" pitchFamily="34" charset="0"/>
                <a:cs typeface="Arial" panose="020B0604020202020204" pitchFamily="34" charset="0"/>
              </a:rPr>
              <a:t>loužení kyselinou sírovou</a:t>
            </a:r>
            <a:r>
              <a:rPr lang="cs-CZ" sz="2000" dirty="0">
                <a:latin typeface="Arial" panose="020B0604020202020204" pitchFamily="34" charset="0"/>
                <a:cs typeface="Arial" panose="020B0604020202020204" pitchFamily="34" charset="0"/>
              </a:rPr>
              <a:t>. Z výluhu se indium získává srážením pomocí oxidu zinečnatého, sraženina je po promytí roztokem hydroxidu sodného opět rozpuštěna v kyselině sírové. Z roztoku je indium odděleno cementací hliníkem nebo zinkem jako indiová houba nebo vysráženo pomocí sulfanu:</a:t>
            </a:r>
          </a:p>
          <a:p>
            <a:pPr algn="ctr"/>
            <a:r>
              <a:rPr lang="cs-CZ" sz="2000" dirty="0">
                <a:latin typeface="Arial" panose="020B0604020202020204" pitchFamily="34" charset="0"/>
                <a:cs typeface="Arial" panose="020B0604020202020204" pitchFamily="34" charset="0"/>
              </a:rPr>
              <a:t>In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+ 2Al → 2In +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In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+ 3Zn → 2In + 3ZnSO</a:t>
            </a:r>
            <a:r>
              <a:rPr lang="cs-CZ" sz="2000" baseline="-25000" dirty="0">
                <a:latin typeface="Arial" panose="020B0604020202020204" pitchFamily="34" charset="0"/>
                <a:cs typeface="Arial" panose="020B0604020202020204" pitchFamily="34" charset="0"/>
              </a:rPr>
              <a:t>4</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Surové indium se po přetavení </a:t>
            </a:r>
            <a:r>
              <a:rPr lang="cs-CZ" sz="2000" b="1" dirty="0">
                <a:latin typeface="Arial" panose="020B0604020202020204" pitchFamily="34" charset="0"/>
                <a:cs typeface="Arial" panose="020B0604020202020204" pitchFamily="34" charset="0"/>
              </a:rPr>
              <a:t>rafinuje</a:t>
            </a:r>
            <a:r>
              <a:rPr lang="cs-CZ" sz="2000" dirty="0">
                <a:latin typeface="Arial" panose="020B0604020202020204" pitchFamily="34" charset="0"/>
                <a:cs typeface="Arial" panose="020B0604020202020204" pitchFamily="34" charset="0"/>
              </a:rPr>
              <a:t> elektrolyticky, elektrolytem je roztok chloridu inditého. Produktem je indium o čistotě až 99,97%.</a:t>
            </a:r>
          </a:p>
          <a:p>
            <a:pPr algn="just"/>
            <a:r>
              <a:rPr lang="cs-CZ" sz="2000" dirty="0">
                <a:latin typeface="Arial" panose="020B0604020202020204" pitchFamily="34" charset="0"/>
                <a:cs typeface="Arial" panose="020B0604020202020204" pitchFamily="34" charset="0"/>
              </a:rPr>
              <a:t> Starší metoda výroby kovového india spočívala v </a:t>
            </a:r>
            <a:r>
              <a:rPr lang="cs-CZ" sz="2000" b="1" dirty="0">
                <a:latin typeface="Arial" panose="020B0604020202020204" pitchFamily="34" charset="0"/>
                <a:cs typeface="Arial" panose="020B0604020202020204" pitchFamily="34" charset="0"/>
              </a:rPr>
              <a:t>redukci oxidu inditého</a:t>
            </a:r>
            <a:r>
              <a:rPr lang="cs-CZ" sz="2000" dirty="0">
                <a:latin typeface="Arial" panose="020B0604020202020204" pitchFamily="34" charset="0"/>
                <a:cs typeface="Arial" panose="020B0604020202020204" pitchFamily="34" charset="0"/>
              </a:rPr>
              <a:t> plynným amoniakem při teplotě 250°C:</a:t>
            </a:r>
          </a:p>
          <a:p>
            <a:pPr algn="ctr"/>
            <a:r>
              <a:rPr lang="cs-CZ" sz="2000" dirty="0">
                <a:latin typeface="Arial" panose="020B0604020202020204" pitchFamily="34" charset="0"/>
                <a:cs typeface="Arial" panose="020B0604020202020204" pitchFamily="34" charset="0"/>
              </a:rPr>
              <a:t>In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2In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560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915400" cy="532453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Indium se ve slitině s bismutem používá na zubní plomby. </a:t>
            </a:r>
          </a:p>
          <a:p>
            <a:pPr algn="just"/>
            <a:r>
              <a:rPr lang="cs-CZ" sz="2000" dirty="0">
                <a:latin typeface="Arial" panose="020B0604020202020204" pitchFamily="34" charset="0"/>
                <a:cs typeface="Arial" panose="020B0604020202020204" pitchFamily="34" charset="0"/>
              </a:rPr>
              <a:t>  Během 2. světové války se používalo k </a:t>
            </a:r>
            <a:r>
              <a:rPr lang="cs-CZ" sz="2000" u="sng" dirty="0">
                <a:latin typeface="Arial" panose="020B0604020202020204" pitchFamily="34" charset="0"/>
                <a:cs typeface="Arial" panose="020B0604020202020204" pitchFamily="34" charset="0"/>
              </a:rPr>
              <a:t>pokovování ložisek </a:t>
            </a:r>
            <a:r>
              <a:rPr lang="cs-CZ" sz="2000" dirty="0">
                <a:latin typeface="Arial" panose="020B0604020202020204" pitchFamily="34" charset="0"/>
                <a:cs typeface="Arial" panose="020B0604020202020204" pitchFamily="34" charset="0"/>
              </a:rPr>
              <a:t>pro letecké motory. </a:t>
            </a:r>
          </a:p>
          <a:p>
            <a:pPr algn="just"/>
            <a:r>
              <a:rPr lang="cs-CZ" sz="2000" dirty="0">
                <a:latin typeface="Arial" panose="020B0604020202020204" pitchFamily="34" charset="0"/>
                <a:cs typeface="Arial" panose="020B0604020202020204" pitchFamily="34" charset="0"/>
              </a:rPr>
              <a:t>  Indiem se pokovují nejkvalitnější </a:t>
            </a:r>
            <a:r>
              <a:rPr lang="cs-CZ" sz="2000" u="sng" dirty="0">
                <a:latin typeface="Arial" panose="020B0604020202020204" pitchFamily="34" charset="0"/>
                <a:cs typeface="Arial" panose="020B0604020202020204" pitchFamily="34" charset="0"/>
              </a:rPr>
              <a:t>zrcadla</a:t>
            </a:r>
            <a:r>
              <a:rPr lang="cs-CZ" sz="2000" dirty="0">
                <a:latin typeface="Arial" panose="020B0604020202020204" pitchFamily="34" charset="0"/>
                <a:cs typeface="Arial" panose="020B0604020202020204" pitchFamily="34" charset="0"/>
              </a:rPr>
              <a:t> pro náročné použití. </a:t>
            </a:r>
          </a:p>
          <a:p>
            <a:pPr algn="just"/>
            <a:r>
              <a:rPr lang="cs-CZ" sz="2000" dirty="0">
                <a:latin typeface="Arial" panose="020B0604020202020204" pitchFamily="34" charset="0"/>
                <a:cs typeface="Arial" panose="020B0604020202020204" pitchFamily="34" charset="0"/>
              </a:rPr>
              <a:t>  Slitiny india s olovem nebo </a:t>
            </a:r>
            <a:r>
              <a:rPr lang="cs-CZ" sz="2000" u="sng" dirty="0">
                <a:latin typeface="Arial" panose="020B0604020202020204" pitchFamily="34" charset="0"/>
                <a:cs typeface="Arial" panose="020B0604020202020204" pitchFamily="34" charset="0"/>
              </a:rPr>
              <a:t>zlatem</a:t>
            </a:r>
            <a:r>
              <a:rPr lang="cs-CZ" sz="2000" dirty="0">
                <a:latin typeface="Arial" panose="020B0604020202020204" pitchFamily="34" charset="0"/>
                <a:cs typeface="Arial" panose="020B0604020202020204" pitchFamily="34" charset="0"/>
              </a:rPr>
              <a:t> dobře smáčejí sklo a zachovávají si mechanické vlastnosti i za velmi nízkých teplot, slouží k výrobě těsnění skleněných průzorů pro vysoké vakuum a nízké teploty </a:t>
            </a:r>
            <a:r>
              <a:rPr lang="cs-CZ" sz="2000" i="1" dirty="0">
                <a:latin typeface="Arial" panose="020B0604020202020204" pitchFamily="34" charset="0"/>
                <a:cs typeface="Arial" panose="020B0604020202020204" pitchFamily="34" charset="0"/>
              </a:rPr>
              <a:t>(urychlovače částic, kosmické lodě)</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současnosti se indium ve formě fosfidu </a:t>
            </a:r>
            <a:r>
              <a:rPr lang="cs-CZ" sz="2000" dirty="0" err="1">
                <a:latin typeface="Arial" panose="020B0604020202020204" pitchFamily="34" charset="0"/>
                <a:cs typeface="Arial" panose="020B0604020202020204" pitchFamily="34" charset="0"/>
              </a:rPr>
              <a:t>InP</a:t>
            </a:r>
            <a:r>
              <a:rPr lang="cs-CZ" sz="2000" dirty="0">
                <a:latin typeface="Arial" panose="020B0604020202020204" pitchFamily="34" charset="0"/>
                <a:cs typeface="Arial" panose="020B0604020202020204" pitchFamily="34" charset="0"/>
              </a:rPr>
              <a:t> a pevného roztoku směsného oxidu In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(ITO - Indium Tin Oxide) </a:t>
            </a:r>
            <a:r>
              <a:rPr lang="cs-CZ" sz="2000" dirty="0">
                <a:latin typeface="Arial" panose="020B0604020202020204" pitchFamily="34" charset="0"/>
                <a:cs typeface="Arial" panose="020B0604020202020204" pitchFamily="34" charset="0"/>
              </a:rPr>
              <a:t>stále více využívá k výrobě tenkovrstvých fotoelektrických článků CIGS pro trubicové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panely, LED diody, LCD displeje, dotykové obrazovky a dalších polovodičové součástky.</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Radioaktivní izotop </a:t>
            </a:r>
            <a:r>
              <a:rPr lang="cs-CZ" sz="2000" baseline="30000" dirty="0">
                <a:latin typeface="Arial" panose="020B0604020202020204" pitchFamily="34" charset="0"/>
                <a:cs typeface="Arial" panose="020B0604020202020204" pitchFamily="34" charset="0"/>
              </a:rPr>
              <a:t>115</a:t>
            </a:r>
            <a:r>
              <a:rPr lang="cs-CZ" sz="2000" dirty="0">
                <a:latin typeface="Arial" panose="020B0604020202020204" pitchFamily="34" charset="0"/>
                <a:cs typeface="Arial" panose="020B0604020202020204" pitchFamily="34" charset="0"/>
              </a:rPr>
              <a:t>In se používá jako součást detektoru neutrin.</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610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6745" y="166092"/>
            <a:ext cx="8991600" cy="6432530"/>
          </a:xfrm>
          <a:prstGeom prst="rect">
            <a:avLst/>
          </a:prstGeom>
        </p:spPr>
        <p:txBody>
          <a:bodyPr wrap="square">
            <a:spAutoFit/>
          </a:bodyPr>
          <a:lstStyle/>
          <a:p>
            <a:pPr algn="ctr"/>
            <a:r>
              <a:rPr lang="cs-CZ" sz="3200" b="1" dirty="0">
                <a:latin typeface="Arial" panose="020B0604020202020204" pitchFamily="34" charset="0"/>
                <a:cs typeface="Arial" panose="020B0604020202020204" pitchFamily="34" charset="0"/>
              </a:rPr>
              <a:t>Thallium</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je stříbřitě bílý, lesklý a velmi měkký kov. Patří mezi supravodiče I. typu. Na vzduchu se povrch kovu samovolně pokrývá tmavě šedou vrstvou oxidu </a:t>
            </a:r>
            <a:r>
              <a:rPr lang="cs-CZ" sz="2000" dirty="0" err="1">
                <a:latin typeface="Arial" panose="020B0604020202020204" pitchFamily="34" charset="0"/>
                <a:cs typeface="Arial" panose="020B0604020202020204" pitchFamily="34" charset="0"/>
              </a:rPr>
              <a:t>thallného</a:t>
            </a:r>
            <a:r>
              <a:rPr lang="cs-CZ" sz="2000" dirty="0">
                <a:latin typeface="Arial" panose="020B0604020202020204" pitchFamily="34" charset="0"/>
                <a:cs typeface="Arial" panose="020B0604020202020204" pitchFamily="34" charset="0"/>
              </a:rPr>
              <a:t> Tl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 oxidu thallitéhoTl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ze kterých působením vzdušné vlhkosti postupně vzniká žlutý hydroxid </a:t>
            </a:r>
            <a:r>
              <a:rPr lang="cs-CZ" sz="2000" dirty="0" err="1">
                <a:latin typeface="Arial" panose="020B0604020202020204" pitchFamily="34" charset="0"/>
                <a:cs typeface="Arial" panose="020B0604020202020204" pitchFamily="34" charset="0"/>
              </a:rPr>
              <a:t>thallný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TlOH</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Ve sloučeninách vystupuje thallium převážně v oxidačním stupni I, chemické vlastnosti </a:t>
            </a:r>
            <a:r>
              <a:rPr lang="cs-CZ" sz="2000" dirty="0" err="1">
                <a:latin typeface="Arial" panose="020B0604020202020204" pitchFamily="34" charset="0"/>
                <a:cs typeface="Arial" panose="020B0604020202020204" pitchFamily="34" charset="0"/>
              </a:rPr>
              <a:t>thalných</a:t>
            </a:r>
            <a:r>
              <a:rPr lang="cs-CZ" sz="2000" dirty="0">
                <a:latin typeface="Arial" panose="020B0604020202020204" pitchFamily="34" charset="0"/>
                <a:cs typeface="Arial" panose="020B0604020202020204" pitchFamily="34" charset="0"/>
              </a:rPr>
              <a:t> sloučenin se nejvíce podobají vlastnostem a chování sloučenin alkalických kovů. Sloučeniny trojmocného thallia se snadno redukují, jsou nestálé, používají se jako silná oxidační činidla.</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s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ochotně reaguje již za normální teploty, </a:t>
            </a:r>
          </a:p>
          <a:p>
            <a:pPr algn="just"/>
            <a:r>
              <a:rPr lang="cs-CZ" sz="2000" dirty="0">
                <a:latin typeface="Arial" panose="020B0604020202020204" pitchFamily="34" charset="0"/>
                <a:cs typeface="Arial" panose="020B0604020202020204" pitchFamily="34" charset="0"/>
              </a:rPr>
              <a:t>- s </a:t>
            </a:r>
            <a:r>
              <a:rPr lang="cs-CZ" sz="2000" u="sng" dirty="0">
                <a:latin typeface="Arial" panose="020B0604020202020204" pitchFamily="34" charset="0"/>
                <a:cs typeface="Arial" panose="020B0604020202020204" pitchFamily="34" charset="0"/>
              </a:rPr>
              <a:t>křemíkem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fosforem</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selenem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tellurem</a:t>
            </a:r>
            <a:r>
              <a:rPr lang="cs-CZ" sz="2000" dirty="0">
                <a:latin typeface="Arial" panose="020B0604020202020204" pitchFamily="34" charset="0"/>
                <a:cs typeface="Arial" panose="020B0604020202020204" pitchFamily="34" charset="0"/>
              </a:rPr>
              <a:t> se slučuje až po zahřátí. </a:t>
            </a:r>
          </a:p>
          <a:p>
            <a:pPr algn="just"/>
            <a:r>
              <a:rPr lang="cs-CZ" sz="2000" dirty="0">
                <a:latin typeface="Arial" panose="020B0604020202020204" pitchFamily="34" charset="0"/>
                <a:cs typeface="Arial" panose="020B0604020202020204" pitchFamily="34" charset="0"/>
              </a:rPr>
              <a:t>- s </a:t>
            </a:r>
            <a:r>
              <a:rPr lang="cs-CZ" sz="2000" u="sng" dirty="0">
                <a:latin typeface="Arial" panose="020B0604020202020204" pitchFamily="34" charset="0"/>
                <a:cs typeface="Arial" panose="020B0604020202020204" pitchFamily="34" charset="0"/>
              </a:rPr>
              <a:t>uhlíkem</a:t>
            </a:r>
            <a:r>
              <a:rPr lang="cs-CZ" sz="2000" dirty="0">
                <a:latin typeface="Arial" panose="020B0604020202020204" pitchFamily="34" charset="0"/>
                <a:cs typeface="Arial" panose="020B0604020202020204" pitchFamily="34" charset="0"/>
              </a:rPr>
              <a:t> se slučuje na karbid </a:t>
            </a:r>
            <a:r>
              <a:rPr lang="cs-CZ" sz="2000" dirty="0" err="1">
                <a:latin typeface="Arial" panose="020B0604020202020204" pitchFamily="34" charset="0"/>
                <a:cs typeface="Arial" panose="020B0604020202020204" pitchFamily="34" charset="0"/>
              </a:rPr>
              <a:t>TlC</a:t>
            </a:r>
            <a:r>
              <a:rPr lang="cs-CZ" sz="2000" dirty="0">
                <a:latin typeface="Arial" panose="020B0604020202020204" pitchFamily="34" charset="0"/>
                <a:cs typeface="Arial" panose="020B0604020202020204" pitchFamily="34" charset="0"/>
              </a:rPr>
              <a:t> až při teplotě okolo 2400°C.</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Kompaktní kovové thallium se dobře rozpouští ve zředěné i koncentrované kyselině dusičné, méně ochotně ve zředěné i koncentrované kyselině sírové:</a:t>
            </a:r>
          </a:p>
          <a:p>
            <a:pPr algn="ctr"/>
            <a:r>
              <a:rPr lang="cs-CZ" sz="2000" dirty="0">
                <a:latin typeface="Arial" panose="020B0604020202020204" pitchFamily="34" charset="0"/>
                <a:cs typeface="Arial" panose="020B0604020202020204" pitchFamily="34" charset="0"/>
              </a:rPr>
              <a:t>3Tl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3TlNO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NO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Tl</a:t>
            </a:r>
            <a:r>
              <a:rPr lang="cs-CZ" sz="2000" dirty="0">
                <a:latin typeface="Arial" panose="020B0604020202020204" pitchFamily="34" charset="0"/>
                <a:cs typeface="Arial" panose="020B0604020202020204" pitchFamily="34" charset="0"/>
              </a:rPr>
              <a:t> + 6HNO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Tl</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2Tl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Tl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2Tl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Tl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p:txBody>
      </p:sp>
    </p:spTree>
    <p:extLst>
      <p:ext uri="{BB962C8B-B14F-4D97-AF65-F5344CB8AC3E}">
        <p14:creationId xmlns:p14="http://schemas.microsoft.com/office/powerpoint/2010/main" val="2038307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6745" y="76200"/>
            <a:ext cx="8991600" cy="6863417"/>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Kovové thallium reaguje s koncentrovanou kyselinou chlorovodíkovou sycenou chlorem za vzniku kyseliny </a:t>
            </a:r>
            <a:r>
              <a:rPr lang="cs-CZ" sz="2000" dirty="0" err="1">
                <a:latin typeface="Arial" panose="020B0604020202020204" pitchFamily="34" charset="0"/>
                <a:cs typeface="Arial" panose="020B0604020202020204" pitchFamily="34" charset="0"/>
              </a:rPr>
              <a:t>tetrachlorothallité</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2Tl + 2HCl + 3Cl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2H[TlCl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Práškové thallium reaguje i s hydroxidy, jeho reakce s koncentrovanou kyselinou dusičnou probíhá odlišně od kovového thallia:</a:t>
            </a:r>
          </a:p>
          <a:p>
            <a:pPr algn="ctr"/>
            <a:r>
              <a:rPr lang="cs-CZ" sz="2000" dirty="0" err="1">
                <a:latin typeface="Arial" panose="020B0604020202020204" pitchFamily="34" charset="0"/>
                <a:cs typeface="Arial" panose="020B0604020202020204" pitchFamily="34" charset="0"/>
              </a:rPr>
              <a:t>Tl</a:t>
            </a:r>
            <a:r>
              <a:rPr lang="cs-CZ" sz="2000" dirty="0">
                <a:latin typeface="Arial" panose="020B0604020202020204" pitchFamily="34" charset="0"/>
                <a:cs typeface="Arial" panose="020B0604020202020204" pitchFamily="34" charset="0"/>
              </a:rPr>
              <a:t> + 2NaOH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TlO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Tl</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TlO</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Za laboratorní teploty reaguje s koncentrovaným roztokem peroxidu vodíku, při teplotě přes 800°C reaguje s vodní párou:</a:t>
            </a:r>
          </a:p>
          <a:p>
            <a:pPr algn="ctr"/>
            <a:r>
              <a:rPr lang="cs-CZ" sz="2000" dirty="0">
                <a:latin typeface="Arial" panose="020B0604020202020204" pitchFamily="34" charset="0"/>
                <a:cs typeface="Arial" panose="020B0604020202020204" pitchFamily="34" charset="0"/>
              </a:rPr>
              <a:t>2Tl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Tl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Tl</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TlO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p>
          <a:p>
            <a:pPr algn="just"/>
            <a:r>
              <a:rPr lang="cs-CZ" altLang="en-US" sz="2000" dirty="0">
                <a:latin typeface="Arial" panose="020B0604020202020204" pitchFamily="34" charset="0"/>
                <a:cs typeface="Arial" panose="020B0604020202020204" pitchFamily="34" charset="0"/>
              </a:rPr>
              <a:t>O</a:t>
            </a:r>
            <a:r>
              <a:rPr lang="en-GB" altLang="en-US" sz="2000" dirty="0" err="1">
                <a:latin typeface="Arial" panose="020B0604020202020204" pitchFamily="34" charset="0"/>
                <a:cs typeface="Arial" panose="020B0604020202020204" pitchFamily="34" charset="0"/>
              </a:rPr>
              <a:t>xid</a:t>
            </a:r>
            <a:r>
              <a:rPr lang="en-GB"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thallný</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reaguje</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zásaditý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podobnost</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en-GB" altLang="en-US" sz="2000" dirty="0">
                <a:latin typeface="Arial" panose="020B0604020202020204" pitchFamily="34" charset="0"/>
                <a:cs typeface="Arial" panose="020B0604020202020204" pitchFamily="34" charset="0"/>
              </a:rPr>
              <a:t>) </a:t>
            </a:r>
          </a:p>
          <a:p>
            <a:pPr algn="ct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TlOH</a:t>
            </a:r>
            <a:r>
              <a:rPr lang="en-GB" altLang="en-US" sz="2000" dirty="0">
                <a:latin typeface="Arial" panose="020B0604020202020204" pitchFamily="34" charset="0"/>
                <a:cs typeface="Arial" panose="020B0604020202020204" pitchFamily="34" charset="0"/>
              </a:rPr>
              <a:t> </a:t>
            </a:r>
          </a:p>
          <a:p>
            <a:pPr algn="just"/>
            <a:r>
              <a:rPr lang="en-GB" altLang="en-US" sz="2000" dirty="0" err="1">
                <a:latin typeface="Arial" panose="020B0604020202020204" pitchFamily="34" charset="0"/>
                <a:cs typeface="Arial" panose="020B0604020202020204" pitchFamily="34" charset="0"/>
              </a:rPr>
              <a:t>zahříváním</a:t>
            </a:r>
            <a:r>
              <a:rPr lang="en-GB" altLang="en-US" sz="2000" dirty="0">
                <a:latin typeface="Arial" panose="020B0604020202020204" pitchFamily="34" charset="0"/>
                <a:cs typeface="Arial" panose="020B0604020202020204" pitchFamily="34" charset="0"/>
              </a:rPr>
              <a:t> Tl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Tl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Velice zvolna se </a:t>
            </a:r>
            <a:r>
              <a:rPr lang="cs-CZ" sz="2000" dirty="0" err="1">
                <a:latin typeface="Arial" panose="020B0604020202020204" pitchFamily="34" charset="0"/>
                <a:cs typeface="Arial" panose="020B0604020202020204" pitchFamily="34" charset="0"/>
              </a:rPr>
              <a:t>Tl</a:t>
            </a:r>
            <a:r>
              <a:rPr lang="cs-CZ" sz="2000" dirty="0">
                <a:latin typeface="Arial" panose="020B0604020202020204" pitchFamily="34" charset="0"/>
                <a:cs typeface="Arial" panose="020B0604020202020204" pitchFamily="34" charset="0"/>
              </a:rPr>
              <a:t> rozpouští v </a:t>
            </a:r>
            <a:r>
              <a:rPr lang="cs-CZ" sz="2000" dirty="0" err="1">
                <a:latin typeface="Arial" panose="020B0604020202020204" pitchFamily="34" charset="0"/>
                <a:cs typeface="Arial" panose="020B0604020202020204" pitchFamily="34" charset="0"/>
              </a:rPr>
              <a:t>ethanolu</a:t>
            </a:r>
            <a:r>
              <a:rPr lang="cs-CZ" sz="2000" dirty="0">
                <a:latin typeface="Arial" panose="020B0604020202020204" pitchFamily="34" charset="0"/>
                <a:cs typeface="Arial" panose="020B0604020202020204" pitchFamily="34" charset="0"/>
              </a:rPr>
              <a:t>. Thallium tvoří četné, většinou dobře rozpustné a toxické sloučeniny. Sloučeniny jednomocného thallia zbarvují plamen intenzivní zelenou barvou.</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Přídavek 8,5% thallia ke rtuti snižuje její teplotu tání až na -60°C </a:t>
            </a:r>
            <a:r>
              <a:rPr lang="cs-CZ" sz="2000" i="1" dirty="0">
                <a:latin typeface="Arial" panose="020B0604020202020204" pitchFamily="34" charset="0"/>
                <a:cs typeface="Arial" panose="020B0604020202020204" pitchFamily="34" charset="0"/>
              </a:rPr>
              <a:t>(teploměry pro měření nízkých teplot)</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241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839200" cy="609397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Surovinou pro výrobu thalia jsou odpadní prachy z výroby olova a zinku. Odpadní prach se nejprve </a:t>
            </a:r>
            <a:r>
              <a:rPr lang="cs-CZ" sz="2000" b="1" dirty="0">
                <a:latin typeface="Arial" panose="020B0604020202020204" pitchFamily="34" charset="0"/>
                <a:cs typeface="Arial" panose="020B0604020202020204" pitchFamily="34" charset="0"/>
              </a:rPr>
              <a:t>louží kyselinou sírovou</a:t>
            </a:r>
            <a:r>
              <a:rPr lang="cs-CZ" sz="2000" dirty="0">
                <a:latin typeface="Arial" panose="020B0604020202020204" pitchFamily="34" charset="0"/>
                <a:cs typeface="Arial" panose="020B0604020202020204" pitchFamily="34" charset="0"/>
              </a:rPr>
              <a:t>, získaný výluh se neutralizuje oxidem zinečnatým a ochladí se, tím dojde k vyloučení chloridu TlCl·CdCl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Podvojný chlorid se promývá horkou vodou. Chlorid kademnatý se přitom rozpustí a zbývající sraženina chloridu </a:t>
            </a:r>
            <a:r>
              <a:rPr lang="cs-CZ" sz="2000" dirty="0" err="1">
                <a:latin typeface="Arial" panose="020B0604020202020204" pitchFamily="34" charset="0"/>
                <a:cs typeface="Arial" panose="020B0604020202020204" pitchFamily="34" charset="0"/>
              </a:rPr>
              <a:t>thallného</a:t>
            </a:r>
            <a:r>
              <a:rPr lang="cs-CZ" sz="2000" dirty="0">
                <a:latin typeface="Arial" panose="020B0604020202020204" pitchFamily="34" charset="0"/>
                <a:cs typeface="Arial" panose="020B0604020202020204" pitchFamily="34" charset="0"/>
              </a:rPr>
              <a:t> se s přídavkem sody a kyanidu sodného taví na surový kov.</a:t>
            </a:r>
          </a:p>
          <a:p>
            <a:pPr algn="just"/>
            <a:r>
              <a:rPr lang="cs-CZ" sz="2000" dirty="0">
                <a:latin typeface="Arial" panose="020B0604020202020204" pitchFamily="34" charset="0"/>
                <a:cs typeface="Arial" panose="020B0604020202020204" pitchFamily="34" charset="0"/>
              </a:rPr>
              <a:t>Surové thallium se </a:t>
            </a:r>
            <a:r>
              <a:rPr lang="cs-CZ" sz="2000" b="1" dirty="0">
                <a:latin typeface="Arial" panose="020B0604020202020204" pitchFamily="34" charset="0"/>
                <a:cs typeface="Arial" panose="020B0604020202020204" pitchFamily="34" charset="0"/>
              </a:rPr>
              <a:t>rafinuje</a:t>
            </a:r>
            <a:r>
              <a:rPr lang="cs-CZ" sz="2000" dirty="0">
                <a:latin typeface="Arial" panose="020B0604020202020204" pitchFamily="34" charset="0"/>
                <a:cs typeface="Arial" panose="020B0604020202020204" pitchFamily="34" charset="0"/>
              </a:rPr>
              <a:t> rozpouštěním v kyselině sírové a cementuje zinkem. Výsledným produktem je čisté houbovité thallium, které se podle potřeby briketuje a přetavuje na kovové thallium. V současnosti se se při izolaci thallia stále častěji používají organická extrakční činidla a měniče iontů.</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V technické praxi se používají speciální slitiny thallia, např. slitiny odolávající silným minerálním kyselinám. Thallium se používá k výrobě polovodičů a supravodičů.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Radionuklid </a:t>
            </a:r>
            <a:r>
              <a:rPr lang="cs-CZ" sz="2000" baseline="30000" dirty="0">
                <a:latin typeface="Arial" panose="020B0604020202020204" pitchFamily="34" charset="0"/>
                <a:cs typeface="Arial" panose="020B0604020202020204" pitchFamily="34" charset="0"/>
              </a:rPr>
              <a:t>201</a:t>
            </a:r>
            <a:r>
              <a:rPr lang="cs-CZ" sz="2000" dirty="0">
                <a:latin typeface="Arial" panose="020B0604020202020204" pitchFamily="34" charset="0"/>
                <a:cs typeface="Arial" panose="020B0604020202020204" pitchFamily="34" charset="0"/>
              </a:rPr>
              <a:t>Tl se připravuje v cyklotronu a využívá se v medicíně např. k zátěžové </a:t>
            </a:r>
            <a:r>
              <a:rPr lang="cs-CZ" sz="2000" dirty="0" err="1">
                <a:latin typeface="Arial" panose="020B0604020202020204" pitchFamily="34" charset="0"/>
                <a:cs typeface="Arial" panose="020B0604020202020204" pitchFamily="34" charset="0"/>
              </a:rPr>
              <a:t>scintigrafi</a:t>
            </a:r>
            <a:r>
              <a:rPr lang="cs-CZ" sz="2000" dirty="0">
                <a:latin typeface="Arial" panose="020B0604020202020204" pitchFamily="34" charset="0"/>
                <a:cs typeface="Arial" panose="020B0604020202020204" pitchFamily="34" charset="0"/>
              </a:rPr>
              <a:t> při vyšetření ischemie myokardu.</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3788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0" y="274638"/>
            <a:ext cx="8229600" cy="563562"/>
          </a:xfrm>
        </p:spPr>
        <p:txBody>
          <a:bodyPr>
            <a:normAutofit/>
          </a:bodyPr>
          <a:lstStyle/>
          <a:p>
            <a:pPr eaLnBrk="1" hangingPunct="1"/>
            <a:r>
              <a:rPr lang="en-GB" altLang="en-US" sz="2800" b="1" dirty="0" err="1">
                <a:latin typeface="Arial" panose="020B0604020202020204" pitchFamily="34" charset="0"/>
                <a:cs typeface="Arial" panose="020B0604020202020204" pitchFamily="34" charset="0"/>
              </a:rPr>
              <a:t>Hydridy</a:t>
            </a:r>
            <a:endParaRPr lang="cs-CZ" altLang="en-US" sz="2800" b="1" dirty="0">
              <a:latin typeface="Arial" panose="020B0604020202020204" pitchFamily="34" charset="0"/>
              <a:cs typeface="Arial" panose="020B0604020202020204" pitchFamily="34" charset="0"/>
            </a:endParaRPr>
          </a:p>
        </p:txBody>
      </p:sp>
      <p:sp>
        <p:nvSpPr>
          <p:cNvPr id="17412" name="Rectangle 3"/>
          <p:cNvSpPr>
            <a:spLocks noGrp="1" noChangeArrowheads="1"/>
          </p:cNvSpPr>
          <p:nvPr>
            <p:ph type="body" idx="1"/>
          </p:nvPr>
        </p:nvSpPr>
        <p:spPr>
          <a:xfrm>
            <a:off x="76200" y="914400"/>
            <a:ext cx="8991600" cy="5486400"/>
          </a:xfrm>
        </p:spPr>
        <p:txBody>
          <a:bodyPr>
            <a:normAutofit/>
          </a:bodyPr>
          <a:lstStyle/>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Hydridy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boru</a:t>
            </a:r>
            <a:r>
              <a:rPr lang="en-GB" altLang="en-US" sz="2000" b="1" dirty="0">
                <a:latin typeface="Arial" panose="020B0604020202020204" pitchFamily="34" charset="0"/>
                <a:cs typeface="Arial" panose="020B0604020202020204" pitchFamily="34" charset="0"/>
              </a:rPr>
              <a:t> </a:t>
            </a:r>
          </a:p>
          <a:p>
            <a:pPr algn="just"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borany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B</a:t>
            </a:r>
            <a:r>
              <a:rPr lang="en-GB" altLang="en-US" sz="2000" baseline="-25000" dirty="0">
                <a:latin typeface="Arial" panose="020B0604020202020204" pitchFamily="34" charset="0"/>
                <a:cs typeface="Arial" panose="020B0604020202020204" pitchFamily="34" charset="0"/>
              </a:rPr>
              <a:t>n</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n+4</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B</a:t>
            </a:r>
            <a:r>
              <a:rPr lang="en-GB" altLang="en-US" sz="2000" baseline="-25000" dirty="0">
                <a:latin typeface="Arial" panose="020B0604020202020204" pitchFamily="34" charset="0"/>
                <a:cs typeface="Arial" panose="020B0604020202020204" pitchFamily="34" charset="0"/>
              </a:rPr>
              <a:t>n</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n+6</a:t>
            </a:r>
            <a:r>
              <a:rPr lang="cs-CZ" altLang="en-US" sz="2000" baseline="-25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B</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10</a:t>
            </a:r>
            <a:r>
              <a:rPr lang="en-GB" altLang="en-US" sz="2000" dirty="0">
                <a:latin typeface="Arial" panose="020B0604020202020204" pitchFamily="34" charset="0"/>
                <a:cs typeface="Arial" panose="020B0604020202020204" pitchFamily="34" charset="0"/>
              </a:rPr>
              <a:t>, B</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9</a:t>
            </a:r>
            <a:r>
              <a:rPr lang="en-GB" altLang="en-US" sz="2000" dirty="0">
                <a:latin typeface="Arial" panose="020B0604020202020204" pitchFamily="34" charset="0"/>
                <a:cs typeface="Arial" panose="020B0604020202020204" pitchFamily="34" charset="0"/>
              </a:rPr>
              <a:t>, B</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10</a:t>
            </a:r>
            <a:r>
              <a:rPr lang="en-GB" altLang="en-US" sz="2000" dirty="0">
                <a:latin typeface="Arial" panose="020B0604020202020204" pitchFamily="34" charset="0"/>
                <a:cs typeface="Arial" panose="020B0604020202020204" pitchFamily="34" charset="0"/>
              </a:rPr>
              <a:t>, B</a:t>
            </a:r>
            <a:r>
              <a:rPr lang="en-GB" altLang="en-US" sz="2000" baseline="-25000" dirty="0">
                <a:latin typeface="Arial" panose="020B0604020202020204" pitchFamily="34" charset="0"/>
                <a:cs typeface="Arial" panose="020B0604020202020204" pitchFamily="34" charset="0"/>
              </a:rPr>
              <a:t>10</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14</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těkavé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samozápalné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hydrolyzují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hydridy</a:t>
            </a:r>
            <a:r>
              <a:rPr lang="en-GB" altLang="en-US" sz="2000" dirty="0">
                <a:latin typeface="Arial" panose="020B0604020202020204" pitchFamily="34" charset="0"/>
                <a:cs typeface="Arial" panose="020B0604020202020204" pitchFamily="34" charset="0"/>
              </a:rPr>
              <a:t> Si) </a:t>
            </a:r>
          </a:p>
          <a:p>
            <a:pPr algn="just"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diboran</a:t>
            </a:r>
            <a:r>
              <a:rPr lang="en-GB" altLang="en-US" sz="2000" dirty="0">
                <a:latin typeface="Arial" panose="020B0604020202020204" pitchFamily="34" charset="0"/>
                <a:cs typeface="Arial" panose="020B0604020202020204" pitchFamily="34" charset="0"/>
              </a:rPr>
              <a:t> B</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borany</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středně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velkými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molekulami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těžší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tuhé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endParaRPr lang="en-GB" altLang="en-US" sz="2000" dirty="0">
              <a:latin typeface="Arial" panose="020B0604020202020204" pitchFamily="34" charset="0"/>
              <a:cs typeface="Arial" panose="020B0604020202020204" pitchFamily="34" charset="0"/>
            </a:endParaRPr>
          </a:p>
          <a:p>
            <a:pPr algn="just"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borany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sloučeniny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elektronově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deficitní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tzn</a:t>
            </a:r>
            <a:r>
              <a:rPr lang="en-GB" altLang="en-US" sz="2000" dirty="0">
                <a:latin typeface="Arial" panose="020B0604020202020204" pitchFamily="34" charset="0"/>
                <a:cs typeface="Arial" panose="020B0604020202020204" pitchFamily="34" charset="0"/>
              </a:rPr>
              <a:t>. atomy </a:t>
            </a:r>
            <a:r>
              <a:rPr lang="en-GB" altLang="en-US" sz="2000" dirty="0" err="1">
                <a:latin typeface="Arial" panose="020B0604020202020204" pitchFamily="34" charset="0"/>
                <a:cs typeface="Arial" panose="020B0604020202020204" pitchFamily="34" charset="0"/>
              </a:rPr>
              <a:t>boru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jejich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molekulách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méně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valenčních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bor</a:t>
            </a:r>
            <a:r>
              <a:rPr lang="en-GB" altLang="en-US" sz="2000" dirty="0">
                <a:latin typeface="Arial" panose="020B0604020202020204" pitchFamily="34" charset="0"/>
                <a:cs typeface="Arial" panose="020B0604020202020204" pitchFamily="34" charset="0"/>
              </a:rPr>
              <a:t> 3 a </a:t>
            </a:r>
            <a:r>
              <a:rPr lang="en-GB" altLang="en-US" sz="2000" dirty="0" err="1">
                <a:latin typeface="Arial" panose="020B0604020202020204" pitchFamily="34" charset="0"/>
                <a:cs typeface="Arial" panose="020B0604020202020204" pitchFamily="34" charset="0"/>
              </a:rPr>
              <a:t>vodík</a:t>
            </a:r>
            <a:r>
              <a:rPr lang="en-GB" altLang="en-US" sz="2000" dirty="0">
                <a:latin typeface="Arial" panose="020B0604020202020204" pitchFamily="34" charset="0"/>
                <a:cs typeface="Arial" panose="020B0604020202020204" pitchFamily="34" charset="0"/>
              </a:rPr>
              <a:t> 1)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valenčních</a:t>
            </a:r>
            <a:r>
              <a:rPr lang="en-GB" altLang="en-US" sz="2000" dirty="0">
                <a:latin typeface="Arial" panose="020B0604020202020204" pitchFamily="34" charset="0"/>
                <a:cs typeface="Arial" panose="020B0604020202020204" pitchFamily="34" charset="0"/>
              </a:rPr>
              <a:t>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orbitalů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bor</a:t>
            </a:r>
            <a:r>
              <a:rPr lang="en-GB" altLang="en-US" sz="2000" dirty="0">
                <a:latin typeface="Arial" panose="020B0604020202020204" pitchFamily="34" charset="0"/>
                <a:cs typeface="Arial" panose="020B0604020202020204" pitchFamily="34" charset="0"/>
              </a:rPr>
              <a:t> 4 a </a:t>
            </a:r>
            <a:r>
              <a:rPr lang="en-GB" altLang="en-US" sz="2000" dirty="0" err="1">
                <a:latin typeface="Arial" panose="020B0604020202020204" pitchFamily="34" charset="0"/>
                <a:cs typeface="Arial" panose="020B0604020202020204" pitchFamily="34" charset="0"/>
              </a:rPr>
              <a:t>vodík</a:t>
            </a:r>
            <a:r>
              <a:rPr lang="en-GB" altLang="en-US" sz="2000" dirty="0">
                <a:latin typeface="Arial" panose="020B0604020202020204" pitchFamily="34" charset="0"/>
                <a:cs typeface="Arial" panose="020B0604020202020204" pitchFamily="34" charset="0"/>
              </a:rPr>
              <a:t> 1)</a:t>
            </a:r>
          </a:p>
          <a:p>
            <a:pPr algn="just">
              <a:buNone/>
            </a:pP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boranech</a:t>
            </a:r>
            <a:r>
              <a:rPr lang="en-GB" altLang="en-US" sz="2000" b="1" dirty="0">
                <a:latin typeface="Arial" panose="020B0604020202020204" pitchFamily="34" charset="0"/>
                <a:cs typeface="Arial" panose="020B0604020202020204" pitchFamily="34" charset="0"/>
              </a:rPr>
              <a:t>-</a:t>
            </a:r>
            <a:r>
              <a:rPr lang="cs-CZ"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tvoří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též</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komplexní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hydridy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BH</a:t>
            </a:r>
            <a:r>
              <a:rPr lang="en-GB"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široce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používaná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činidla</a:t>
            </a:r>
            <a:endParaRPr lang="cs-CZ" altLang="en-US" sz="2000" dirty="0">
              <a:latin typeface="Arial" panose="020B0604020202020204" pitchFamily="34" charset="0"/>
              <a:cs typeface="Arial" panose="020B0604020202020204" pitchFamily="34" charset="0"/>
            </a:endParaRPr>
          </a:p>
          <a:p>
            <a:pPr algn="just" eaLnBrk="1" hangingPunct="1">
              <a:buFont typeface="Wingdings" pitchFamily="2" charset="2"/>
              <a:buNone/>
            </a:pPr>
            <a:endParaRPr lang="en-GB" altLang="en-US" sz="2000" dirty="0">
              <a:latin typeface="Arial" panose="020B0604020202020204" pitchFamily="34" charset="0"/>
              <a:cs typeface="Arial" panose="020B0604020202020204" pitchFamily="34" charset="0"/>
            </a:endParaRPr>
          </a:p>
          <a:p>
            <a:pPr algn="just" eaLnBrk="1" hangingPunct="1">
              <a:buFont typeface="Wingdings" pitchFamily="2" charset="2"/>
              <a:buNone/>
            </a:pPr>
            <a:endParaRPr lang="en-GB" altLang="en-US" sz="2000" dirty="0">
              <a:latin typeface="Arial" panose="020B0604020202020204" pitchFamily="34" charset="0"/>
              <a:cs typeface="Arial" panose="020B0604020202020204" pitchFamily="34" charset="0"/>
            </a:endParaRPr>
          </a:p>
          <a:p>
            <a:pPr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6" name="Picture 2" descr="VÃ½sledek obrÃ¡zku pro tetrabor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88" y="4495800"/>
            <a:ext cx="8834312" cy="226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6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3940BB-F2CD-5C09-F123-96211B080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3925272"/>
            <a:ext cx="4743450" cy="2827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nklinexpeditioncans">
            <a:extLst>
              <a:ext uri="{FF2B5EF4-FFF2-40B4-BE49-F238E27FC236}">
                <a16:creationId xmlns:a16="http://schemas.microsoft.com/office/drawing/2014/main" id="{B8CD9C62-084E-1AE0-DF38-F044846CC4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307" y="4194357"/>
            <a:ext cx="1181099" cy="784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711175D-E5E9-3314-384C-2A60E7AE1D36}"/>
              </a:ext>
            </a:extLst>
          </p:cNvPr>
          <p:cNvSpPr txBox="1"/>
          <p:nvPr/>
        </p:nvSpPr>
        <p:spPr>
          <a:xfrm>
            <a:off x="114300" y="778037"/>
            <a:ext cx="8915400" cy="3416320"/>
          </a:xfrm>
          <a:prstGeom prst="rect">
            <a:avLst/>
          </a:prstGeom>
          <a:noFill/>
        </p:spPr>
        <p:txBody>
          <a:bodyPr wrap="square">
            <a:spAutoFit/>
          </a:bodyPr>
          <a:lstStyle/>
          <a:p>
            <a:pPr algn="just"/>
            <a:r>
              <a:rPr lang="cs-CZ" dirty="0"/>
              <a:t>   V roce 1845 vypluly z Anglie lodě </a:t>
            </a:r>
            <a:r>
              <a:rPr lang="cs-CZ" i="1" dirty="0" err="1"/>
              <a:t>Erebus</a:t>
            </a:r>
            <a:r>
              <a:rPr lang="cs-CZ" dirty="0"/>
              <a:t> a </a:t>
            </a:r>
            <a:r>
              <a:rPr lang="cs-CZ" i="1" dirty="0" err="1"/>
              <a:t>Terror</a:t>
            </a:r>
            <a:r>
              <a:rPr lang="cs-CZ" dirty="0"/>
              <a:t> pod velením sira Johna Franklina hledat Severozápadní průjezd. K pobřeží Severní Ameriky dorazilo 129 mužů se zásobami na 3 roky. Část jídla byla v plechových konzervách, uzavřených olovnatou pájkou. Novinkou bylo destilační zařízení sloužící výrobě sladké vody, kde část potrubí byla vyrobena z olova. </a:t>
            </a:r>
            <a:r>
              <a:rPr lang="cs-CZ" b="0" i="0" dirty="0">
                <a:solidFill>
                  <a:srgbClr val="202122"/>
                </a:solidFill>
                <a:effectLst/>
              </a:rPr>
              <a:t>Franklinovi muži přezimovali na </a:t>
            </a:r>
            <a:r>
              <a:rPr lang="cs-CZ" b="0" i="0" dirty="0" err="1">
                <a:solidFill>
                  <a:srgbClr val="202122"/>
                </a:solidFill>
                <a:effectLst/>
              </a:rPr>
              <a:t>Beecheyho</a:t>
            </a:r>
            <a:r>
              <a:rPr lang="cs-CZ" b="0" i="0" dirty="0">
                <a:solidFill>
                  <a:srgbClr val="202122"/>
                </a:solidFill>
                <a:effectLst/>
              </a:rPr>
              <a:t> ostrově, kde zemřeli a byli pohřbeni tři členové posádky. Obě lodi se v září 1846 zasekly v ledovém příkrovu u Ostrova krále Viléma, </a:t>
            </a:r>
            <a:r>
              <a:rPr lang="cs-CZ" dirty="0">
                <a:solidFill>
                  <a:srgbClr val="202122"/>
                </a:solidFill>
              </a:rPr>
              <a:t>z</a:t>
            </a:r>
            <a:r>
              <a:rPr lang="cs-CZ" b="0" i="0" dirty="0">
                <a:solidFill>
                  <a:srgbClr val="202122"/>
                </a:solidFill>
                <a:effectLst/>
              </a:rPr>
              <a:t>de expedice přezimovala dvě zimy. Zemřela zde velká část posádky, včetně Johna Franklina. Podle svědectví Eskymáků se zbytek mužů vydal na jih, všichni však postupně zahynuli. Později byly nalezeny kosterní pozůstatky se stopami řezání (kanibalismus).</a:t>
            </a:r>
          </a:p>
          <a:p>
            <a:pPr algn="just"/>
            <a:r>
              <a:rPr lang="cs-CZ" dirty="0"/>
              <a:t>   V nalezených pozůstatcích byla zjištěna zvýšená hladina olova, svědčící o chronické otravě, zřejmě z destilačního zařízení či méně pravděpodobně z konzerv (stejné konzervy byly v té době užívány i na jiných lodích bez problémů).</a:t>
            </a:r>
          </a:p>
        </p:txBody>
      </p:sp>
      <p:pic>
        <p:nvPicPr>
          <p:cNvPr id="1032" name="Picture 8" descr="The Lost Franklin Expedition | Explorers Podcast">
            <a:extLst>
              <a:ext uri="{FF2B5EF4-FFF2-40B4-BE49-F238E27FC236}">
                <a16:creationId xmlns:a16="http://schemas.microsoft.com/office/drawing/2014/main" id="{862D9AA0-28B5-E88E-2986-21786656DB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14" y="4225925"/>
            <a:ext cx="360685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p of Franklin Expedition in Arctic">
            <a:extLst>
              <a:ext uri="{FF2B5EF4-FFF2-40B4-BE49-F238E27FC236}">
                <a16:creationId xmlns:a16="http://schemas.microsoft.com/office/drawing/2014/main" id="{09F0505A-FA48-E1D8-2312-24CCA97F18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 y="4296566"/>
            <a:ext cx="1124969" cy="86923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B1CB674-34B3-477F-BB7E-1C0D576B58AA}"/>
              </a:ext>
            </a:extLst>
          </p:cNvPr>
          <p:cNvSpPr txBox="1"/>
          <p:nvPr/>
        </p:nvSpPr>
        <p:spPr>
          <a:xfrm>
            <a:off x="376239" y="214163"/>
            <a:ext cx="4572000" cy="461665"/>
          </a:xfrm>
          <a:prstGeom prst="rect">
            <a:avLst/>
          </a:prstGeom>
          <a:noFill/>
        </p:spPr>
        <p:txBody>
          <a:bodyPr wrap="square">
            <a:spAutoFit/>
          </a:bodyPr>
          <a:lstStyle/>
          <a:p>
            <a:r>
              <a:rPr lang="cs-CZ" sz="2400" b="1" dirty="0"/>
              <a:t>Franklinova expedice</a:t>
            </a:r>
          </a:p>
        </p:txBody>
      </p:sp>
      <p:pic>
        <p:nvPicPr>
          <p:cNvPr id="1034" name="Picture 10" descr="Franklin Expedition remains still elude searchers in Arctic | The Star">
            <a:extLst>
              <a:ext uri="{FF2B5EF4-FFF2-40B4-BE49-F238E27FC236}">
                <a16:creationId xmlns:a16="http://schemas.microsoft.com/office/drawing/2014/main" id="{6BF629BF-EA0B-D25F-7AC5-2BBD619CAC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 y="5268005"/>
            <a:ext cx="907000" cy="133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73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68" y="152400"/>
            <a:ext cx="5105400" cy="715962"/>
          </a:xfrm>
        </p:spPr>
        <p:txBody>
          <a:bodyPr>
            <a:noAutofit/>
          </a:bodyPr>
          <a:lstStyle/>
          <a:p>
            <a:r>
              <a:rPr lang="cs-CZ" sz="2000" b="1" dirty="0" err="1">
                <a:latin typeface="Arial" panose="020B0604020202020204" pitchFamily="34" charset="0"/>
                <a:cs typeface="Arial" panose="020B0604020202020204" pitchFamily="34" charset="0"/>
              </a:rPr>
              <a:t>Třístředová</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dvouelektronová</a:t>
            </a:r>
            <a:r>
              <a:rPr lang="cs-CZ" sz="2000" b="1" dirty="0">
                <a:latin typeface="Arial" panose="020B0604020202020204" pitchFamily="34" charset="0"/>
                <a:cs typeface="Arial" panose="020B0604020202020204" pitchFamily="34" charset="0"/>
              </a:rPr>
              <a:t> vazba</a:t>
            </a:r>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189" y="2864420"/>
            <a:ext cx="3345016" cy="163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9" name="Picture 7" descr="VÃ½sledek obrÃ¡zku pro bor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325" y="1719447"/>
            <a:ext cx="1112438" cy="1040130"/>
          </a:xfrm>
          <a:prstGeom prst="rect">
            <a:avLst/>
          </a:prstGeom>
          <a:noFill/>
          <a:extLst>
            <a:ext uri="{909E8E84-426E-40DD-AFC4-6F175D3DCCD1}">
              <a14:hiddenFill xmlns:a14="http://schemas.microsoft.com/office/drawing/2010/main">
                <a:solidFill>
                  <a:srgbClr val="FFFFFF"/>
                </a:solidFill>
              </a14:hiddenFill>
            </a:ext>
          </a:extLst>
        </p:spPr>
      </p:pic>
      <p:pic>
        <p:nvPicPr>
          <p:cNvPr id="85001" name="Picture 9" descr="VÃ½sledek obrÃ¡zku pro bor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691" y="1587439"/>
            <a:ext cx="2421838" cy="126239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867457" y="1069487"/>
            <a:ext cx="636713" cy="523220"/>
          </a:xfrm>
          <a:prstGeom prst="rect">
            <a:avLst/>
          </a:prstGeom>
          <a:noFill/>
        </p:spPr>
        <p:txBody>
          <a:bodyPr wrap="none" rtlCol="0">
            <a:spAutoFit/>
          </a:bodyPr>
          <a:lstStyle/>
          <a:p>
            <a:r>
              <a:rPr lang="cs-CZ" sz="2800" dirty="0"/>
              <a:t>sp</a:t>
            </a:r>
            <a:r>
              <a:rPr lang="cs-CZ" sz="2800" baseline="30000" dirty="0"/>
              <a:t>2</a:t>
            </a:r>
          </a:p>
        </p:txBody>
      </p:sp>
      <p:sp>
        <p:nvSpPr>
          <p:cNvPr id="10" name="TextovéPole 9"/>
          <p:cNvSpPr txBox="1"/>
          <p:nvPr/>
        </p:nvSpPr>
        <p:spPr>
          <a:xfrm>
            <a:off x="6245376" y="1055299"/>
            <a:ext cx="636713" cy="523220"/>
          </a:xfrm>
          <a:prstGeom prst="rect">
            <a:avLst/>
          </a:prstGeom>
          <a:noFill/>
        </p:spPr>
        <p:txBody>
          <a:bodyPr wrap="none" rtlCol="0">
            <a:spAutoFit/>
          </a:bodyPr>
          <a:lstStyle/>
          <a:p>
            <a:r>
              <a:rPr lang="cs-CZ" sz="2800" dirty="0"/>
              <a:t>sp</a:t>
            </a:r>
            <a:r>
              <a:rPr lang="cs-CZ" sz="2800" baseline="30000" dirty="0"/>
              <a:t>3</a:t>
            </a:r>
          </a:p>
        </p:txBody>
      </p:sp>
      <p:sp>
        <p:nvSpPr>
          <p:cNvPr id="5" name="TextovéPole 4"/>
          <p:cNvSpPr txBox="1"/>
          <p:nvPr/>
        </p:nvSpPr>
        <p:spPr>
          <a:xfrm>
            <a:off x="1859725" y="1719447"/>
            <a:ext cx="497252" cy="830997"/>
          </a:xfrm>
          <a:prstGeom prst="rect">
            <a:avLst/>
          </a:prstGeom>
          <a:noFill/>
        </p:spPr>
        <p:txBody>
          <a:bodyPr wrap="none" rtlCol="0">
            <a:spAutoFit/>
          </a:bodyPr>
          <a:lstStyle/>
          <a:p>
            <a:r>
              <a:rPr lang="cs-CZ" sz="4800" dirty="0"/>
              <a:t>2</a:t>
            </a:r>
          </a:p>
        </p:txBody>
      </p:sp>
      <p:sp>
        <p:nvSpPr>
          <p:cNvPr id="6" name="Šipka doprava 5"/>
          <p:cNvSpPr/>
          <p:nvPr/>
        </p:nvSpPr>
        <p:spPr>
          <a:xfrm>
            <a:off x="3484872" y="2121336"/>
            <a:ext cx="1143000" cy="153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304800" y="4648200"/>
            <a:ext cx="8610600" cy="1323439"/>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Diboran</a:t>
            </a:r>
            <a:r>
              <a:rPr lang="cs-CZ" sz="2000" dirty="0">
                <a:latin typeface="Arial" panose="020B0604020202020204" pitchFamily="34" charset="0"/>
                <a:cs typeface="Arial" panose="020B0604020202020204" pitchFamily="34" charset="0"/>
              </a:rPr>
              <a:t> 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se používá při výrobě polovodičů jako </a:t>
            </a:r>
            <a:r>
              <a:rPr lang="cs-CZ" sz="2000" dirty="0" err="1">
                <a:latin typeface="Arial" panose="020B0604020202020204" pitchFamily="34" charset="0"/>
                <a:cs typeface="Arial" panose="020B0604020202020204" pitchFamily="34" charset="0"/>
              </a:rPr>
              <a:t>dopant</a:t>
            </a:r>
            <a:r>
              <a:rPr lang="cs-CZ" sz="2000" dirty="0">
                <a:latin typeface="Arial" panose="020B0604020202020204" pitchFamily="34" charset="0"/>
                <a:cs typeface="Arial" panose="020B0604020202020204" pitchFamily="34" charset="0"/>
              </a:rPr>
              <a:t> typu p.</a:t>
            </a:r>
          </a:p>
          <a:p>
            <a:endParaRPr lang="cs-CZ" sz="2000" dirty="0">
              <a:latin typeface="Arial" panose="020B0604020202020204" pitchFamily="34" charset="0"/>
              <a:cs typeface="Arial" panose="020B0604020202020204" pitchFamily="34" charset="0"/>
            </a:endParaRPr>
          </a:p>
          <a:p>
            <a:r>
              <a:rPr lang="cs-CZ" sz="2000" b="1" dirty="0" err="1">
                <a:latin typeface="Arial" panose="020B0604020202020204" pitchFamily="34" charset="0"/>
                <a:cs typeface="Arial" panose="020B0604020202020204" pitchFamily="34" charset="0"/>
              </a:rPr>
              <a:t>Hydridoboritan</a:t>
            </a:r>
            <a:r>
              <a:rPr lang="cs-CZ" sz="2000" b="1" dirty="0">
                <a:latin typeface="Arial" panose="020B0604020202020204" pitchFamily="34" charset="0"/>
                <a:cs typeface="Arial" panose="020B0604020202020204" pitchFamily="34" charset="0"/>
              </a:rPr>
              <a:t> lithný </a:t>
            </a:r>
            <a:r>
              <a:rPr lang="cs-CZ" sz="2000" dirty="0">
                <a:latin typeface="Arial" panose="020B0604020202020204" pitchFamily="34" charset="0"/>
                <a:cs typeface="Arial" panose="020B0604020202020204" pitchFamily="34" charset="0"/>
              </a:rPr>
              <a:t>LiBH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je důležitým redukčním činidlem v organické chemii</a:t>
            </a:r>
          </a:p>
        </p:txBody>
      </p:sp>
    </p:spTree>
    <p:extLst>
      <p:ext uri="{BB962C8B-B14F-4D97-AF65-F5344CB8AC3E}">
        <p14:creationId xmlns:p14="http://schemas.microsoft.com/office/powerpoint/2010/main" val="1557548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197346"/>
            <a:ext cx="8610600" cy="532453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Boridy</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jsou sloučeniny boru s kovy. Existuje široká škála boridů s různou stechiometrií a krystalickou strukturou. Jsou to mimořádně elektricky i tepelně vodivé, tvrdé, žáruvzdorné, chemicky netečné a netěkavé materiály s vysokými teplotami tání. </a:t>
            </a:r>
          </a:p>
          <a:p>
            <a:pPr algn="just"/>
            <a:r>
              <a:rPr lang="cs-CZ" sz="2000" dirty="0">
                <a:latin typeface="Arial" panose="020B0604020202020204" pitchFamily="34" charset="0"/>
                <a:cs typeface="Arial" panose="020B0604020202020204" pitchFamily="34" charset="0"/>
              </a:rPr>
              <a:t>   Příkladem mohou být mimořádně vodivé </a:t>
            </a:r>
            <a:r>
              <a:rPr lang="cs-CZ" sz="2000" b="1" dirty="0" err="1">
                <a:latin typeface="Arial" panose="020B0604020202020204" pitchFamily="34" charset="0"/>
                <a:cs typeface="Arial" panose="020B0604020202020204" pitchFamily="34" charset="0"/>
              </a:rPr>
              <a:t>diboridy</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Zr</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Hf</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Nb</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 </a:t>
            </a:r>
            <a:r>
              <a:rPr lang="cs-CZ" sz="2000" b="1" dirty="0">
                <a:latin typeface="Arial" panose="020B0604020202020204" pitchFamily="34" charset="0"/>
                <a:cs typeface="Arial" panose="020B0604020202020204" pitchFamily="34" charset="0"/>
              </a:rPr>
              <a:t>Ta</a:t>
            </a:r>
            <a:r>
              <a:rPr lang="cs-CZ" sz="2000" dirty="0">
                <a:latin typeface="Arial" panose="020B0604020202020204" pitchFamily="34" charset="0"/>
                <a:cs typeface="Arial" panose="020B0604020202020204" pitchFamily="34" charset="0"/>
              </a:rPr>
              <a:t>, které tají vesměs až nad 3 000 °C. </a:t>
            </a:r>
            <a:r>
              <a:rPr lang="cs-CZ" sz="2000" b="1" dirty="0">
                <a:latin typeface="Arial" panose="020B0604020202020204" pitchFamily="34" charset="0"/>
                <a:cs typeface="Arial" panose="020B0604020202020204" pitchFamily="34" charset="0"/>
              </a:rPr>
              <a:t>TiB</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má tepelnou a elektrickou vodivost 5x vyšší než kovový Ti, borid zirkonia </a:t>
            </a:r>
            <a:r>
              <a:rPr lang="cs-CZ" sz="2000" b="1" dirty="0">
                <a:latin typeface="Arial" panose="020B0604020202020204" pitchFamily="34" charset="0"/>
                <a:cs typeface="Arial" panose="020B0604020202020204" pitchFamily="34" charset="0"/>
              </a:rPr>
              <a:t>ZrB</a:t>
            </a:r>
            <a:r>
              <a:rPr lang="cs-CZ" sz="2000" b="1"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dokonce 10x vyšší. </a:t>
            </a:r>
            <a:r>
              <a:rPr lang="cs-CZ" sz="2000" b="1" dirty="0">
                <a:latin typeface="Arial" panose="020B0604020202020204" pitchFamily="34" charset="0"/>
                <a:cs typeface="Arial" panose="020B0604020202020204" pitchFamily="34" charset="0"/>
              </a:rPr>
              <a:t>Borid hořečnatý </a:t>
            </a:r>
            <a:r>
              <a:rPr lang="cs-CZ" sz="2000" dirty="0">
                <a:latin typeface="Arial" panose="020B0604020202020204" pitchFamily="34" charset="0"/>
                <a:cs typeface="Arial" panose="020B0604020202020204" pitchFamily="34" charset="0"/>
              </a:rPr>
              <a:t>Mg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patří mezi velmi perspektivní materiály z hlediska vývoje supravodičů. Má vysokou hodnotu kritické teploty. </a:t>
            </a:r>
            <a:r>
              <a:rPr lang="cs-CZ" sz="2000" b="1" dirty="0">
                <a:latin typeface="Arial" panose="020B0604020202020204" pitchFamily="34" charset="0"/>
                <a:cs typeface="Arial" panose="020B0604020202020204" pitchFamily="34" charset="0"/>
              </a:rPr>
              <a:t>Boridy fosforu </a:t>
            </a:r>
            <a:r>
              <a:rPr lang="cs-CZ" sz="2000" dirty="0">
                <a:latin typeface="Arial" panose="020B0604020202020204" pitchFamily="34" charset="0"/>
                <a:cs typeface="Arial" panose="020B0604020202020204" pitchFamily="34" charset="0"/>
              </a:rPr>
              <a:t>a</a:t>
            </a:r>
            <a:r>
              <a:rPr lang="cs-CZ" sz="2000" b="1" dirty="0">
                <a:latin typeface="Arial" panose="020B0604020202020204" pitchFamily="34" charset="0"/>
                <a:cs typeface="Arial" panose="020B0604020202020204" pitchFamily="34" charset="0"/>
              </a:rPr>
              <a:t> arsenu </a:t>
            </a:r>
            <a:r>
              <a:rPr lang="cs-CZ" sz="2000" dirty="0">
                <a:latin typeface="Arial" panose="020B0604020202020204" pitchFamily="34" charset="0"/>
                <a:cs typeface="Arial" panose="020B0604020202020204" pitchFamily="34" charset="0"/>
              </a:rPr>
              <a:t>jsou slibné vysokoteplotní polovodiče.</a:t>
            </a:r>
          </a:p>
          <a:p>
            <a:pPr algn="just"/>
            <a:r>
              <a:rPr lang="cs-CZ" sz="2000" dirty="0">
                <a:latin typeface="Arial" panose="020B0604020202020204" pitchFamily="34" charset="0"/>
                <a:cs typeface="Arial" panose="020B0604020202020204" pitchFamily="34" charset="0"/>
              </a:rPr>
              <a:t>   Boridy TiB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ZrB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CrB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našly uplatnění jako materiál na lopatky turbín, vnitřní povrchy spalovacích komor a raketových trysek. Schopnosti odolávat roztaveným kovům se využívá při výrobě vysokoteplotních reakčních nádob. Nacházejí se i v jaderných elektrárnách jako neutronové štíty a kontrolní tyče v reaktorech.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853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3179" y="1981200"/>
            <a:ext cx="8839200" cy="2031325"/>
          </a:xfrm>
          <a:prstGeom prst="rect">
            <a:avLst/>
          </a:prstGeom>
        </p:spPr>
        <p:txBody>
          <a:bodyPr wrap="square">
            <a:spAutoFit/>
          </a:bodyPr>
          <a:lstStyle/>
          <a:p>
            <a:endParaRPr lang="cs-CZ" dirty="0"/>
          </a:p>
          <a:p>
            <a:r>
              <a:rPr lang="cs-CZ" dirty="0"/>
              <a:t> </a:t>
            </a:r>
            <a:endParaRPr lang="cs-CZ"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a:p>
            <a:endParaRPr lang="cs-CZ" dirty="0"/>
          </a:p>
          <a:p>
            <a:endParaRPr lang="cs-CZ" dirty="0"/>
          </a:p>
          <a:p>
            <a:endParaRPr lang="cs-CZ" dirty="0"/>
          </a:p>
          <a:p>
            <a:endParaRPr lang="cs-CZ" dirty="0"/>
          </a:p>
        </p:txBody>
      </p:sp>
      <p:sp>
        <p:nvSpPr>
          <p:cNvPr id="3" name="Obdélník 2"/>
          <p:cNvSpPr/>
          <p:nvPr/>
        </p:nvSpPr>
        <p:spPr>
          <a:xfrm>
            <a:off x="175098" y="249520"/>
            <a:ext cx="8740302" cy="317009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H</a:t>
            </a:r>
            <a:r>
              <a:rPr lang="en-US" sz="2000" b="1" dirty="0" err="1">
                <a:latin typeface="Arial" panose="020B0604020202020204" pitchFamily="34" charset="0"/>
                <a:cs typeface="Arial" panose="020B0604020202020204" pitchFamily="34" charset="0"/>
              </a:rPr>
              <a:t>ydrid</a:t>
            </a:r>
            <a:r>
              <a:rPr lang="cs-CZ" sz="2000" b="1" dirty="0">
                <a:latin typeface="Arial" panose="020B0604020202020204" pitchFamily="34" charset="0"/>
                <a:cs typeface="Arial" panose="020B0604020202020204" pitchFamily="34" charset="0"/>
              </a:rPr>
              <a:t> hlinitý</a:t>
            </a: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alan</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(AlH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n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bezbarvá </a:t>
            </a:r>
            <a:r>
              <a:rPr lang="en-US" sz="2000" dirty="0">
                <a:latin typeface="Arial" panose="020B0604020202020204" pitchFamily="34" charset="0"/>
                <a:cs typeface="Arial" panose="020B0604020202020204" pitchFamily="34" charset="0"/>
              </a:rPr>
              <a:t>pyrophoric</a:t>
            </a:r>
            <a:r>
              <a:rPr lang="cs-CZ" sz="2000" dirty="0" err="1">
                <a:latin typeface="Arial" panose="020B0604020202020204" pitchFamily="34" charset="0"/>
                <a:cs typeface="Arial" panose="020B0604020202020204" pitchFamily="34" charset="0"/>
              </a:rPr>
              <a:t>ká</a:t>
            </a:r>
            <a:r>
              <a:rPr lang="cs-CZ" sz="2000" dirty="0">
                <a:latin typeface="Arial" panose="020B0604020202020204" pitchFamily="34" charset="0"/>
                <a:cs typeface="Arial" panose="020B0604020202020204" pitchFamily="34" charset="0"/>
              </a:rPr>
              <a:t> pevná látka, </a:t>
            </a:r>
            <a:r>
              <a:rPr lang="en-US" sz="2000" dirty="0" err="1">
                <a:latin typeface="Arial" panose="020B0604020202020204" pitchFamily="34" charset="0"/>
                <a:cs typeface="Arial" panose="020B0604020202020204" pitchFamily="34" charset="0"/>
              </a:rPr>
              <a:t>redu</a:t>
            </a:r>
            <a:r>
              <a:rPr lang="cs-CZ" sz="2000" dirty="0" err="1">
                <a:latin typeface="Arial" panose="020B0604020202020204" pitchFamily="34" charset="0"/>
                <a:cs typeface="Arial" panose="020B0604020202020204" pitchFamily="34" charset="0"/>
              </a:rPr>
              <a:t>kční</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činidlo v </a:t>
            </a:r>
            <a:r>
              <a:rPr lang="en-US" sz="2000" dirty="0">
                <a:latin typeface="Arial" panose="020B0604020202020204" pitchFamily="34" charset="0"/>
                <a:cs typeface="Arial" panose="020B0604020202020204" pitchFamily="34" charset="0"/>
              </a:rPr>
              <a:t>organic</a:t>
            </a:r>
            <a:r>
              <a:rPr lang="cs-CZ" sz="2000" dirty="0" err="1">
                <a:latin typeface="Arial" panose="020B0604020202020204" pitchFamily="34" charset="0"/>
                <a:cs typeface="Arial" panose="020B0604020202020204" pitchFamily="34" charset="0"/>
              </a:rPr>
              <a:t>ké</a:t>
            </a:r>
            <a:r>
              <a:rPr lang="cs-CZ"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synt</a:t>
            </a:r>
            <a:r>
              <a:rPr lang="cs-CZ" sz="2000" dirty="0" err="1">
                <a:latin typeface="Arial" panose="020B0604020202020204" pitchFamily="34" charset="0"/>
                <a:cs typeface="Arial" panose="020B0604020202020204" pitchFamily="34" charset="0"/>
              </a:rPr>
              <a:t>éze</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H</a:t>
            </a:r>
            <a:r>
              <a:rPr lang="en-US" sz="2000" b="1" dirty="0" err="1">
                <a:latin typeface="Arial" panose="020B0604020202020204" pitchFamily="34" charset="0"/>
                <a:cs typeface="Arial" panose="020B0604020202020204" pitchFamily="34" charset="0"/>
              </a:rPr>
              <a:t>ydrid</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gallinitý</a:t>
            </a:r>
            <a:r>
              <a:rPr lang="en-US"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g</a:t>
            </a:r>
            <a:r>
              <a:rPr lang="en-US" sz="2000" b="1" dirty="0">
                <a:latin typeface="Arial" panose="020B0604020202020204" pitchFamily="34" charset="0"/>
                <a:cs typeface="Arial" panose="020B0604020202020204" pitchFamily="34" charset="0"/>
              </a:rPr>
              <a:t>a</a:t>
            </a:r>
            <a:r>
              <a:rPr lang="cs-CZ" sz="2000" b="1" dirty="0">
                <a:latin typeface="Arial" panose="020B0604020202020204" pitchFamily="34" charset="0"/>
                <a:cs typeface="Arial" panose="020B0604020202020204" pitchFamily="34" charset="0"/>
              </a:rPr>
              <a:t>l</a:t>
            </a:r>
            <a:r>
              <a:rPr lang="en-US" sz="2000" b="1" dirty="0" err="1">
                <a:latin typeface="Arial" panose="020B0604020202020204" pitchFamily="34" charset="0"/>
                <a:cs typeface="Arial" panose="020B0604020202020204" pitchFamily="34" charset="0"/>
              </a:rPr>
              <a:t>lan</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(GaH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n</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H</a:t>
            </a:r>
            <a:r>
              <a:rPr lang="en-US" sz="2000" b="1" dirty="0" err="1">
                <a:latin typeface="Arial" panose="020B0604020202020204" pitchFamily="34" charset="0"/>
                <a:cs typeface="Arial" panose="020B0604020202020204" pitchFamily="34" charset="0"/>
              </a:rPr>
              <a:t>ydrid</a:t>
            </a:r>
            <a:r>
              <a:rPr lang="cs-CZ" sz="2000" b="1" dirty="0">
                <a:latin typeface="Arial" panose="020B0604020202020204" pitchFamily="34" charset="0"/>
                <a:cs typeface="Arial" panose="020B0604020202020204" pitchFamily="34" charset="0"/>
              </a:rPr>
              <a:t> inditý</a:t>
            </a:r>
            <a:r>
              <a:rPr lang="en-US"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ind</a:t>
            </a:r>
            <a:r>
              <a:rPr lang="en-US" sz="2000" b="1" dirty="0">
                <a:latin typeface="Arial" panose="020B0604020202020204" pitchFamily="34" charset="0"/>
                <a:cs typeface="Arial" panose="020B0604020202020204" pitchFamily="34" charset="0"/>
              </a:rPr>
              <a:t>an) </a:t>
            </a:r>
            <a:r>
              <a:rPr lang="cs-CZ" sz="2000" dirty="0">
                <a:latin typeface="Arial" panose="020B0604020202020204" pitchFamily="34" charset="0"/>
                <a:cs typeface="Arial" panose="020B0604020202020204" pitchFamily="34" charset="0"/>
              </a:rPr>
              <a:t>(InH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n</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97276" y="3962400"/>
            <a:ext cx="8819745"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Reakce s hydridem lithným v etheru dává </a:t>
            </a:r>
            <a:r>
              <a:rPr lang="cs-CZ" sz="2000" dirty="0" err="1">
                <a:latin typeface="Arial" panose="020B0604020202020204" pitchFamily="34" charset="0"/>
                <a:cs typeface="Arial" panose="020B0604020202020204" pitchFamily="34" charset="0"/>
              </a:rPr>
              <a:t>tetahydridohlinitan</a:t>
            </a:r>
            <a:r>
              <a:rPr lang="cs-CZ" sz="2000" dirty="0">
                <a:latin typeface="Arial" panose="020B0604020202020204" pitchFamily="34" charset="0"/>
                <a:cs typeface="Arial" panose="020B0604020202020204" pitchFamily="34" charset="0"/>
              </a:rPr>
              <a:t> lithný: </a:t>
            </a:r>
          </a:p>
          <a:p>
            <a:pPr algn="ctr"/>
            <a:r>
              <a:rPr lang="cs-CZ" sz="2000" dirty="0">
                <a:latin typeface="Arial" panose="020B0604020202020204" pitchFamily="34" charset="0"/>
                <a:cs typeface="Arial" panose="020B0604020202020204" pitchFamily="34" charset="0"/>
              </a:rPr>
              <a:t>AlH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LiH</a:t>
            </a:r>
            <a:r>
              <a:rPr lang="cs-CZ" sz="2000" dirty="0">
                <a:latin typeface="Arial" panose="020B0604020202020204" pitchFamily="34" charset="0"/>
                <a:cs typeface="Arial" panose="020B0604020202020204" pitchFamily="34" charset="0"/>
              </a:rPr>
              <a:t> → LiAlH</a:t>
            </a:r>
            <a:r>
              <a:rPr lang="cs-CZ" sz="2000" baseline="-25000" dirty="0">
                <a:latin typeface="Arial" panose="020B0604020202020204" pitchFamily="34" charset="0"/>
                <a:cs typeface="Arial" panose="020B0604020202020204" pitchFamily="34" charset="0"/>
              </a:rPr>
              <a:t>4</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Obdobně existují komplexní hydridy LiGaH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LilnH</a:t>
            </a:r>
            <a:r>
              <a:rPr lang="cs-CZ" sz="2000" baseline="-25000" dirty="0">
                <a:latin typeface="Arial" panose="020B0604020202020204" pitchFamily="34" charset="0"/>
                <a:cs typeface="Arial" panose="020B0604020202020204" pitchFamily="34" charset="0"/>
              </a:rPr>
              <a:t>4</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err="1">
                <a:latin typeface="Arial" panose="020B0604020202020204" pitchFamily="34" charset="0"/>
                <a:cs typeface="Arial" panose="020B0604020202020204" pitchFamily="34" charset="0"/>
              </a:rPr>
              <a:t>Hydid</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thallitý</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thallan</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TlH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dosud nebyl izolován a charakterizován.</a:t>
            </a:r>
          </a:p>
        </p:txBody>
      </p:sp>
      <p:pic>
        <p:nvPicPr>
          <p:cNvPr id="34823" name="Picture 7" descr="Unit cell spacefill model of aluminium hydride">
            <a:hlinkClick r:id="rId2" tooltip="Unit cell spacefill model of aluminium hydr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830" y="1059774"/>
            <a:ext cx="209550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34825" name="Picture 9" descr="Wireframe model of lithium aluminium hydr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0445" y="4495800"/>
            <a:ext cx="1674975" cy="1050925"/>
          </a:xfrm>
          <a:prstGeom prst="rect">
            <a:avLst/>
          </a:prstGeom>
          <a:noFill/>
          <a:extLst>
            <a:ext uri="{909E8E84-426E-40DD-AFC4-6F175D3DCCD1}">
              <a14:hiddenFill xmlns:a14="http://schemas.microsoft.com/office/drawing/2010/main">
                <a:solidFill>
                  <a:srgbClr val="FFFFFF"/>
                </a:solidFill>
              </a14:hiddenFill>
            </a:ext>
          </a:extLst>
        </p:spPr>
      </p:pic>
      <p:pic>
        <p:nvPicPr>
          <p:cNvPr id="34827" name="Picture 11" descr="Aluminium-hydride-unit-cell-3D-balls.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779" y="1180159"/>
            <a:ext cx="1830421" cy="2782241"/>
          </a:xfrm>
          <a:prstGeom prst="rect">
            <a:avLst/>
          </a:prstGeom>
          <a:noFill/>
          <a:extLst>
            <a:ext uri="{909E8E84-426E-40DD-AFC4-6F175D3DCCD1}">
              <a14:hiddenFill xmlns:a14="http://schemas.microsoft.com/office/drawing/2010/main">
                <a:solidFill>
                  <a:srgbClr val="FFFFFF"/>
                </a:solidFill>
              </a14:hiddenFill>
            </a:ext>
          </a:extLst>
        </p:spPr>
      </p:pic>
      <p:sp>
        <p:nvSpPr>
          <p:cNvPr id="7" name="Šipka dolů 6"/>
          <p:cNvSpPr/>
          <p:nvPr/>
        </p:nvSpPr>
        <p:spPr>
          <a:xfrm>
            <a:off x="6202292" y="688566"/>
            <a:ext cx="381000" cy="418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63379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457200" y="152400"/>
            <a:ext cx="8229600" cy="639762"/>
          </a:xfrm>
        </p:spPr>
        <p:txBody>
          <a:bodyPr>
            <a:normAutofit/>
          </a:bodyPr>
          <a:lstStyle/>
          <a:p>
            <a:pPr eaLnBrk="1" hangingPunct="1"/>
            <a:r>
              <a:rPr lang="en-GB" altLang="en-US" sz="2800" b="1" dirty="0" err="1">
                <a:latin typeface="Arial" panose="020B0604020202020204" pitchFamily="34" charset="0"/>
                <a:cs typeface="Arial" panose="020B0604020202020204" pitchFamily="34" charset="0"/>
              </a:rPr>
              <a:t>Halogenidy</a:t>
            </a:r>
            <a:endParaRPr lang="cs-CZ" altLang="en-US" sz="2800" b="1" dirty="0">
              <a:latin typeface="Arial" panose="020B0604020202020204" pitchFamily="34" charset="0"/>
              <a:cs typeface="Arial" panose="020B0604020202020204" pitchFamily="34" charset="0"/>
            </a:endParaRPr>
          </a:p>
        </p:txBody>
      </p:sp>
      <p:sp>
        <p:nvSpPr>
          <p:cNvPr id="19460" name="Rectangle 3"/>
          <p:cNvSpPr>
            <a:spLocks noGrp="1" noChangeArrowheads="1"/>
          </p:cNvSpPr>
          <p:nvPr>
            <p:ph type="body" idx="1"/>
          </p:nvPr>
        </p:nvSpPr>
        <p:spPr>
          <a:xfrm>
            <a:off x="152400" y="838200"/>
            <a:ext cx="8839200" cy="5867400"/>
          </a:xfrm>
        </p:spPr>
        <p:txBody>
          <a:bodyPr>
            <a:normAutofit/>
          </a:bodyPr>
          <a:lstStyle/>
          <a:p>
            <a:pPr marL="0" indent="0" eaLnBrk="1" hangingPunct="1">
              <a:buNone/>
            </a:pPr>
            <a:r>
              <a:rPr lang="en-GB" altLang="en-US" sz="2400" b="1" dirty="0" err="1">
                <a:latin typeface="Arial" panose="020B0604020202020204" pitchFamily="34" charset="0"/>
                <a:cs typeface="Arial" panose="020B0604020202020204" pitchFamily="34" charset="0"/>
              </a:rPr>
              <a:t>Bor</a:t>
            </a:r>
            <a:endParaRPr lang="en-GB" altLang="en-US" sz="24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1000" dirty="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f</a:t>
            </a:r>
            <a:r>
              <a:rPr lang="en-GB" altLang="en-US" sz="2000" dirty="0" err="1">
                <a:latin typeface="Arial" panose="020B0604020202020204" pitchFamily="34" charset="0"/>
                <a:cs typeface="Arial" panose="020B0604020202020204" pitchFamily="34" charset="0"/>
              </a:rPr>
              <a:t>luorid</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chlorid</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bromid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jodid</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tuhá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endParaRPr lang="en-GB" altLang="en-US" sz="2000" dirty="0">
              <a:latin typeface="Arial" panose="020B0604020202020204" pitchFamily="34" charset="0"/>
              <a:cs typeface="Arial" panose="020B0604020202020204" pitchFamily="34" charset="0"/>
            </a:endParaRPr>
          </a:p>
          <a:p>
            <a:pPr algn="just" eaLnBrk="1" hangingPunct="1">
              <a:buFont typeface="Wingdings" pitchFamily="2" charset="2"/>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od </a:t>
            </a:r>
            <a:r>
              <a:rPr lang="en-GB" altLang="en-US" sz="2000" dirty="0" err="1">
                <a:latin typeface="Arial" panose="020B0604020202020204" pitchFamily="34" charset="0"/>
                <a:cs typeface="Arial" panose="020B0604020202020204" pitchFamily="34" charset="0"/>
              </a:rPr>
              <a:t>fluoridu</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jodidu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vzrůstá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rychlost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jodid</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hydrolyzuje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explozivně</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BX</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BO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+ 3HX </a:t>
            </a:r>
          </a:p>
          <a:p>
            <a:pPr algn="just" eaLnBrk="1" hangingPunct="1">
              <a:buFont typeface="Wingdings" pitchFamily="2" charset="2"/>
              <a:buNone/>
            </a:pPr>
            <a:r>
              <a:rPr lang="en-GB" altLang="en-US" sz="2000" dirty="0">
                <a:latin typeface="Arial" panose="020B0604020202020204" pitchFamily="34" charset="0"/>
                <a:cs typeface="Arial" panose="020B0604020202020204" pitchFamily="34" charset="0"/>
              </a:rPr>
              <a:t>BX</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jsou </a:t>
            </a:r>
            <a:r>
              <a:rPr lang="en-GB" altLang="en-US" sz="2000" dirty="0">
                <a:latin typeface="Arial" panose="020B0604020202020204" pitchFamily="34" charset="0"/>
                <a:cs typeface="Arial" panose="020B0604020202020204" pitchFamily="34" charset="0"/>
              </a:rPr>
              <a:t>Lewis</a:t>
            </a:r>
            <a:r>
              <a:rPr lang="cs-CZ" altLang="en-US" sz="2000" dirty="0">
                <a:latin typeface="Arial" panose="020B0604020202020204" pitchFamily="34" charset="0"/>
                <a:cs typeface="Arial" panose="020B0604020202020204" pitchFamily="34" charset="0"/>
              </a:rPr>
              <a:t>ovy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ochotně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tvoří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a:t>
            </a:r>
            <a:r>
              <a:rPr lang="cs-CZ" altLang="en-US" sz="2000" dirty="0">
                <a:latin typeface="Arial" panose="020B0604020202020204" pitchFamily="34" charset="0"/>
                <a:cs typeface="Arial" panose="020B0604020202020204" pitchFamily="34" charset="0"/>
              </a:rPr>
              <a:t>ní </a:t>
            </a:r>
            <a:r>
              <a:rPr lang="en-GB" altLang="en-US" sz="2000" dirty="0" err="1">
                <a:latin typeface="Arial" panose="020B0604020202020204" pitchFamily="34" charset="0"/>
                <a:cs typeface="Arial" panose="020B0604020202020204" pitchFamily="34" charset="0"/>
              </a:rPr>
              <a:t>anionty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slučují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donory</a:t>
            </a:r>
            <a:r>
              <a:rPr lang="en-GB" altLang="en-US" sz="2000" dirty="0">
                <a:latin typeface="Arial" panose="020B0604020202020204" pitchFamily="34" charset="0"/>
                <a:cs typeface="Arial" panose="020B0604020202020204" pitchFamily="34" charset="0"/>
              </a:rPr>
              <a:t> el. </a:t>
            </a:r>
            <a:r>
              <a:rPr lang="en-GB" altLang="en-US" sz="2000" dirty="0" err="1">
                <a:latin typeface="Arial" panose="020B0604020202020204" pitchFamily="34" charset="0"/>
                <a:cs typeface="Arial" panose="020B0604020202020204" pitchFamily="34" charset="0"/>
              </a:rPr>
              <a:t>párů</a:t>
            </a:r>
            <a:r>
              <a:rPr lang="en-GB" altLang="en-US" sz="2000" dirty="0">
                <a:latin typeface="Arial" panose="020B0604020202020204" pitchFamily="34" charset="0"/>
                <a:cs typeface="Arial" panose="020B0604020202020204" pitchFamily="34" charset="0"/>
              </a:rPr>
              <a:t> (vodou, </a:t>
            </a:r>
            <a:r>
              <a:rPr lang="en-GB" altLang="en-US" sz="2000" dirty="0" err="1">
                <a:latin typeface="Arial" panose="020B0604020202020204" pitchFamily="34" charset="0"/>
                <a:cs typeface="Arial" panose="020B0604020202020204" pitchFamily="34" charset="0"/>
              </a:rPr>
              <a:t>alkoholy</a:t>
            </a:r>
            <a:r>
              <a:rPr lang="en-GB" altLang="en-US" sz="2000" dirty="0">
                <a:latin typeface="Arial" panose="020B0604020202020204" pitchFamily="34" charset="0"/>
                <a:cs typeface="Arial" panose="020B0604020202020204" pitchFamily="34" charset="0"/>
              </a:rPr>
              <a:t>, ethery, </a:t>
            </a:r>
            <a:r>
              <a:rPr lang="en-GB" altLang="en-US" sz="2000" dirty="0" err="1">
                <a:latin typeface="Arial" panose="020B0604020202020204" pitchFamily="34" charset="0"/>
                <a:cs typeface="Arial" panose="020B0604020202020204" pitchFamily="34" charset="0"/>
              </a:rPr>
              <a:t>amoniakem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apod</a:t>
            </a:r>
            <a:r>
              <a:rPr lang="en-GB" altLang="en-US" sz="2000" dirty="0">
                <a:latin typeface="Arial" panose="020B0604020202020204" pitchFamily="34" charset="0"/>
                <a:cs typeface="Arial" panose="020B0604020202020204" pitchFamily="34" charset="0"/>
              </a:rPr>
              <a:t>.) za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adičních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sloučenin</a:t>
            </a:r>
            <a:r>
              <a:rPr lang="cs-CZ" altLang="en-US" sz="2000" dirty="0">
                <a:latin typeface="Arial" panose="020B0604020202020204" pitchFamily="34" charset="0"/>
                <a:cs typeface="Arial" panose="020B0604020202020204" pitchFamily="34" charset="0"/>
              </a:rPr>
              <a:t> (sp</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sp</a:t>
            </a:r>
            <a:r>
              <a:rPr lang="cs-CZ" altLang="en-US" sz="2000" baseline="30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např</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BX</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BX</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NH</a:t>
            </a:r>
            <a:r>
              <a:rPr lang="en-GB" altLang="en-US" sz="2000" baseline="-25000" dirty="0">
                <a:latin typeface="Arial" panose="020B0604020202020204" pitchFamily="34" charset="0"/>
                <a:cs typeface="Arial" panose="020B0604020202020204" pitchFamily="34" charset="0"/>
              </a:rPr>
              <a:t>3</a:t>
            </a:r>
            <a:endParaRPr lang="cs-CZ" altLang="en-US" sz="2000" dirty="0">
              <a:latin typeface="Arial" panose="020B0604020202020204" pitchFamily="34" charset="0"/>
              <a:cs typeface="Arial" panose="020B0604020202020204" pitchFamily="34" charset="0"/>
            </a:endParaRPr>
          </a:p>
          <a:p>
            <a:pPr>
              <a:buNone/>
            </a:pPr>
            <a:r>
              <a:rPr lang="en-GB" altLang="en-US" sz="2000" b="1" dirty="0">
                <a:latin typeface="Arial" panose="020B0604020202020204" pitchFamily="34" charset="0"/>
                <a:cs typeface="Arial" panose="020B0604020202020204" pitchFamily="34" charset="0"/>
              </a:rPr>
              <a:t>BF</a:t>
            </a:r>
            <a:r>
              <a:rPr lang="en-GB" altLang="en-US" sz="2000" b="1"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nejsilnější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Lewisova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s F</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tvoří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pevné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tetraedrické</a:t>
            </a:r>
            <a:r>
              <a:rPr lang="en-GB" altLang="en-US" sz="2000" dirty="0">
                <a:latin typeface="Arial" panose="020B0604020202020204" pitchFamily="34" charset="0"/>
                <a:cs typeface="Arial" panose="020B0604020202020204" pitchFamily="34" charset="0"/>
              </a:rPr>
              <a:t> BF</a:t>
            </a:r>
            <a:r>
              <a:rPr lang="en-GB" altLang="en-US" sz="2000" baseline="-25000" dirty="0">
                <a:latin typeface="Arial" panose="020B0604020202020204" pitchFamily="34" charset="0"/>
                <a:cs typeface="Arial" panose="020B0604020202020204" pitchFamily="34" charset="0"/>
              </a:rPr>
              <a:t>4</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anionty</a:t>
            </a:r>
            <a:r>
              <a:rPr lang="en-GB" altLang="en-US" sz="2000" dirty="0">
                <a:latin typeface="Arial" panose="020B0604020202020204" pitchFamily="34" charset="0"/>
                <a:cs typeface="Arial" panose="020B0604020202020204" pitchFamily="34" charset="0"/>
              </a:rPr>
              <a:t>, soli </a:t>
            </a:r>
            <a:r>
              <a:rPr lang="cs-CZ" altLang="en-US" sz="2000" dirty="0">
                <a:latin typeface="Arial" panose="020B0604020202020204" pitchFamily="34" charset="0"/>
                <a:cs typeface="Arial" panose="020B0604020202020204" pitchFamily="34" charset="0"/>
              </a:rPr>
              <a:t>velmi </a:t>
            </a:r>
            <a:r>
              <a:rPr lang="en-GB" altLang="en-US" sz="2000" dirty="0" err="1">
                <a:latin typeface="Arial" panose="020B0604020202020204" pitchFamily="34" charset="0"/>
                <a:cs typeface="Arial" panose="020B0604020202020204" pitchFamily="34" charset="0"/>
              </a:rPr>
              <a:t>silné</a:t>
            </a:r>
            <a:r>
              <a:rPr lang="cs-CZ"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kys</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tetrafluoroborité</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HBF</a:t>
            </a:r>
            <a:r>
              <a:rPr lang="en-GB" altLang="en-US" sz="2000" baseline="-25000" dirty="0">
                <a:latin typeface="Arial" panose="020B0604020202020204" pitchFamily="34" charset="0"/>
                <a:cs typeface="Arial" panose="020B0604020202020204" pitchFamily="34" charset="0"/>
              </a:rPr>
              <a:t>4</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hydrolýzou</a:t>
            </a:r>
            <a:r>
              <a:rPr lang="en-GB" altLang="en-US" sz="2000" dirty="0">
                <a:latin typeface="Arial" panose="020B0604020202020204" pitchFamily="34" charset="0"/>
                <a:cs typeface="Arial" panose="020B0604020202020204" pitchFamily="34" charset="0"/>
              </a:rPr>
              <a:t> BF</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4 BF</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+ 6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3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+ 3 BF</a:t>
            </a:r>
            <a:r>
              <a:rPr lang="en-GB" altLang="en-US" sz="2000" baseline="-25000" dirty="0">
                <a:latin typeface="Arial" panose="020B0604020202020204" pitchFamily="34" charset="0"/>
                <a:cs typeface="Arial" panose="020B0604020202020204" pitchFamily="34" charset="0"/>
              </a:rPr>
              <a:t>4</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B(OH)</a:t>
            </a:r>
            <a:r>
              <a:rPr lang="en-GB" altLang="en-US" sz="2000" baseline="-25000" dirty="0">
                <a:latin typeface="Arial" panose="020B0604020202020204" pitchFamily="34" charset="0"/>
                <a:cs typeface="Arial" panose="020B0604020202020204" pitchFamily="34" charset="0"/>
              </a:rPr>
              <a:t>3</a:t>
            </a:r>
          </a:p>
          <a:p>
            <a:pPr>
              <a:buNone/>
            </a:pPr>
            <a:r>
              <a:rPr lang="en-GB" altLang="en-US" sz="2000" dirty="0">
                <a:latin typeface="Arial" panose="020B0604020202020204" pitchFamily="34" charset="0"/>
                <a:cs typeface="Arial" panose="020B0604020202020204" pitchFamily="34" charset="0"/>
              </a:rPr>
              <a:t>K</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BF</a:t>
            </a:r>
            <a:r>
              <a:rPr lang="en-GB"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rozpustný</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slouží</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stanovení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draslíku.</a:t>
            </a:r>
          </a:p>
          <a:p>
            <a:pPr algn="ct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13315" name="Picture 3" descr="BF3.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279785"/>
            <a:ext cx="1409700" cy="129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379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18353" y="1981200"/>
            <a:ext cx="8873247" cy="4419600"/>
          </a:xfrm>
        </p:spPr>
        <p:txBody>
          <a:bodyPr>
            <a:normAutofit fontScale="92500" lnSpcReduction="10000"/>
          </a:bodyPr>
          <a:lstStyle/>
          <a:p>
            <a:pPr marL="0" indent="0">
              <a:buNone/>
            </a:pPr>
            <a:r>
              <a:rPr lang="cs-CZ" altLang="en-US" sz="2000" b="1" dirty="0">
                <a:latin typeface="Arial" panose="020B0604020202020204" pitchFamily="34" charset="0"/>
                <a:cs typeface="Arial" panose="020B0604020202020204" pitchFamily="34" charset="0"/>
              </a:rPr>
              <a:t>Halogenidy </a:t>
            </a:r>
            <a:r>
              <a:rPr lang="en-GB" altLang="en-US" sz="2000" b="1" dirty="0">
                <a:latin typeface="Arial" panose="020B0604020202020204" pitchFamily="34" charset="0"/>
                <a:cs typeface="Arial" panose="020B0604020202020204" pitchFamily="34" charset="0"/>
              </a:rPr>
              <a:t>Al, Ga, In a Tl</a:t>
            </a:r>
            <a:endParaRPr lang="cs-CZ" altLang="en-US" sz="2000" b="1" dirty="0">
              <a:latin typeface="Arial" panose="020B0604020202020204" pitchFamily="34" charset="0"/>
              <a:cs typeface="Arial" panose="020B0604020202020204" pitchFamily="34" charset="0"/>
            </a:endParaRPr>
          </a:p>
          <a:p>
            <a:pPr marL="0" indent="0">
              <a:buNone/>
            </a:pPr>
            <a:endParaRPr lang="en-GB" altLang="en-US" sz="2000" dirty="0">
              <a:latin typeface="Arial" panose="020B0604020202020204" pitchFamily="34" charset="0"/>
              <a:cs typeface="Arial" panose="020B0604020202020204" pitchFamily="34" charset="0"/>
            </a:endParaRPr>
          </a:p>
          <a:p>
            <a:pPr algn="just">
              <a:buFontTx/>
              <a:buChar char="-"/>
            </a:pPr>
            <a:r>
              <a:rPr lang="en-GB" altLang="en-US" sz="2000" dirty="0" err="1">
                <a:latin typeface="Arial" panose="020B0604020202020204" pitchFamily="34" charset="0"/>
                <a:cs typeface="Arial" panose="020B0604020202020204" pitchFamily="34" charset="0"/>
              </a:rPr>
              <a:t>tvoří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i </a:t>
            </a:r>
            <a:r>
              <a:rPr lang="en-GB" altLang="en-US" sz="2000" dirty="0" err="1">
                <a:latin typeface="Arial" panose="020B0604020202020204" pitchFamily="34" charset="0"/>
                <a:cs typeface="Arial" panose="020B0604020202020204" pitchFamily="34" charset="0"/>
              </a:rPr>
              <a:t>při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blízkých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bodu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varu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dimerní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molekuly</a:t>
            </a:r>
            <a:r>
              <a:rPr lang="en-GB" altLang="en-US" sz="2000" dirty="0">
                <a:latin typeface="Arial" panose="020B0604020202020204" pitchFamily="34" charset="0"/>
                <a:cs typeface="Arial" panose="020B0604020202020204" pitchFamily="34" charset="0"/>
              </a:rPr>
              <a:t> M</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X</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tvarem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tetraedrů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spojených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hranou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snaha</a:t>
            </a:r>
            <a:r>
              <a:rPr lang="en-GB" altLang="en-US" sz="2000" dirty="0">
                <a:latin typeface="Arial" panose="020B0604020202020204" pitchFamily="34" charset="0"/>
                <a:cs typeface="Arial" panose="020B0604020202020204" pitchFamily="34" charset="0"/>
              </a:rPr>
              <a:t> po </a:t>
            </a:r>
            <a:r>
              <a:rPr lang="en-GB" altLang="en-US" sz="2000" dirty="0" err="1">
                <a:latin typeface="Arial" panose="020B0604020202020204" pitchFamily="34" charset="0"/>
                <a:cs typeface="Arial" panose="020B0604020202020204" pitchFamily="34" charset="0"/>
              </a:rPr>
              <a:t>doplnění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oktetů</a:t>
            </a:r>
            <a:r>
              <a:rPr lang="cs-CZ" altLang="en-US" sz="2000" dirty="0">
                <a:latin typeface="Arial" panose="020B0604020202020204" pitchFamily="34" charset="0"/>
                <a:cs typeface="Arial" panose="020B0604020202020204" pitchFamily="34" charset="0"/>
              </a:rPr>
              <a:t>, změna</a:t>
            </a:r>
          </a:p>
          <a:p>
            <a:pPr marL="0" indent="0" algn="just">
              <a:buNone/>
            </a:pPr>
            <a:r>
              <a:rPr lang="cs-CZ" altLang="en-US" sz="2000" dirty="0">
                <a:latin typeface="Arial" panose="020B0604020202020204" pitchFamily="34" charset="0"/>
                <a:cs typeface="Arial" panose="020B0604020202020204" pitchFamily="34" charset="0"/>
              </a:rPr>
              <a:t>     sp</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sp</a:t>
            </a:r>
            <a:r>
              <a:rPr lang="cs-CZ" altLang="en-US" sz="2000" baseline="30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gn="just">
              <a:buFontTx/>
              <a:buChar char="-"/>
            </a:pPr>
            <a:endParaRPr lang="en-GB" altLang="en-US" sz="1000" dirty="0">
              <a:latin typeface="Arial" panose="020B0604020202020204" pitchFamily="34" charset="0"/>
              <a:cs typeface="Arial" panose="020B0604020202020204" pitchFamily="34" charset="0"/>
            </a:endParaRPr>
          </a:p>
          <a:p>
            <a:pPr algn="just" eaLnBrk="1" hangingPunct="1">
              <a:buFontTx/>
              <a:buChar char="-"/>
            </a:pP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hydrolyzují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analogie</a:t>
            </a:r>
            <a:r>
              <a:rPr lang="en-GB" altLang="en-US" sz="2000" dirty="0">
                <a:latin typeface="Arial" panose="020B0604020202020204" pitchFamily="34" charset="0"/>
                <a:cs typeface="Arial" panose="020B0604020202020204" pitchFamily="34" charset="0"/>
              </a:rPr>
              <a:t> k B), </a:t>
            </a:r>
            <a:r>
              <a:rPr lang="en-GB" altLang="en-US" sz="2000" dirty="0" err="1">
                <a:latin typeface="Arial" panose="020B0604020202020204" pitchFamily="34" charset="0"/>
                <a:cs typeface="Arial" panose="020B0604020202020204" pitchFamily="34" charset="0"/>
              </a:rPr>
              <a:t>hydrolýzu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potlačit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okyselením</a:t>
            </a:r>
            <a:endParaRPr lang="cs-CZ" altLang="en-US" sz="2000" dirty="0">
              <a:latin typeface="Arial" panose="020B0604020202020204" pitchFamily="34" charset="0"/>
              <a:cs typeface="Arial" panose="020B0604020202020204" pitchFamily="34" charset="0"/>
            </a:endParaRPr>
          </a:p>
          <a:p>
            <a:pPr algn="just" eaLnBrk="1" hangingPunct="1">
              <a:buFontTx/>
              <a:buChar char="-"/>
            </a:pPr>
            <a:endParaRPr lang="en-GB" altLang="en-US" sz="1000" dirty="0">
              <a:latin typeface="Arial" panose="020B0604020202020204" pitchFamily="34" charset="0"/>
              <a:cs typeface="Arial" panose="020B0604020202020204" pitchFamily="34" charset="0"/>
            </a:endParaRPr>
          </a:p>
          <a:p>
            <a:pPr algn="just" eaLnBrk="1" hangingPunct="1">
              <a:buFontTx/>
              <a:buChar char="-"/>
            </a:pP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nadbytkem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vytvářejí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anionty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např</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AlF</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tvoří</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fluoridy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fluorohlinitany</a:t>
            </a:r>
            <a:r>
              <a:rPr lang="en-GB" altLang="en-US" sz="2000" dirty="0">
                <a:latin typeface="Arial" panose="020B0604020202020204" pitchFamily="34" charset="0"/>
                <a:cs typeface="Arial" panose="020B0604020202020204" pitchFamily="34" charset="0"/>
              </a:rPr>
              <a:t> AlF</a:t>
            </a:r>
            <a:r>
              <a:rPr lang="en-GB" altLang="en-US" sz="2000" baseline="-25000" dirty="0">
                <a:latin typeface="Arial" panose="020B0604020202020204" pitchFamily="34" charset="0"/>
                <a:cs typeface="Arial" panose="020B0604020202020204" pitchFamily="34" charset="0"/>
              </a:rPr>
              <a:t>4</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AlF</a:t>
            </a:r>
            <a:r>
              <a:rPr lang="en-GB" altLang="en-US" sz="2000" baseline="-25000" dirty="0">
                <a:latin typeface="Arial" panose="020B0604020202020204" pitchFamily="34" charset="0"/>
                <a:cs typeface="Arial" panose="020B0604020202020204" pitchFamily="34" charset="0"/>
              </a:rPr>
              <a:t>5</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 AlF</a:t>
            </a:r>
            <a:r>
              <a:rPr lang="en-GB" altLang="en-US" sz="2000" baseline="-25000" dirty="0">
                <a:latin typeface="Arial" panose="020B0604020202020204" pitchFamily="34" charset="0"/>
                <a:cs typeface="Arial" panose="020B0604020202020204" pitchFamily="34" charset="0"/>
              </a:rPr>
              <a:t>6</a:t>
            </a:r>
            <a:r>
              <a:rPr lang="en-GB" altLang="en-US" sz="2000" baseline="30000" dirty="0">
                <a:latin typeface="Arial" panose="020B0604020202020204" pitchFamily="34" charset="0"/>
                <a:cs typeface="Arial" panose="020B0604020202020204" pitchFamily="34" charset="0"/>
              </a:rPr>
              <a:t>3-</a:t>
            </a:r>
            <a:endParaRPr lang="cs-CZ" altLang="en-US" sz="2000" baseline="30000" dirty="0">
              <a:latin typeface="Arial" panose="020B0604020202020204" pitchFamily="34" charset="0"/>
              <a:cs typeface="Arial" panose="020B0604020202020204" pitchFamily="34" charset="0"/>
            </a:endParaRPr>
          </a:p>
          <a:p>
            <a:pPr algn="just" eaLnBrk="1" hangingPunct="1">
              <a:buFontTx/>
              <a:buChar char="-"/>
            </a:pPr>
            <a:endParaRPr lang="cs-CZ" altLang="en-US" sz="1000" baseline="30000" dirty="0">
              <a:latin typeface="Arial" panose="020B0604020202020204" pitchFamily="34" charset="0"/>
              <a:cs typeface="Arial" panose="020B0604020202020204" pitchFamily="34" charset="0"/>
            </a:endParaRPr>
          </a:p>
          <a:p>
            <a:pPr algn="just" eaLnBrk="1" hangingPunct="1">
              <a:buFontTx/>
              <a:buChar char="-"/>
            </a:pPr>
            <a:r>
              <a:rPr lang="en-GB" altLang="en-US" sz="2000" dirty="0" err="1">
                <a:latin typeface="Arial" panose="020B0604020202020204" pitchFamily="34" charset="0"/>
                <a:cs typeface="Arial" panose="020B0604020202020204" pitchFamily="34" charset="0"/>
              </a:rPr>
              <a:t>pouze</a:t>
            </a:r>
            <a:r>
              <a:rPr lang="en-GB" altLang="en-US" sz="2000" dirty="0">
                <a:latin typeface="Arial" panose="020B0604020202020204" pitchFamily="34" charset="0"/>
                <a:cs typeface="Arial" panose="020B0604020202020204" pitchFamily="34" charset="0"/>
              </a:rPr>
              <a:t> Tl </a:t>
            </a:r>
            <a:r>
              <a:rPr lang="en-GB" altLang="en-US" sz="2000" dirty="0" err="1">
                <a:latin typeface="Arial" panose="020B0604020202020204" pitchFamily="34" charset="0"/>
                <a:cs typeface="Arial" panose="020B0604020202020204" pitchFamily="34" charset="0"/>
              </a:rPr>
              <a:t>tvoří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Tl</a:t>
            </a:r>
            <a:r>
              <a:rPr lang="cs-CZ" altLang="en-US" sz="2000" baseline="30000"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X</a:t>
            </a:r>
            <a:endParaRPr lang="cs-CZ" altLang="en-US" sz="2000" dirty="0">
              <a:latin typeface="Arial" panose="020B0604020202020204" pitchFamily="34" charset="0"/>
              <a:cs typeface="Arial" panose="020B0604020202020204" pitchFamily="34" charset="0"/>
            </a:endParaRPr>
          </a:p>
          <a:p>
            <a:pPr algn="just" eaLnBrk="1" hangingPunct="1">
              <a:buFontTx/>
              <a:buChar char="-"/>
            </a:pPr>
            <a:endParaRPr lang="en-GB" altLang="en-US" sz="2000" dirty="0">
              <a:latin typeface="Arial" panose="020B0604020202020204" pitchFamily="34" charset="0"/>
              <a:cs typeface="Arial" panose="020B0604020202020204" pitchFamily="34" charset="0"/>
            </a:endParaRPr>
          </a:p>
          <a:p>
            <a:pPr algn="just">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fluoridy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nejméně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těkavé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nejméně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cs-CZ" altLang="en-US" sz="2000" dirty="0">
                <a:latin typeface="Arial" panose="020B0604020202020204" pitchFamily="34" charset="0"/>
                <a:cs typeface="Arial" panose="020B0604020202020204" pitchFamily="34" charset="0"/>
              </a:rPr>
              <a:t>, kromě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TlF</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dobře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rozpustný</a:t>
            </a:r>
            <a:r>
              <a:rPr lang="cs-CZ" altLang="en-US" sz="2000" dirty="0">
                <a:latin typeface="Arial" panose="020B0604020202020204" pitchFamily="34" charset="0"/>
                <a:cs typeface="Arial" panose="020B0604020202020204" pitchFamily="34" charset="0"/>
              </a:rPr>
              <a:t>.</a:t>
            </a:r>
          </a:p>
        </p:txBody>
      </p:sp>
      <p:sp>
        <p:nvSpPr>
          <p:cNvPr id="2" name="Obdélník 1"/>
          <p:cNvSpPr/>
          <p:nvPr/>
        </p:nvSpPr>
        <p:spPr>
          <a:xfrm>
            <a:off x="152400" y="228600"/>
            <a:ext cx="8839200" cy="707886"/>
          </a:xfrm>
          <a:prstGeom prst="rect">
            <a:avLst/>
          </a:prstGeom>
        </p:spPr>
        <p:txBody>
          <a:bodyPr wrap="square">
            <a:spAutoFit/>
          </a:bodyPr>
          <a:lstStyle/>
          <a:p>
            <a:pPr>
              <a:buNone/>
            </a:pPr>
            <a:r>
              <a:rPr lang="cs-CZ" sz="2000" b="1" dirty="0">
                <a:latin typeface="Arial" panose="020B0604020202020204" pitchFamily="34" charset="0"/>
                <a:cs typeface="Arial" panose="020B0604020202020204" pitchFamily="34" charset="0"/>
              </a:rPr>
              <a:t>Chlorid boritý </a:t>
            </a:r>
            <a:r>
              <a:rPr lang="cs-CZ" sz="2000" dirty="0">
                <a:latin typeface="Arial" panose="020B0604020202020204" pitchFamily="34" charset="0"/>
                <a:cs typeface="Arial" panose="020B0604020202020204" pitchFamily="34" charset="0"/>
              </a:rPr>
              <a:t>BCl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dichlorid boritý </a:t>
            </a: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nacházejí využití v organických syntézách. </a:t>
            </a:r>
          </a:p>
        </p:txBody>
      </p:sp>
      <p:pic>
        <p:nvPicPr>
          <p:cNvPr id="6150" name="Picture 6" descr="STRUCTURE AND BONDING - Form 2 Chemistry Notes">
            <a:extLst>
              <a:ext uri="{FF2B5EF4-FFF2-40B4-BE49-F238E27FC236}">
                <a16:creationId xmlns:a16="http://schemas.microsoft.com/office/drawing/2014/main" id="{985E36D8-A484-48FE-BB26-2A2D0C7F9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921" y="1066800"/>
            <a:ext cx="5280679" cy="131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30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500" y="384512"/>
            <a:ext cx="8763000" cy="5940088"/>
          </a:xfrm>
          <a:prstGeom prst="rect">
            <a:avLst/>
          </a:prstGeom>
        </p:spPr>
        <p:txBody>
          <a:bodyPr wrap="square">
            <a:spAutoFit/>
          </a:bodyPr>
          <a:lstStyle/>
          <a:p>
            <a:pPr algn="just"/>
            <a:r>
              <a:rPr lang="cs-CZ" altLang="en-US" sz="2000" b="1" dirty="0">
                <a:latin typeface="Arial" panose="020B0604020202020204" pitchFamily="34" charset="0"/>
                <a:cs typeface="Arial" panose="020B0604020202020204" pitchFamily="34" charset="0"/>
              </a:rPr>
              <a:t>K</a:t>
            </a:r>
            <a:r>
              <a:rPr lang="en-GB" altLang="en-US" sz="2000" b="1" dirty="0" err="1">
                <a:latin typeface="Arial" panose="020B0604020202020204" pitchFamily="34" charset="0"/>
                <a:cs typeface="Arial" panose="020B0604020202020204" pitchFamily="34" charset="0"/>
              </a:rPr>
              <a:t>ryolit</a:t>
            </a:r>
            <a:r>
              <a:rPr lang="en-GB" altLang="en-US" sz="2000" dirty="0">
                <a:latin typeface="Arial" panose="020B0604020202020204" pitchFamily="34" charset="0"/>
                <a:cs typeface="Arial" panose="020B0604020202020204" pitchFamily="34" charset="0"/>
              </a:rPr>
              <a:t> Na</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[AlF</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minerál, používaný při </a:t>
            </a:r>
            <a:r>
              <a:rPr lang="cs-CZ" sz="2000" dirty="0">
                <a:latin typeface="Arial" panose="020B0604020202020204" pitchFamily="34" charset="0"/>
                <a:cs typeface="Arial" panose="020B0604020202020204" pitchFamily="34" charset="0"/>
              </a:rPr>
              <a:t>výrobě hliníku z bauxitu, glazur a optických skel. </a:t>
            </a:r>
            <a:endParaRPr lang="cs-CZ" altLang="en-US" sz="2000" dirty="0">
              <a:latin typeface="Arial" panose="020B0604020202020204" pitchFamily="34" charset="0"/>
              <a:cs typeface="Arial" panose="020B0604020202020204" pitchFamily="34" charset="0"/>
            </a:endParaRPr>
          </a:p>
          <a:p>
            <a:pPr algn="just"/>
            <a:endParaRPr lang="cs-CZ" sz="2000" b="1" dirty="0">
              <a:solidFill>
                <a:srgbClr val="FF0000"/>
              </a:solidFill>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Chlorid </a:t>
            </a:r>
            <a:r>
              <a:rPr lang="cs-CZ" sz="2000" b="1" dirty="0" err="1">
                <a:latin typeface="Arial" panose="020B0604020202020204" pitchFamily="34" charset="0"/>
                <a:cs typeface="Arial" panose="020B0604020202020204" pitchFamily="34" charset="0"/>
              </a:rPr>
              <a:t>gallitý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GaCl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jako katalyzátor</a:t>
            </a:r>
          </a:p>
          <a:p>
            <a:pPr algn="just"/>
            <a:r>
              <a:rPr lang="cs-CZ" sz="2000" dirty="0">
                <a:latin typeface="Arial" panose="020B0604020202020204" pitchFamily="34" charset="0"/>
                <a:cs typeface="Arial" panose="020B0604020202020204" pitchFamily="34" charset="0"/>
              </a:rPr>
              <a:t>řady organických reakcí. </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Fluorid inditý</a:t>
            </a:r>
            <a:r>
              <a:rPr lang="cs-CZ" sz="2000" dirty="0">
                <a:latin typeface="Arial" panose="020B0604020202020204" pitchFamily="34" charset="0"/>
                <a:cs typeface="Arial" panose="020B0604020202020204" pitchFamily="34" charset="0"/>
              </a:rPr>
              <a:t> InF</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k výrobě neoxidových skel a katalyzuje některé organické reakce. </a:t>
            </a:r>
            <a:r>
              <a:rPr lang="cs-CZ" sz="2000" b="1" dirty="0">
                <a:latin typeface="Arial" panose="020B0604020202020204" pitchFamily="34" charset="0"/>
                <a:cs typeface="Arial" panose="020B0604020202020204" pitchFamily="34" charset="0"/>
              </a:rPr>
              <a:t>Chlorid inditý </a:t>
            </a:r>
            <a:r>
              <a:rPr lang="cs-CZ" sz="2000" dirty="0">
                <a:latin typeface="Arial" panose="020B0604020202020204" pitchFamily="34" charset="0"/>
                <a:cs typeface="Arial" panose="020B0604020202020204" pitchFamily="34" charset="0"/>
              </a:rPr>
              <a:t>InCl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jako silná </a:t>
            </a:r>
            <a:r>
              <a:rPr lang="cs-CZ" sz="2000" dirty="0" err="1">
                <a:latin typeface="Arial" panose="020B0604020202020204" pitchFamily="34" charset="0"/>
                <a:cs typeface="Arial" panose="020B0604020202020204" pitchFamily="34" charset="0"/>
              </a:rPr>
              <a:t>Lewisova</a:t>
            </a:r>
            <a:r>
              <a:rPr lang="cs-CZ" sz="2000" dirty="0">
                <a:latin typeface="Arial" panose="020B0604020202020204" pitchFamily="34" charset="0"/>
                <a:cs typeface="Arial" panose="020B0604020202020204" pitchFamily="34" charset="0"/>
              </a:rPr>
              <a:t> kyselina nalézá využití v organické chemii. </a:t>
            </a:r>
            <a:r>
              <a:rPr lang="cs-CZ" sz="2000" b="1" dirty="0">
                <a:latin typeface="Arial" panose="020B0604020202020204" pitchFamily="34" charset="0"/>
                <a:cs typeface="Arial" panose="020B0604020202020204" pitchFamily="34" charset="0"/>
              </a:rPr>
              <a:t>Jodid </a:t>
            </a:r>
            <a:r>
              <a:rPr lang="cs-CZ" sz="2000" b="1" dirty="0" err="1">
                <a:latin typeface="Arial" panose="020B0604020202020204" pitchFamily="34" charset="0"/>
                <a:cs typeface="Arial" panose="020B0604020202020204" pitchFamily="34" charset="0"/>
              </a:rPr>
              <a:t>indný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InI</a:t>
            </a:r>
            <a:r>
              <a:rPr lang="cs-CZ" sz="2000" dirty="0">
                <a:latin typeface="Arial" panose="020B0604020202020204" pitchFamily="34" charset="0"/>
                <a:cs typeface="Arial" panose="020B0604020202020204" pitchFamily="34" charset="0"/>
              </a:rPr>
              <a:t> slouží jako luminofor v halogenidových výbojkách. </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Bromid </a:t>
            </a:r>
            <a:r>
              <a:rPr lang="cs-CZ" sz="2000" b="1" dirty="0" err="1">
                <a:latin typeface="Arial" panose="020B0604020202020204" pitchFamily="34" charset="0"/>
                <a:cs typeface="Arial" panose="020B0604020202020204" pitchFamily="34" charset="0"/>
              </a:rPr>
              <a:t>thallný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TlBr</a:t>
            </a:r>
            <a:r>
              <a:rPr lang="cs-CZ" sz="2000" dirty="0">
                <a:latin typeface="Arial" panose="020B0604020202020204" pitchFamily="34" charset="0"/>
                <a:cs typeface="Arial" panose="020B0604020202020204" pitchFamily="34" charset="0"/>
              </a:rPr>
              <a:t> se používá k výrobě fotografických materiálů citlivých k infračervenému světlu. </a:t>
            </a:r>
            <a:r>
              <a:rPr lang="cs-CZ" sz="2000" b="1" dirty="0">
                <a:latin typeface="Arial" panose="020B0604020202020204" pitchFamily="34" charset="0"/>
                <a:cs typeface="Arial" panose="020B0604020202020204" pitchFamily="34" charset="0"/>
              </a:rPr>
              <a:t>Jodid </a:t>
            </a:r>
            <a:r>
              <a:rPr lang="cs-CZ" sz="2000" b="1" dirty="0" err="1">
                <a:latin typeface="Arial" panose="020B0604020202020204" pitchFamily="34" charset="0"/>
                <a:cs typeface="Arial" panose="020B0604020202020204" pitchFamily="34" charset="0"/>
              </a:rPr>
              <a:t>thallný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TlI</a:t>
            </a:r>
            <a:r>
              <a:rPr lang="cs-CZ" sz="2000" dirty="0">
                <a:latin typeface="Arial" panose="020B0604020202020204" pitchFamily="34" charset="0"/>
                <a:cs typeface="Arial" panose="020B0604020202020204" pitchFamily="34" charset="0"/>
              </a:rPr>
              <a:t> slouží jako luminofor v halogenidových výbojkách. </a:t>
            </a: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C</a:t>
            </a:r>
            <a:r>
              <a:rPr lang="en-US" sz="2000" b="1" dirty="0" err="1">
                <a:latin typeface="Arial" panose="020B0604020202020204" pitchFamily="34" charset="0"/>
                <a:cs typeface="Arial" panose="020B0604020202020204" pitchFamily="34" charset="0"/>
              </a:rPr>
              <a:t>hlorohydr</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t</a:t>
            </a:r>
            <a:r>
              <a:rPr lang="cs-CZ" sz="2000" b="1" dirty="0">
                <a:latin typeface="Arial" panose="020B0604020202020204" pitchFamily="34" charset="0"/>
                <a:cs typeface="Arial" panose="020B0604020202020204" pitchFamily="34" charset="0"/>
              </a:rPr>
              <a:t> hliníku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skupina solí obecného vzorce Al</a:t>
            </a:r>
            <a:r>
              <a:rPr lang="en-US" sz="2000" baseline="-25000" dirty="0" err="1">
                <a:latin typeface="Arial" panose="020B0604020202020204" pitchFamily="34" charset="0"/>
                <a:cs typeface="Arial" panose="020B0604020202020204" pitchFamily="34" charset="0"/>
              </a:rPr>
              <a:t>n</a:t>
            </a:r>
            <a:r>
              <a:rPr lang="en-US" sz="2000" dirty="0" err="1">
                <a:latin typeface="Arial" panose="020B0604020202020204" pitchFamily="34" charset="0"/>
                <a:cs typeface="Arial" panose="020B0604020202020204" pitchFamily="34" charset="0"/>
              </a:rPr>
              <a:t>C</a:t>
            </a:r>
            <a:r>
              <a:rPr lang="cs-CZ" sz="2000" dirty="0">
                <a:latin typeface="Arial" panose="020B0604020202020204" pitchFamily="34" charset="0"/>
                <a:cs typeface="Arial" panose="020B0604020202020204" pitchFamily="34" charset="0"/>
              </a:rPr>
              <a:t>l</a:t>
            </a:r>
            <a:r>
              <a:rPr lang="en-US" sz="2000" baseline="-25000" dirty="0">
                <a:latin typeface="Arial" panose="020B0604020202020204" pitchFamily="34" charset="0"/>
                <a:cs typeface="Arial" panose="020B0604020202020204" pitchFamily="34" charset="0"/>
              </a:rPr>
              <a:t>(3n-m)</a:t>
            </a:r>
            <a:r>
              <a:rPr lang="en-US" sz="2000" dirty="0">
                <a:latin typeface="Arial" panose="020B0604020202020204" pitchFamily="34" charset="0"/>
                <a:cs typeface="Arial" panose="020B0604020202020204" pitchFamily="34" charset="0"/>
              </a:rPr>
              <a:t>(OH)</a:t>
            </a:r>
            <a:r>
              <a:rPr lang="en-US" sz="2000" baseline="-25000"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a:t>
            </a:r>
            <a:r>
              <a:rPr lang="en-US" sz="2000" dirty="0">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tiv</a:t>
            </a:r>
            <a:r>
              <a:rPr lang="cs-CZ" sz="2000" dirty="0">
                <a:latin typeface="Arial" panose="020B0604020202020204" pitchFamily="34" charset="0"/>
                <a:cs typeface="Arial" panose="020B0604020202020204" pitchFamily="34" charset="0"/>
              </a:rPr>
              <a:t>ní složkou </a:t>
            </a:r>
            <a:r>
              <a:rPr lang="cs-CZ" sz="2000" dirty="0" err="1">
                <a:latin typeface="Arial" panose="020B0604020202020204" pitchFamily="34" charset="0"/>
                <a:cs typeface="Arial" panose="020B0604020202020204" pitchFamily="34" charset="0"/>
              </a:rPr>
              <a:t>ko</a:t>
            </a:r>
            <a:r>
              <a:rPr lang="en-US" sz="2000" dirty="0" err="1">
                <a:latin typeface="Arial" panose="020B0604020202020204" pitchFamily="34" charset="0"/>
                <a:cs typeface="Arial" panose="020B0604020202020204" pitchFamily="34" charset="0"/>
              </a:rPr>
              <a:t>mer</a:t>
            </a:r>
            <a:r>
              <a:rPr lang="cs-CZ" sz="2000" dirty="0" err="1">
                <a:latin typeface="Arial" panose="020B0604020202020204" pitchFamily="34" charset="0"/>
                <a:cs typeface="Arial" panose="020B0604020202020204" pitchFamily="34" charset="0"/>
              </a:rPr>
              <a:t>čních</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antiperspirant</a:t>
            </a:r>
            <a:r>
              <a:rPr lang="cs-CZ" sz="2000" dirty="0">
                <a:latin typeface="Arial" panose="020B0604020202020204" pitchFamily="34" charset="0"/>
                <a:cs typeface="Arial" panose="020B0604020202020204" pitchFamily="34" charset="0"/>
              </a:rPr>
              <a:t>ů.</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Nejčastěji se v </a:t>
            </a:r>
            <a:r>
              <a:rPr lang="en-US" sz="2000" dirty="0">
                <a:latin typeface="Arial" panose="020B0604020202020204" pitchFamily="34" charset="0"/>
                <a:cs typeface="Arial" panose="020B0604020202020204" pitchFamily="34" charset="0"/>
              </a:rPr>
              <a:t>deodorant</a:t>
            </a:r>
            <a:r>
              <a:rPr lang="cs-CZ" sz="2000" dirty="0">
                <a:latin typeface="Arial" panose="020B0604020202020204" pitchFamily="34" charset="0"/>
                <a:cs typeface="Arial" panose="020B0604020202020204" pitchFamily="34" charset="0"/>
              </a:rPr>
              <a:t>ech a </a:t>
            </a:r>
            <a:r>
              <a:rPr lang="en-US" sz="2000" dirty="0">
                <a:latin typeface="Arial" panose="020B0604020202020204" pitchFamily="34" charset="0"/>
                <a:cs typeface="Arial" panose="020B0604020202020204" pitchFamily="34" charset="0"/>
              </a:rPr>
              <a:t>antiperspirant</a:t>
            </a:r>
            <a:r>
              <a:rPr lang="cs-CZ" sz="2000" dirty="0">
                <a:latin typeface="Arial" panose="020B0604020202020204" pitchFamily="34" charset="0"/>
                <a:cs typeface="Arial" panose="020B0604020202020204" pitchFamily="34" charset="0"/>
              </a:rPr>
              <a:t>ech používá</a:t>
            </a:r>
            <a:r>
              <a:rPr lang="en-US" sz="2000" dirty="0">
                <a:latin typeface="Arial" panose="020B0604020202020204" pitchFamily="34" charset="0"/>
                <a:cs typeface="Arial" panose="020B0604020202020204" pitchFamily="34" charset="0"/>
              </a:rPr>
              <a:t> Al</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Cl(OH)</a:t>
            </a:r>
            <a:r>
              <a:rPr lang="en-US" sz="2000" baseline="-25000" dirty="0">
                <a:latin typeface="Arial" panose="020B0604020202020204" pitchFamily="34" charset="0"/>
                <a:cs typeface="Arial" panose="020B0604020202020204" pitchFamily="34" charset="0"/>
              </a:rPr>
              <a:t>5</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Jako k</a:t>
            </a:r>
            <a:r>
              <a:rPr lang="en-US" sz="2000" dirty="0" err="1">
                <a:latin typeface="Arial" panose="020B0604020202020204" pitchFamily="34" charset="0"/>
                <a:cs typeface="Arial" panose="020B0604020202020204" pitchFamily="34" charset="0"/>
              </a:rPr>
              <a:t>oagulant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při úpravě vod</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odstraňuje organickou složku a koloidní částice</a:t>
            </a:r>
            <a:r>
              <a:rPr lang="en-US" sz="2000" dirty="0">
                <a:latin typeface="Arial" panose="020B0604020202020204" pitchFamily="34" charset="0"/>
                <a:cs typeface="Arial" panose="020B0604020202020204" pitchFamily="34" charset="0"/>
              </a:rPr>
              <a:t>. </a:t>
            </a:r>
          </a:p>
        </p:txBody>
      </p:sp>
      <p:pic>
        <p:nvPicPr>
          <p:cNvPr id="5122" name="Picture 2" descr="WebElements Periodic Table » Gallium » digallium hexachloride">
            <a:extLst>
              <a:ext uri="{FF2B5EF4-FFF2-40B4-BE49-F238E27FC236}">
                <a16:creationId xmlns:a16="http://schemas.microsoft.com/office/drawing/2014/main" id="{9B647536-B26A-4E4F-A7B9-EB208BF8B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838200"/>
            <a:ext cx="19304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971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76200"/>
            <a:ext cx="8229600" cy="715962"/>
          </a:xfrm>
        </p:spPr>
        <p:txBody>
          <a:bodyPr>
            <a:normAutofit/>
          </a:bodyPr>
          <a:lstStyle/>
          <a:p>
            <a:pPr eaLnBrk="1" hangingPunct="1"/>
            <a:r>
              <a:rPr lang="en-GB" altLang="en-US" sz="3200" b="1" dirty="0" err="1">
                <a:latin typeface="Arial" panose="020B0604020202020204" pitchFamily="34" charset="0"/>
                <a:cs typeface="Arial" panose="020B0604020202020204" pitchFamily="34" charset="0"/>
              </a:rPr>
              <a:t>Oxosloučeniny</a:t>
            </a:r>
            <a:endParaRPr lang="cs-CZ" altLang="en-US" sz="3200" b="1" dirty="0">
              <a:latin typeface="Arial" panose="020B0604020202020204" pitchFamily="34" charset="0"/>
              <a:cs typeface="Arial" panose="020B0604020202020204" pitchFamily="34" charset="0"/>
            </a:endParaRPr>
          </a:p>
        </p:txBody>
      </p:sp>
      <p:sp>
        <p:nvSpPr>
          <p:cNvPr id="22532" name="Rectangle 3"/>
          <p:cNvSpPr>
            <a:spLocks noGrp="1" noChangeArrowheads="1"/>
          </p:cNvSpPr>
          <p:nvPr>
            <p:ph type="body" idx="1"/>
          </p:nvPr>
        </p:nvSpPr>
        <p:spPr>
          <a:xfrm>
            <a:off x="152400" y="914400"/>
            <a:ext cx="8813260" cy="5797550"/>
          </a:xfrm>
        </p:spPr>
        <p:txBody>
          <a:bodyPr>
            <a:normAutofit/>
          </a:bodyPr>
          <a:lstStyle/>
          <a:p>
            <a:pPr marL="0" indent="0" algn="ctr" eaLnBrk="1" hangingPunct="1">
              <a:buNone/>
            </a:pPr>
            <a:r>
              <a:rPr lang="en-GB" altLang="en-US" sz="2800" b="1" dirty="0" err="1">
                <a:latin typeface="Arial" panose="020B0604020202020204" pitchFamily="34" charset="0"/>
                <a:cs typeface="Arial" panose="020B0604020202020204" pitchFamily="34" charset="0"/>
              </a:rPr>
              <a:t>Bor</a:t>
            </a:r>
            <a:endParaRPr lang="cs-CZ" altLang="en-US" sz="2800" b="1" dirty="0">
              <a:latin typeface="Arial" panose="020B0604020202020204" pitchFamily="34" charset="0"/>
              <a:cs typeface="Arial" panose="020B0604020202020204" pitchFamily="34" charset="0"/>
            </a:endParaRPr>
          </a:p>
          <a:p>
            <a:pPr marL="0" indent="0" eaLnBrk="1" hangingPunct="1">
              <a:buNone/>
            </a:pPr>
            <a:r>
              <a:rPr lang="en-GB" altLang="en-US" sz="2000" b="1" dirty="0" err="1">
                <a:latin typeface="Arial" panose="020B0604020202020204" pitchFamily="34" charset="0"/>
                <a:cs typeface="Arial" panose="020B0604020202020204" pitchFamily="34" charset="0"/>
              </a:rPr>
              <a:t>Oxid</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boritý</a:t>
            </a:r>
            <a:r>
              <a:rPr lang="en-GB" altLang="en-US" sz="2000" b="1" dirty="0">
                <a:latin typeface="Arial" panose="020B0604020202020204" pitchFamily="34" charset="0"/>
                <a:cs typeface="Arial" panose="020B0604020202020204" pitchFamily="34" charset="0"/>
              </a:rPr>
              <a:t> B</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O</a:t>
            </a:r>
            <a:r>
              <a:rPr lang="en-GB" altLang="en-US" sz="2000" b="1" baseline="-25000" dirty="0">
                <a:latin typeface="Arial" panose="020B0604020202020204" pitchFamily="34" charset="0"/>
                <a:cs typeface="Arial" panose="020B0604020202020204" pitchFamily="34" charset="0"/>
              </a:rPr>
              <a:t>3</a:t>
            </a:r>
            <a:r>
              <a:rPr lang="en-GB" altLang="en-US" sz="2000" b="1" dirty="0">
                <a:latin typeface="Arial" panose="020B0604020202020204" pitchFamily="34" charset="0"/>
                <a:cs typeface="Arial" panose="020B0604020202020204" pitchFamily="34" charset="0"/>
              </a:rPr>
              <a:t> </a:t>
            </a:r>
          </a:p>
          <a:p>
            <a:pPr marL="0" indent="0" algn="just" eaLnBrk="1" hangingPunct="1">
              <a:buFont typeface="Wingdings" pitchFamily="2" charset="2"/>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oxidoreduk</a:t>
            </a:r>
            <a:r>
              <a:rPr lang="cs-CZ" altLang="en-US" sz="2000" dirty="0">
                <a:latin typeface="Arial" panose="020B0604020202020204" pitchFamily="34" charset="0"/>
                <a:cs typeface="Arial" panose="020B0604020202020204" pitchFamily="34" charset="0"/>
              </a:rPr>
              <a:t>čně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hygroskopická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hořením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boru</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en-GB" altLang="en-US" sz="2000" dirty="0">
                <a:latin typeface="Arial" panose="020B0604020202020204" pitchFamily="34" charset="0"/>
                <a:cs typeface="Arial" panose="020B0604020202020204" pitchFamily="34" charset="0"/>
              </a:rPr>
              <a:t>4B + 3O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2B</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ten je </a:t>
            </a:r>
            <a:r>
              <a:rPr lang="en-GB" altLang="en-US" sz="2000" dirty="0" err="1">
                <a:latin typeface="Arial" panose="020B0604020202020204" pitchFamily="34" charset="0"/>
                <a:cs typeface="Arial" panose="020B0604020202020204" pitchFamily="34" charset="0"/>
              </a:rPr>
              <a:t>kyselinotvor</a:t>
            </a:r>
            <a:r>
              <a:rPr lang="cs-CZ" altLang="en-US" sz="2000" dirty="0" err="1">
                <a:latin typeface="Arial" panose="020B0604020202020204" pitchFamily="34" charset="0"/>
                <a:cs typeface="Arial" panose="020B0604020202020204" pitchFamily="34" charset="0"/>
              </a:rPr>
              <a:t>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anhydridem</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BO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en-GB" altLang="en-US" sz="2000" dirty="0">
                <a:latin typeface="Arial" panose="020B0604020202020204" pitchFamily="34" charset="0"/>
                <a:cs typeface="Arial" panose="020B0604020202020204" pitchFamily="34" charset="0"/>
              </a:rPr>
              <a:t>B</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BO</a:t>
            </a:r>
            <a:r>
              <a:rPr lang="en-GB" altLang="en-US" sz="2000" baseline="-25000" dirty="0">
                <a:latin typeface="Arial" panose="020B0604020202020204" pitchFamily="34" charset="0"/>
                <a:cs typeface="Arial" panose="020B0604020202020204" pitchFamily="34" charset="0"/>
              </a:rPr>
              <a:t>3</a:t>
            </a:r>
            <a:endParaRPr lang="cs-CZ" altLang="en-US" sz="2000" baseline="-25000" dirty="0">
              <a:latin typeface="Arial" panose="020B0604020202020204" pitchFamily="34" charset="0"/>
              <a:cs typeface="Arial" panose="020B0604020202020204" pitchFamily="34" charset="0"/>
            </a:endParaRPr>
          </a:p>
          <a:p>
            <a:pPr algn="ctr" eaLnBrk="1" hangingPunct="1">
              <a:buFont typeface="Wingdings" pitchFamily="2" charset="2"/>
              <a:buNone/>
            </a:pPr>
            <a:endParaRPr lang="cs-CZ" altLang="en-US" sz="2000" baseline="-25000" dirty="0">
              <a:latin typeface="Arial" panose="020B0604020202020204" pitchFamily="34" charset="0"/>
              <a:cs typeface="Arial" panose="020B0604020202020204" pitchFamily="34" charset="0"/>
            </a:endParaRPr>
          </a:p>
          <a:p>
            <a:pPr marL="0" indent="0">
              <a:buNone/>
            </a:pPr>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boritá</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H</a:t>
            </a:r>
            <a:r>
              <a:rPr lang="en-GB" altLang="en-US" sz="2000" b="1" baseline="-25000" dirty="0">
                <a:latin typeface="Arial" panose="020B0604020202020204" pitchFamily="34" charset="0"/>
                <a:cs typeface="Arial" panose="020B0604020202020204" pitchFamily="34" charset="0"/>
              </a:rPr>
              <a:t>3</a:t>
            </a:r>
            <a:r>
              <a:rPr lang="en-GB" altLang="en-US" sz="2000" b="1" dirty="0">
                <a:latin typeface="Arial" panose="020B0604020202020204" pitchFamily="34" charset="0"/>
                <a:cs typeface="Arial" panose="020B0604020202020204" pitchFamily="34" charset="0"/>
              </a:rPr>
              <a:t>BO</a:t>
            </a:r>
            <a:r>
              <a:rPr lang="en-GB" altLang="en-US" sz="2000" b="1"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orthoboritá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trihydrogenboritá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trioxoboritá</a:t>
            </a:r>
            <a:r>
              <a:rPr lang="en-GB" altLang="en-US" sz="2000" dirty="0">
                <a:latin typeface="Arial" panose="020B0604020202020204" pitchFamily="34" charset="0"/>
                <a:cs typeface="Arial" panose="020B0604020202020204" pitchFamily="34" charset="0"/>
              </a:rPr>
              <a:t>)</a:t>
            </a:r>
          </a:p>
          <a:p>
            <a:pPr marL="0" indent="0">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krystalická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bílá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ve vodě málo rozpustná. </a:t>
            </a:r>
            <a:endParaRPr lang="en-GB" altLang="en-US" sz="2000" baseline="-25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endParaRPr lang="cs-CZ" altLang="en-US" sz="2000" baseline="30000" dirty="0">
              <a:latin typeface="Arial" panose="020B0604020202020204" pitchFamily="34" charset="0"/>
              <a:cs typeface="Arial" panose="020B0604020202020204" pitchFamily="34" charset="0"/>
            </a:endParaRPr>
          </a:p>
        </p:txBody>
      </p:sp>
      <p:pic>
        <p:nvPicPr>
          <p:cNvPr id="7" name="Picture 2" descr="Nalezený obrázek pro boric ac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6860" y="4684450"/>
            <a:ext cx="1672549" cy="183551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362200"/>
            <a:ext cx="2072922"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descr="Boric-acid-unit-cell-3D-balls.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673102"/>
            <a:ext cx="2438400" cy="19872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Boric-acid-layer-3D-balls.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6043" y="4642103"/>
            <a:ext cx="3247215" cy="198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522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0246" y="152400"/>
            <a:ext cx="8881353" cy="640175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Zahřátím nad 100 °C se kyselina </a:t>
            </a:r>
            <a:r>
              <a:rPr lang="cs-CZ" sz="2000" dirty="0" err="1">
                <a:latin typeface="Arial" panose="020B0604020202020204" pitchFamily="34" charset="0"/>
                <a:cs typeface="Arial" panose="020B0604020202020204" pitchFamily="34" charset="0"/>
              </a:rPr>
              <a:t>trihydrogenboritá</a:t>
            </a:r>
            <a:r>
              <a:rPr lang="cs-CZ" sz="2000" dirty="0">
                <a:latin typeface="Arial" panose="020B0604020202020204" pitchFamily="34" charset="0"/>
                <a:cs typeface="Arial" panose="020B0604020202020204" pitchFamily="34" charset="0"/>
              </a:rPr>
              <a:t> dehydratuje na </a:t>
            </a:r>
            <a:r>
              <a:rPr lang="cs-CZ" sz="2000" b="1" dirty="0">
                <a:latin typeface="Arial" panose="020B0604020202020204" pitchFamily="34" charset="0"/>
                <a:cs typeface="Arial" panose="020B0604020202020204" pitchFamily="34" charset="0"/>
              </a:rPr>
              <a:t>kyselinu </a:t>
            </a:r>
            <a:r>
              <a:rPr lang="cs-CZ" sz="2000" b="1" dirty="0" err="1">
                <a:latin typeface="Arial" panose="020B0604020202020204" pitchFamily="34" charset="0"/>
                <a:cs typeface="Arial" panose="020B0604020202020204" pitchFamily="34" charset="0"/>
              </a:rPr>
              <a:t>hydrogenboritou</a:t>
            </a:r>
            <a:r>
              <a:rPr lang="cs-CZ" sz="2000" dirty="0">
                <a:latin typeface="Arial" panose="020B0604020202020204" pitchFamily="34" charset="0"/>
                <a:cs typeface="Arial" panose="020B0604020202020204" pitchFamily="34" charset="0"/>
              </a:rPr>
              <a:t> (</a:t>
            </a:r>
            <a:r>
              <a:rPr lang="cs-CZ" sz="2000" u="sng" dirty="0" err="1">
                <a:latin typeface="Arial" panose="020B0604020202020204" pitchFamily="34" charset="0"/>
                <a:cs typeface="Arial" panose="020B0604020202020204" pitchFamily="34" charset="0"/>
              </a:rPr>
              <a:t>metaboritou</a:t>
            </a:r>
            <a:r>
              <a:rPr lang="cs-CZ" sz="2000" dirty="0">
                <a:latin typeface="Arial" panose="020B0604020202020204" pitchFamily="34" charset="0"/>
                <a:cs typeface="Arial" panose="020B0604020202020204" pitchFamily="34" charset="0"/>
              </a:rPr>
              <a:t>) (HBO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 </a:t>
            </a:r>
          </a:p>
          <a:p>
            <a:pPr algn="just"/>
            <a:endParaRPr lang="cs-CZ" sz="1000" dirty="0">
              <a:latin typeface="Arial" panose="020B0604020202020204" pitchFamily="34" charset="0"/>
              <a:cs typeface="Arial" panose="020B0604020202020204" pitchFamily="34" charset="0"/>
            </a:endParaRPr>
          </a:p>
          <a:p>
            <a:pPr algn="ctr"/>
            <a:r>
              <a:rPr lang="pt-BR" sz="2000" dirty="0">
                <a:latin typeface="Arial" panose="020B0604020202020204" pitchFamily="34" charset="0"/>
                <a:cs typeface="Arial" panose="020B0604020202020204" pitchFamily="34" charset="0"/>
              </a:rPr>
              <a:t>3 B(OH)</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(BOH)</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+ 3 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 </a:t>
            </a:r>
            <a:endParaRPr lang="cs-CZ" sz="2000" dirty="0">
              <a:latin typeface="Arial" panose="020B0604020202020204" pitchFamily="34" charset="0"/>
              <a:cs typeface="Arial" panose="020B0604020202020204" pitchFamily="34" charset="0"/>
            </a:endParaRPr>
          </a:p>
          <a:p>
            <a:pPr algn="ctr"/>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známou ve třech krystalových modifikacích (</a:t>
            </a:r>
            <a:r>
              <a:rPr lang="cs-CZ" sz="2000" dirty="0" err="1">
                <a:latin typeface="Arial" panose="020B0604020202020204" pitchFamily="34" charset="0"/>
                <a:cs typeface="Arial" panose="020B0604020202020204" pitchFamily="34" charset="0"/>
              </a:rPr>
              <a:t>orthorhombické</a:t>
            </a:r>
            <a:r>
              <a:rPr lang="cs-CZ" sz="2000" dirty="0">
                <a:latin typeface="Arial" panose="020B0604020202020204" pitchFamily="34" charset="0"/>
                <a:cs typeface="Arial" panose="020B0604020202020204" pitchFamily="34" charset="0"/>
              </a:rPr>
              <a:t>, monoklinické a kubické) lišících se svými stavebními jednotkami, hustotou i koordinačními čísly atomů boru (3, 3 i 4, 4). </a:t>
            </a:r>
          </a:p>
          <a:p>
            <a:pPr algn="just"/>
            <a:endParaRPr lang="cs-CZ"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r>
              <a:rPr lang="cs-CZ" sz="2000" dirty="0"/>
              <a:t>       	</a:t>
            </a:r>
            <a:r>
              <a:rPr lang="en-US" sz="2000" dirty="0"/>
              <a:t>orthorhombic</a:t>
            </a:r>
            <a:r>
              <a:rPr lang="cs-CZ" sz="2000" dirty="0" err="1"/>
              <a:t>ká</a:t>
            </a:r>
            <a:r>
              <a:rPr lang="en-US" sz="2000" dirty="0"/>
              <a:t> </a:t>
            </a:r>
            <a:r>
              <a:rPr lang="cs-CZ" sz="2000" dirty="0"/>
              <a:t>                                          </a:t>
            </a:r>
            <a:r>
              <a:rPr lang="en-US" sz="2000" dirty="0"/>
              <a:t>mono</a:t>
            </a:r>
            <a:r>
              <a:rPr lang="cs-CZ" sz="2000" dirty="0"/>
              <a:t>k</a:t>
            </a:r>
            <a:r>
              <a:rPr lang="en-US" sz="2000" dirty="0" err="1"/>
              <a:t>linic</a:t>
            </a:r>
            <a:r>
              <a:rPr lang="cs-CZ" sz="2000" dirty="0" err="1"/>
              <a:t>ká</a:t>
            </a:r>
            <a:r>
              <a:rPr lang="en-US" sz="2000" dirty="0"/>
              <a:t> </a:t>
            </a:r>
            <a:endParaRPr lang="cs-CZ" altLang="en-US" sz="2000" dirty="0">
              <a:latin typeface="Arial" panose="020B0604020202020204" pitchFamily="34" charset="0"/>
              <a:cs typeface="Arial" panose="020B0604020202020204" pitchFamily="34" charset="0"/>
            </a:endParaRPr>
          </a:p>
          <a:p>
            <a:endParaRPr lang="cs-CZ" altLang="en-US" sz="1000" dirty="0">
              <a:latin typeface="Arial" panose="020B0604020202020204" pitchFamily="34" charset="0"/>
              <a:cs typeface="Arial" panose="020B0604020202020204" pitchFamily="34" charset="0"/>
            </a:endParaRPr>
          </a:p>
          <a:p>
            <a:r>
              <a:rPr lang="cs-CZ" sz="2000" dirty="0"/>
              <a:t>			(BOH)</a:t>
            </a:r>
            <a:r>
              <a:rPr lang="cs-CZ" sz="2000" baseline="-25000" dirty="0"/>
              <a:t>3</a:t>
            </a:r>
            <a:r>
              <a:rPr lang="cs-CZ" sz="2000" dirty="0"/>
              <a:t>O</a:t>
            </a:r>
            <a:r>
              <a:rPr lang="cs-CZ" sz="2000" baseline="-25000" dirty="0"/>
              <a:t>3</a:t>
            </a:r>
            <a:r>
              <a:rPr lang="cs-CZ" sz="2000" dirty="0"/>
              <a:t> → B</a:t>
            </a:r>
            <a:r>
              <a:rPr lang="cs-CZ" sz="2000" baseline="-25000" dirty="0"/>
              <a:t>3</a:t>
            </a:r>
            <a:r>
              <a:rPr lang="cs-CZ" sz="2000" dirty="0"/>
              <a:t>O</a:t>
            </a:r>
            <a:r>
              <a:rPr lang="cs-CZ" sz="2000" baseline="-25000" dirty="0"/>
              <a:t>4</a:t>
            </a:r>
            <a:r>
              <a:rPr lang="cs-CZ" sz="2000" dirty="0"/>
              <a:t>(OH)(H</a:t>
            </a:r>
            <a:r>
              <a:rPr lang="cs-CZ" sz="2000" baseline="-25000" dirty="0"/>
              <a:t>2</a:t>
            </a:r>
            <a:r>
              <a:rPr lang="cs-CZ" sz="2000" dirty="0"/>
              <a:t>O)</a:t>
            </a:r>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O</a:t>
            </a:r>
            <a:r>
              <a:rPr lang="en-GB" altLang="en-US" sz="2000" dirty="0" err="1">
                <a:latin typeface="Arial" panose="020B0604020202020204" pitchFamily="34" charset="0"/>
                <a:cs typeface="Arial" panose="020B0604020202020204" pitchFamily="34" charset="0"/>
              </a:rPr>
              <a:t>bě</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kyseliny borité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jednosytné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Lewisov</a:t>
            </a:r>
            <a:r>
              <a:rPr lang="cs-CZ" altLang="en-US" sz="2000" dirty="0">
                <a:latin typeface="Arial" panose="020B0604020202020204" pitchFamily="34" charset="0"/>
                <a:cs typeface="Arial" panose="020B0604020202020204" pitchFamily="34" charset="0"/>
              </a:rPr>
              <a: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kyseliny</a:t>
            </a:r>
            <a:r>
              <a:rPr lang="en-GB" altLang="en-US" sz="2000" dirty="0">
                <a:latin typeface="Arial" panose="020B0604020202020204" pitchFamily="34" charset="0"/>
                <a:cs typeface="Arial" panose="020B0604020202020204" pitchFamily="34" charset="0"/>
              </a:rPr>
              <a:t>: </a:t>
            </a:r>
          </a:p>
          <a:p>
            <a:pPr algn="ctr"/>
            <a:r>
              <a:rPr lang="en-GB" altLang="en-US" sz="2000" dirty="0">
                <a:latin typeface="Arial" panose="020B0604020202020204" pitchFamily="34" charset="0"/>
                <a:cs typeface="Arial" panose="020B0604020202020204" pitchFamily="34" charset="0"/>
              </a:rPr>
              <a:t>B(OH)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[B(OH)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a:t>
            </a:r>
            <a:r>
              <a:rPr lang="en-GB" altLang="en-US" sz="2000" baseline="30000" dirty="0">
                <a:latin typeface="Arial" panose="020B0604020202020204" pitchFamily="34" charset="0"/>
                <a:cs typeface="Arial" panose="020B0604020202020204" pitchFamily="34" charset="0"/>
              </a:rPr>
              <a:t>+</a:t>
            </a:r>
            <a:endParaRPr lang="cs-CZ" altLang="en-US" sz="2000" baseline="30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Dalším zahříváním přechází kyselina </a:t>
            </a:r>
            <a:r>
              <a:rPr lang="cs-CZ" sz="2000" dirty="0" err="1">
                <a:latin typeface="Arial" panose="020B0604020202020204" pitchFamily="34" charset="0"/>
                <a:cs typeface="Arial" panose="020B0604020202020204" pitchFamily="34" charset="0"/>
              </a:rPr>
              <a:t>metaboritá</a:t>
            </a:r>
            <a:r>
              <a:rPr lang="cs-CZ" sz="2000" dirty="0">
                <a:latin typeface="Arial" panose="020B0604020202020204" pitchFamily="34" charset="0"/>
                <a:cs typeface="Arial" panose="020B0604020202020204" pitchFamily="34" charset="0"/>
              </a:rPr>
              <a:t> na oxid boritý.</a:t>
            </a:r>
          </a:p>
        </p:txBody>
      </p:sp>
      <p:pic>
        <p:nvPicPr>
          <p:cNvPr id="19459" name="Picture 3" descr="https://upload.wikimedia.org/wikipedia/commons/thumb/3/33/Orthorhombic_metaboric_acid.png/1920px-Orthorhombic_metaboric_aci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658" y="2514600"/>
            <a:ext cx="6219733" cy="170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32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 y="228600"/>
            <a:ext cx="8763000" cy="655564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zředěné vodné roztoky kyseliny borité (obvykle 2 až 3% roztok) se používají v očním lékařství pod označením </a:t>
            </a:r>
            <a:r>
              <a:rPr lang="cs-CZ" sz="2000" i="1" dirty="0">
                <a:latin typeface="Arial" panose="020B0604020202020204" pitchFamily="34" charset="0"/>
                <a:cs typeface="Arial" panose="020B0604020202020204" pitchFamily="34" charset="0"/>
              </a:rPr>
              <a:t>borová voda</a:t>
            </a:r>
            <a:r>
              <a:rPr lang="cs-CZ" sz="2000" dirty="0">
                <a:latin typeface="Arial" panose="020B0604020202020204" pitchFamily="34" charset="0"/>
                <a:cs typeface="Arial" panose="020B0604020202020204" pitchFamily="34" charset="0"/>
              </a:rPr>
              <a:t> nebo </a:t>
            </a:r>
            <a:r>
              <a:rPr lang="cs-CZ" sz="2000" i="1" dirty="0">
                <a:latin typeface="Arial" panose="020B0604020202020204" pitchFamily="34" charset="0"/>
                <a:cs typeface="Arial" panose="020B0604020202020204" pitchFamily="34" charset="0"/>
              </a:rPr>
              <a:t>umělé slzy</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marL="342900" indent="-342900" algn="just">
              <a:buFontTx/>
              <a:buChar char="-"/>
            </a:pPr>
            <a:r>
              <a:rPr lang="cs-CZ" sz="2000" dirty="0">
                <a:latin typeface="Arial" panose="020B0604020202020204" pitchFamily="34" charset="0"/>
                <a:cs typeface="Arial" panose="020B0604020202020204" pitchFamily="34" charset="0"/>
              </a:rPr>
              <a:t>kyselina boritá slouží jako </a:t>
            </a:r>
            <a:r>
              <a:rPr lang="cs-CZ" sz="2000" b="1" dirty="0" err="1">
                <a:latin typeface="Arial" panose="020B0604020202020204" pitchFamily="34" charset="0"/>
                <a:cs typeface="Arial" panose="020B0604020202020204" pitchFamily="34" charset="0"/>
              </a:rPr>
              <a:t>konzervant</a:t>
            </a:r>
            <a:r>
              <a:rPr lang="cs-CZ" sz="2000" dirty="0">
                <a:latin typeface="Arial" panose="020B0604020202020204" pitchFamily="34" charset="0"/>
                <a:cs typeface="Arial" panose="020B0604020202020204" pitchFamily="34" charset="0"/>
              </a:rPr>
              <a:t> E 284 ke konzervaci kaviáru</a:t>
            </a:r>
          </a:p>
          <a:p>
            <a:pPr marL="342900" indent="-342900" algn="just">
              <a:buFontTx/>
              <a:buChar char="-"/>
            </a:pPr>
            <a:endParaRPr lang="cs-CZ" sz="2000" dirty="0">
              <a:latin typeface="Arial" panose="020B0604020202020204" pitchFamily="34" charset="0"/>
              <a:cs typeface="Arial" panose="020B0604020202020204" pitchFamily="34" charset="0"/>
            </a:endParaRPr>
          </a:p>
          <a:p>
            <a:pPr marL="342900" indent="-342900" algn="just">
              <a:buFontTx/>
              <a:buChar char="-"/>
            </a:pPr>
            <a:r>
              <a:rPr lang="cs-CZ" sz="2000" dirty="0">
                <a:latin typeface="Arial" panose="020B0604020202020204" pitchFamily="34" charset="0"/>
                <a:cs typeface="Arial" panose="020B0604020202020204" pitchFamily="34" charset="0"/>
              </a:rPr>
              <a:t>kyselina boritá i její soli odpuzují nepříjemný hmyz jako mravence, šváby apod. a slouží proto jako součást insekticidů.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kyselina boritá se dávkuje do </a:t>
            </a:r>
            <a:r>
              <a:rPr lang="cs-CZ" sz="2000" b="1" dirty="0">
                <a:latin typeface="Arial" panose="020B0604020202020204" pitchFamily="34" charset="0"/>
                <a:cs typeface="Arial" panose="020B0604020202020204" pitchFamily="34" charset="0"/>
              </a:rPr>
              <a:t>chladiva primárního okruhu tlakovodních jaderných reaktorů </a:t>
            </a:r>
            <a:r>
              <a:rPr lang="cs-CZ" sz="2000" dirty="0">
                <a:latin typeface="Arial" panose="020B0604020202020204" pitchFamily="34" charset="0"/>
                <a:cs typeface="Arial" panose="020B0604020202020204" pitchFamily="34" charset="0"/>
              </a:rPr>
              <a:t>(bor velmi dobře absorbuje neutrony), kde slouží k řízení výkonu jaderného reaktoru. Promícháváním chladiva v reaktoru se koncentrace kyseliny borité vyrovnává v celém objemu a tedy i v celém objemu stejnou měrou reguluje štěpnou řetězovou reakci. Proto se regulace 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používá během normálního provozu k regulaci výkonu reaktoru.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přírodě vyskytuje jako minerál </a:t>
            </a:r>
            <a:r>
              <a:rPr lang="cs-CZ" sz="2000" dirty="0" err="1">
                <a:latin typeface="Arial" panose="020B0604020202020204" pitchFamily="34" charset="0"/>
                <a:cs typeface="Arial" panose="020B0604020202020204" pitchFamily="34" charset="0"/>
              </a:rPr>
              <a:t>sassolit</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Vytváří soli – </a:t>
            </a:r>
            <a:r>
              <a:rPr lang="cs-CZ" sz="2000" b="1" dirty="0">
                <a:latin typeface="Arial" panose="020B0604020202020204" pitchFamily="34" charset="0"/>
                <a:cs typeface="Arial" panose="020B0604020202020204" pitchFamily="34" charset="0"/>
              </a:rPr>
              <a:t>boritany</a:t>
            </a:r>
            <a:r>
              <a:rPr lang="cs-CZ" sz="2000" dirty="0">
                <a:latin typeface="Arial" panose="020B0604020202020204" pitchFamily="34" charset="0"/>
                <a:cs typeface="Arial" panose="020B0604020202020204" pitchFamily="34" charset="0"/>
              </a:rPr>
              <a:t>, ve kterých vystupuje vždy </a:t>
            </a:r>
            <a:r>
              <a:rPr lang="cs-CZ" sz="2000" u="sng" dirty="0">
                <a:latin typeface="Arial" panose="020B0604020202020204" pitchFamily="34" charset="0"/>
                <a:cs typeface="Arial" panose="020B0604020202020204" pitchFamily="34" charset="0"/>
              </a:rPr>
              <a:t>pouze jako jednosytná kyselina</a:t>
            </a:r>
            <a:r>
              <a:rPr lang="cs-CZ"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Trioxoboritany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orthoboritany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připravit</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pouze</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tavením</a:t>
            </a:r>
            <a:r>
              <a:rPr lang="cs-CZ" altLang="en-US"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435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152400" y="228600"/>
            <a:ext cx="8779213" cy="1938992"/>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a:t>
            </a:r>
            <a:r>
              <a:rPr lang="cs-CZ" sz="2000" b="1" dirty="0">
                <a:latin typeface="Arial" panose="020B0604020202020204" pitchFamily="34" charset="0"/>
                <a:cs typeface="Arial" panose="020B0604020202020204" pitchFamily="34" charset="0"/>
              </a:rPr>
              <a:t>rostlinách</a:t>
            </a:r>
            <a:r>
              <a:rPr lang="cs-CZ" sz="2000" dirty="0">
                <a:latin typeface="Arial" panose="020B0604020202020204" pitchFamily="34" charset="0"/>
                <a:cs typeface="Arial" panose="020B0604020202020204" pitchFamily="34" charset="0"/>
              </a:rPr>
              <a:t> je bor biogenním prvkem. Je přijímán z vody v půdě ve formě elektroneutrální kyseliny borité (H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Bor se váže na </a:t>
            </a:r>
            <a:r>
              <a:rPr lang="cs-CZ" sz="2000" i="1" dirty="0">
                <a:latin typeface="Arial" panose="020B0604020202020204" pitchFamily="34" charset="0"/>
                <a:cs typeface="Arial" panose="020B0604020202020204" pitchFamily="34" charset="0"/>
              </a:rPr>
              <a:t>cis</a:t>
            </a:r>
            <a:r>
              <a:rPr lang="cs-CZ" sz="2000" dirty="0">
                <a:latin typeface="Arial" panose="020B0604020202020204" pitchFamily="34" charset="0"/>
                <a:cs typeface="Arial" panose="020B0604020202020204" pitchFamily="34" charset="0"/>
              </a:rPr>
              <a:t>-hydroxylové (diolové) skupiny pektinu </a:t>
            </a:r>
            <a:r>
              <a:rPr lang="cs-CZ" sz="2000" i="1" dirty="0" err="1">
                <a:latin typeface="Arial" panose="020B0604020202020204" pitchFamily="34" charset="0"/>
                <a:cs typeface="Arial" panose="020B0604020202020204" pitchFamily="34" charset="0"/>
              </a:rPr>
              <a:t>rhamnogalakturonanu</a:t>
            </a:r>
            <a:r>
              <a:rPr lang="cs-CZ" sz="2000" i="1" dirty="0">
                <a:latin typeface="Arial" panose="020B0604020202020204" pitchFamily="34" charset="0"/>
                <a:cs typeface="Arial" panose="020B0604020202020204" pitchFamily="34" charset="0"/>
              </a:rPr>
              <a:t> II</a:t>
            </a:r>
            <a:r>
              <a:rPr lang="cs-CZ" sz="2000" dirty="0">
                <a:latin typeface="Arial" panose="020B0604020202020204" pitchFamily="34" charset="0"/>
                <a:cs typeface="Arial" panose="020B0604020202020204" pitchFamily="34" charset="0"/>
              </a:rPr>
              <a:t>, což je polysacharid důležitý pro stavbu buněčné stěny rostlin. Pravděpodobně ovlivňuje vlastnosti buněčné stěny a především její pružnost a s tím související schopnost růst.</a:t>
            </a:r>
          </a:p>
        </p:txBody>
      </p:sp>
      <p:pic>
        <p:nvPicPr>
          <p:cNvPr id="9" name="Picture 4" descr="boraty 015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029200" y="4038600"/>
            <a:ext cx="4038600" cy="1316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descr="boraty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29200" y="5181600"/>
            <a:ext cx="4038600" cy="147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8" descr="boraty tab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25435" y="4352924"/>
            <a:ext cx="4763283" cy="2003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0" descr="natr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181600" y="2310328"/>
            <a:ext cx="1590675" cy="1692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2" descr="mummific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0" y="2055329"/>
            <a:ext cx="153050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84954" y="2715161"/>
            <a:ext cx="4763283" cy="1323439"/>
          </a:xfrm>
          <a:prstGeom prst="rect">
            <a:avLst/>
          </a:prstGeom>
          <a:noFill/>
        </p:spPr>
        <p:txBody>
          <a:bodyPr wrap="square" rtlCol="0">
            <a:spAutoFit/>
          </a:bodyPr>
          <a:lstStyle/>
          <a:p>
            <a:pPr algn="just"/>
            <a:r>
              <a:rPr lang="en-US" sz="2000" i="1" dirty="0">
                <a:latin typeface="Arial" panose="020B0604020202020204" pitchFamily="34" charset="0"/>
                <a:cs typeface="Arial" panose="020B0604020202020204" pitchFamily="34" charset="0"/>
              </a:rPr>
              <a:t>K</a:t>
            </a:r>
            <a:r>
              <a:rPr lang="cs-CZ" sz="2000" i="1" dirty="0">
                <a:latin typeface="Arial" panose="020B0604020202020204" pitchFamily="34" charset="0"/>
                <a:cs typeface="Arial" panose="020B0604020202020204" pitchFamily="34" charset="0"/>
              </a:rPr>
              <a:t>y</a:t>
            </a:r>
            <a:r>
              <a:rPr lang="en-US" sz="2000" i="1" dirty="0" err="1">
                <a:latin typeface="Arial" panose="020B0604020202020204" pitchFamily="34" charset="0"/>
                <a:cs typeface="Arial" panose="020B0604020202020204" pitchFamily="34" charset="0"/>
              </a:rPr>
              <a:t>selina</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bo</a:t>
            </a:r>
            <a:r>
              <a:rPr lang="cs-CZ" sz="2000" i="1" dirty="0">
                <a:latin typeface="Arial" panose="020B0604020202020204" pitchFamily="34" charset="0"/>
                <a:cs typeface="Arial" panose="020B0604020202020204" pitchFamily="34" charset="0"/>
              </a:rPr>
              <a:t>r</a:t>
            </a:r>
            <a:r>
              <a:rPr lang="en-US" sz="2000" i="1" dirty="0">
                <a:latin typeface="Arial" panose="020B0604020202020204" pitchFamily="34" charset="0"/>
                <a:cs typeface="Arial" panose="020B0604020202020204" pitchFamily="34" charset="0"/>
              </a:rPr>
              <a:t>it</a:t>
            </a:r>
            <a:r>
              <a:rPr lang="cs-CZ" sz="2000" i="1" dirty="0">
                <a:latin typeface="Arial" panose="020B0604020202020204" pitchFamily="34" charset="0"/>
                <a:cs typeface="Arial" panose="020B0604020202020204" pitchFamily="34" charset="0"/>
              </a:rPr>
              <a:t>á </a:t>
            </a:r>
            <a:r>
              <a:rPr lang="cs-CZ" sz="2000" dirty="0">
                <a:latin typeface="Arial" panose="020B0604020202020204" pitchFamily="34" charset="0"/>
                <a:cs typeface="Arial" panose="020B0604020202020204" pitchFamily="34" charset="0"/>
              </a:rPr>
              <a:t>obsažená v natronu</a:t>
            </a:r>
            <a:r>
              <a:rPr lang="en-US" sz="2000" dirty="0">
                <a:latin typeface="Arial" panose="020B0604020202020204" pitchFamily="34" charset="0"/>
                <a:cs typeface="Arial" panose="020B0604020202020204" pitchFamily="34" charset="0"/>
              </a:rPr>
              <a:t> u</a:t>
            </a:r>
            <a:r>
              <a:rPr lang="cs-CZ" sz="2000" dirty="0" err="1">
                <a:latin typeface="Arial" panose="020B0604020202020204" pitchFamily="34" charset="0"/>
                <a:cs typeface="Arial" panose="020B0604020202020204" pitchFamily="34" charset="0"/>
              </a:rPr>
              <a:t>ží</a:t>
            </a:r>
            <a:r>
              <a:rPr lang="en-US" sz="2000" dirty="0">
                <a:latin typeface="Arial" panose="020B0604020202020204" pitchFamily="34" charset="0"/>
                <a:cs typeface="Arial" panose="020B0604020202020204" pitchFamily="34" charset="0"/>
              </a:rPr>
              <a:t>van</a:t>
            </a:r>
            <a:r>
              <a:rPr lang="cs-CZ" sz="2000" dirty="0">
                <a:latin typeface="Arial" panose="020B0604020202020204" pitchFamily="34" charset="0"/>
                <a:cs typeface="Arial" panose="020B0604020202020204" pitchFamily="34" charset="0"/>
              </a:rPr>
              <a:t>é</a:t>
            </a:r>
            <a:r>
              <a:rPr lang="en-US" sz="2000" dirty="0">
                <a:latin typeface="Arial" panose="020B0604020202020204" pitchFamily="34" charset="0"/>
                <a:cs typeface="Arial" panose="020B0604020202020204" pitchFamily="34" charset="0"/>
              </a:rPr>
              <a:t>m </a:t>
            </a:r>
            <a:r>
              <a:rPr lang="cs-CZ" sz="2000" dirty="0">
                <a:latin typeface="Arial" panose="020B0604020202020204" pitchFamily="34" charset="0"/>
                <a:cs typeface="Arial" panose="020B0604020202020204" pitchFamily="34" charset="0"/>
              </a:rPr>
              <a:t>v Egyptě v období Staré říše při balzamování nebožtíků podobně reagovala s proteiny v tělech. </a:t>
            </a:r>
          </a:p>
        </p:txBody>
      </p:sp>
    </p:spTree>
    <p:extLst>
      <p:ext uri="{BB962C8B-B14F-4D97-AF65-F5344CB8AC3E}">
        <p14:creationId xmlns:p14="http://schemas.microsoft.com/office/powerpoint/2010/main" val="3146139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2209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en-US" b="1" dirty="0" err="1">
                <a:latin typeface="Times New Roman" pitchFamily="18" charset="0"/>
              </a:rPr>
              <a:t>Triel</a:t>
            </a:r>
            <a:r>
              <a:rPr lang="en-GB" altLang="en-US" b="1" dirty="0">
                <a:latin typeface="Times New Roman" pitchFamily="18" charset="0"/>
              </a:rPr>
              <a:t>y</a:t>
            </a:r>
            <a:r>
              <a:rPr lang="cs-CZ" altLang="en-US" dirty="0"/>
              <a:t> </a:t>
            </a:r>
          </a:p>
        </p:txBody>
      </p:sp>
    </p:spTree>
    <p:extLst>
      <p:ext uri="{BB962C8B-B14F-4D97-AF65-F5344CB8AC3E}">
        <p14:creationId xmlns:p14="http://schemas.microsoft.com/office/powerpoint/2010/main" val="1907756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152400" y="242526"/>
            <a:ext cx="8795426" cy="245195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Základními stavebními jednotkami </a:t>
            </a:r>
            <a:r>
              <a:rPr lang="cs-CZ" sz="2000" b="1" dirty="0">
                <a:latin typeface="Arial" panose="020B0604020202020204" pitchFamily="34" charset="0"/>
                <a:cs typeface="Arial" panose="020B0604020202020204" pitchFamily="34" charset="0"/>
              </a:rPr>
              <a:t>boritanů</a:t>
            </a:r>
            <a:r>
              <a:rPr lang="cs-CZ" sz="2000" dirty="0">
                <a:latin typeface="Arial" panose="020B0604020202020204" pitchFamily="34" charset="0"/>
                <a:cs typeface="Arial" panose="020B0604020202020204" pitchFamily="34" charset="0"/>
              </a:rPr>
              <a:t> jsou trigonálně planární skupiny 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tetraedrické jednotky BO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které se prostřednictvím kyslíkových atomů spojují v polymerní řetězce nebo cykly - struktura a zákonitosti jejich výstavby jsou </a:t>
            </a:r>
            <a:r>
              <a:rPr lang="cs-CZ" sz="2000" u="sng" dirty="0">
                <a:latin typeface="Arial" panose="020B0604020202020204" pitchFamily="34" charset="0"/>
                <a:cs typeface="Arial" panose="020B0604020202020204" pitchFamily="34" charset="0"/>
              </a:rPr>
              <a:t>podobné jako u křemičitanů</a:t>
            </a:r>
            <a:r>
              <a:rPr lang="cs-CZ" sz="2000" dirty="0">
                <a:latin typeface="Arial" panose="020B0604020202020204" pitchFamily="34" charset="0"/>
                <a:cs typeface="Arial" panose="020B0604020202020204" pitchFamily="34" charset="0"/>
              </a:rPr>
              <a:t> (viz diagonální podobnost v periodické tabulce). Základními stavebními jednotkami boritanů jsou trigonálně planární skupiny 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tetraedrické jednotky BO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které se prostřednictvím kyslíkových atomů spojují v polymerní řetězce nebo cykly. </a:t>
            </a:r>
            <a:endParaRPr lang="en-GB" altLang="en-US" sz="2000" dirty="0">
              <a:latin typeface="Arial" panose="020B0604020202020204" pitchFamily="34" charset="0"/>
              <a:cs typeface="Arial" panose="020B0604020202020204" pitchFamily="34" charset="0"/>
            </a:endParaRPr>
          </a:p>
          <a:p>
            <a:pPr algn="just"/>
            <a:endParaRPr lang="cs-CZ" altLang="en-US" sz="2000" baseline="30000" dirty="0">
              <a:latin typeface="Arial" panose="020B0604020202020204" pitchFamily="34" charset="0"/>
              <a:cs typeface="Arial" panose="020B0604020202020204" pitchFamily="34" charset="0"/>
            </a:endParaRPr>
          </a:p>
        </p:txBody>
      </p:sp>
      <p:pic>
        <p:nvPicPr>
          <p:cNvPr id="9"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191" y="2616200"/>
            <a:ext cx="6019800" cy="40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634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Soli kyseliny borité s alkalickými kovy nacházejí uplatnění při impregnaci dřeva proti plísním, houbám a hnilobám. Ošetření dřeva kyselinou boritou zároveň snižuje jeho hořlavost a tím možnost vzniku požáru v budovách. </a:t>
            </a:r>
            <a:endParaRPr lang="cs-CZ" sz="2000" dirty="0"/>
          </a:p>
        </p:txBody>
      </p:sp>
      <p:sp>
        <p:nvSpPr>
          <p:cNvPr id="5" name="Obdélník 4"/>
          <p:cNvSpPr/>
          <p:nvPr/>
        </p:nvSpPr>
        <p:spPr>
          <a:xfrm>
            <a:off x="228600" y="1609049"/>
            <a:ext cx="8686800" cy="1938992"/>
          </a:xfrm>
          <a:prstGeom prst="rect">
            <a:avLst/>
          </a:prstGeom>
        </p:spPr>
        <p:txBody>
          <a:bodyPr wrap="square">
            <a:spAutoFit/>
          </a:bodyPr>
          <a:lstStyle/>
          <a:p>
            <a:pPr algn="just"/>
            <a:r>
              <a:rPr lang="en-GB" altLang="en-US" sz="2000" b="1" dirty="0">
                <a:latin typeface="Arial" panose="020B0604020202020204" pitchFamily="34" charset="0"/>
                <a:cs typeface="Arial" panose="020B0604020202020204" pitchFamily="34" charset="0"/>
              </a:rPr>
              <a:t>Borax</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gn="just"/>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tetraboritan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disodný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dříve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uváděný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vzorec</a:t>
            </a:r>
            <a:r>
              <a:rPr lang="en-GB" altLang="en-US" sz="2000" dirty="0">
                <a:latin typeface="Arial" panose="020B0604020202020204" pitchFamily="34" charset="0"/>
                <a:cs typeface="Arial" panose="020B0604020202020204" pitchFamily="34" charset="0"/>
              </a:rPr>
              <a:t> 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B</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7</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10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err="1">
                <a:latin typeface="Arial" panose="020B0604020202020204" pitchFamily="34" charset="0"/>
                <a:cs typeface="Arial" panose="020B0604020202020204" pitchFamily="34" charset="0"/>
              </a:rPr>
              <a:t>podle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struktury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oktahydrát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tetrahydroxo-pentaoxotetraboritanu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disodného</a:t>
            </a:r>
            <a:r>
              <a:rPr lang="en-GB" altLang="en-US" sz="2000" dirty="0">
                <a:latin typeface="Arial" panose="020B0604020202020204" pitchFamily="34" charset="0"/>
                <a:cs typeface="Arial" panose="020B0604020202020204" pitchFamily="34" charset="0"/>
              </a:rPr>
              <a:t> </a:t>
            </a:r>
          </a:p>
          <a:p>
            <a:pPr algn="just"/>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B</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(OH)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.8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endParaRPr lang="cs-CZ" altLang="en-US" sz="2000" dirty="0">
              <a:latin typeface="Arial" panose="020B0604020202020204" pitchFamily="34" charset="0"/>
              <a:cs typeface="Arial" panose="020B0604020202020204" pitchFamily="34" charset="0"/>
            </a:endParaRPr>
          </a:p>
          <a:p>
            <a:pPr algn="just">
              <a:buNone/>
            </a:pPr>
            <a:endParaRPr lang="cs-CZ" altLang="en-US" sz="2000" dirty="0">
              <a:latin typeface="Arial" panose="020B0604020202020204" pitchFamily="34" charset="0"/>
              <a:cs typeface="Arial" panose="020B0604020202020204" pitchFamily="34" charset="0"/>
            </a:endParaRPr>
          </a:p>
          <a:p>
            <a:pPr algn="just">
              <a:buNone/>
            </a:pP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přírodě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vzácný</a:t>
            </a:r>
            <a:r>
              <a:rPr lang="cs-CZ" altLang="en-US" sz="2000" dirty="0">
                <a:latin typeface="Arial" panose="020B0604020202020204" pitchFamily="34" charset="0"/>
                <a:cs typeface="Arial" panose="020B0604020202020204" pitchFamily="34" charset="0"/>
              </a:rPr>
              <a:t> (minerál </a:t>
            </a:r>
            <a:r>
              <a:rPr lang="en-GB" altLang="en-US" sz="2000" b="1" dirty="0">
                <a:latin typeface="Arial" panose="020B0604020202020204" pitchFamily="34" charset="0"/>
                <a:cs typeface="Arial" panose="020B0604020202020204" pitchFamily="34" charset="0"/>
              </a:rPr>
              <a:t>borax</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p:txBody>
      </p:sp>
      <p:pic>
        <p:nvPicPr>
          <p:cNvPr id="6" name="Picture 2" descr="Ball-and-stick model of the unit cell of borax decahyd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894" y="2743200"/>
            <a:ext cx="3657600" cy="199546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58885" y="4876800"/>
            <a:ext cx="8839200"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Bezvodý borax se velmi často uplatňuje v </a:t>
            </a:r>
            <a:r>
              <a:rPr lang="cs-CZ" sz="2000" b="1" dirty="0">
                <a:latin typeface="Arial" panose="020B0604020202020204" pitchFamily="34" charset="0"/>
                <a:cs typeface="Arial" panose="020B0604020202020204" pitchFamily="34" charset="0"/>
              </a:rPr>
              <a:t>metalurgii</a:t>
            </a:r>
            <a:r>
              <a:rPr lang="cs-CZ" sz="2000" dirty="0">
                <a:latin typeface="Arial" panose="020B0604020202020204" pitchFamily="34" charset="0"/>
                <a:cs typeface="Arial" panose="020B0604020202020204" pitchFamily="34" charset="0"/>
              </a:rPr>
              <a:t>, kde jeho tavenina překrývá roztavený kov a funguje jako ochranný prvek </a:t>
            </a:r>
            <a:r>
              <a:rPr lang="cs-CZ" sz="2000" u="sng" dirty="0">
                <a:latin typeface="Arial" panose="020B0604020202020204" pitchFamily="34" charset="0"/>
                <a:cs typeface="Arial" panose="020B0604020202020204" pitchFamily="34" charset="0"/>
              </a:rPr>
              <a:t>proti oxidaci </a:t>
            </a:r>
            <a:r>
              <a:rPr lang="cs-CZ" sz="2000" dirty="0">
                <a:latin typeface="Arial" panose="020B0604020202020204" pitchFamily="34" charset="0"/>
                <a:cs typeface="Arial" panose="020B0604020202020204" pitchFamily="34" charset="0"/>
              </a:rPr>
              <a:t>zpracovávané slitiny, dále se využívá při pájení kovů a slitin (mosazi,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bronzu) plamenem, při výrobě smaltovaného nádobí (jako ochranný prvek proti oxidaci zpracovávané slitiny) a speciálních optických skel.</a:t>
            </a:r>
          </a:p>
        </p:txBody>
      </p:sp>
    </p:spTree>
    <p:extLst>
      <p:ext uri="{BB962C8B-B14F-4D97-AF65-F5344CB8AC3E}">
        <p14:creationId xmlns:p14="http://schemas.microsoft.com/office/powerpoint/2010/main" val="2121165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229409" y="235089"/>
            <a:ext cx="8739492" cy="2400657"/>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analytické chemii je směs boraxu s uhličitanem sodným </a:t>
            </a:r>
            <a:r>
              <a:rPr lang="cs-CZ" sz="2000" b="1" dirty="0">
                <a:latin typeface="Arial" panose="020B0604020202020204" pitchFamily="34" charset="0"/>
                <a:cs typeface="Arial" panose="020B0604020202020204" pitchFamily="34" charset="0"/>
              </a:rPr>
              <a:t>univerzálním tavidlem</a:t>
            </a:r>
            <a:r>
              <a:rPr lang="cs-CZ" sz="2000" dirty="0">
                <a:latin typeface="Arial" panose="020B0604020202020204" pitchFamily="34" charset="0"/>
                <a:cs typeface="Arial" panose="020B0604020202020204" pitchFamily="34" charset="0"/>
              </a:rPr>
              <a:t>, používaným pro </a:t>
            </a:r>
            <a:r>
              <a:rPr lang="cs-CZ" sz="2000" b="1" dirty="0">
                <a:latin typeface="Arial" panose="020B0604020202020204" pitchFamily="34" charset="0"/>
                <a:cs typeface="Arial" panose="020B0604020202020204" pitchFamily="34" charset="0"/>
              </a:rPr>
              <a:t>rozklady</a:t>
            </a:r>
            <a:r>
              <a:rPr lang="cs-CZ" sz="2000" dirty="0">
                <a:latin typeface="Arial" panose="020B0604020202020204" pitchFamily="34" charset="0"/>
                <a:cs typeface="Arial" panose="020B0604020202020204" pitchFamily="34" charset="0"/>
              </a:rPr>
              <a:t> geologických a dalších obtížně rozpustných vzorků. </a:t>
            </a:r>
          </a:p>
          <a:p>
            <a:pPr algn="just"/>
            <a:endParaRPr lang="cs-CZ" sz="1000" dirty="0">
              <a:latin typeface="Arial" panose="020B0604020202020204" pitchFamily="34" charset="0"/>
              <a:cs typeface="Arial" panose="020B0604020202020204" pitchFamily="34" charset="0"/>
            </a:endParaRPr>
          </a:p>
          <a:p>
            <a:pPr algn="just"/>
            <a:r>
              <a:rPr lang="en-GB" altLang="en-US" sz="2000" i="1" dirty="0" err="1">
                <a:latin typeface="Arial" panose="020B0604020202020204" pitchFamily="34" charset="0"/>
                <a:cs typeface="Arial" panose="020B0604020202020204" pitchFamily="34" charset="0"/>
              </a:rPr>
              <a:t>Boraxová</a:t>
            </a:r>
            <a:r>
              <a:rPr lang="en-GB" altLang="en-US" sz="2000" i="1"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perlička</a:t>
            </a:r>
            <a:r>
              <a:rPr lang="en-GB" altLang="en-US" sz="2000" i="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tavenina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boraxu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zkoumanou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látkou</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očku</a:t>
            </a:r>
            <a:r>
              <a:rPr lang="en-GB" altLang="en-US" sz="2000" dirty="0">
                <a:latin typeface="Arial" panose="020B0604020202020204" pitchFamily="34" charset="0"/>
                <a:cs typeface="Arial" panose="020B0604020202020204" pitchFamily="34" charset="0"/>
              </a:rPr>
              <a:t> Pt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drátku</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c</a:t>
            </a:r>
            <a:r>
              <a:rPr lang="en-GB" altLang="en-US" sz="2000" dirty="0" err="1">
                <a:latin typeface="Arial" panose="020B0604020202020204" pitchFamily="34" charset="0"/>
                <a:cs typeface="Arial" panose="020B0604020202020204" pitchFamily="34" charset="0"/>
              </a:rPr>
              <a:t>harakteristické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zabarvení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perličky</a:t>
            </a:r>
            <a:r>
              <a:rPr lang="cs-CZ" altLang="en-US" sz="2000" dirty="0">
                <a:latin typeface="Arial" panose="020B0604020202020204" pitchFamily="34" charset="0"/>
                <a:cs typeface="Arial" panose="020B0604020202020204" pitchFamily="34" charset="0"/>
              </a:rPr>
              <a:t> podle kovu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např</a:t>
            </a:r>
            <a:r>
              <a:rPr lang="en-GB" altLang="en-US" sz="2000" dirty="0">
                <a:latin typeface="Arial" panose="020B0604020202020204" pitchFamily="34" charset="0"/>
                <a:cs typeface="Arial" panose="020B0604020202020204" pitchFamily="34" charset="0"/>
              </a:rPr>
              <a:t>.:  Cu - </a:t>
            </a:r>
            <a:r>
              <a:rPr lang="en-GB" altLang="en-US" sz="2000" dirty="0" err="1">
                <a:latin typeface="Arial" panose="020B0604020202020204" pitchFamily="34" charset="0"/>
                <a:cs typeface="Arial" panose="020B0604020202020204" pitchFamily="34" charset="0"/>
              </a:rPr>
              <a:t>zelenomodré</a:t>
            </a:r>
            <a:r>
              <a:rPr lang="en-GB" altLang="en-US" sz="2000" dirty="0">
                <a:latin typeface="Arial" panose="020B0604020202020204" pitchFamily="34" charset="0"/>
                <a:cs typeface="Arial" panose="020B0604020202020204" pitchFamily="34" charset="0"/>
              </a:rPr>
              <a:t>;  Co - </a:t>
            </a:r>
            <a:r>
              <a:rPr lang="en-GB" altLang="en-US" sz="2000" dirty="0" err="1">
                <a:latin typeface="Arial" panose="020B0604020202020204" pitchFamily="34" charset="0"/>
                <a:cs typeface="Arial" panose="020B0604020202020204" pitchFamily="34" charset="0"/>
              </a:rPr>
              <a:t>modré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Mn</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fialové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apod</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p:txBody>
      </p:sp>
      <p:sp>
        <p:nvSpPr>
          <p:cNvPr id="9" name="Obdélník 8"/>
          <p:cNvSpPr/>
          <p:nvPr/>
        </p:nvSpPr>
        <p:spPr>
          <a:xfrm>
            <a:off x="175098" y="2489537"/>
            <a:ext cx="8610600"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NaBO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err="1">
                <a:latin typeface="Arial" panose="020B0604020202020204" pitchFamily="34" charset="0"/>
                <a:cs typeface="Arial" panose="020B0604020202020204" pitchFamily="34" charset="0"/>
              </a:rPr>
              <a:t>peroxotrihydrát</a:t>
            </a:r>
            <a:r>
              <a:rPr lang="cs-CZ" sz="2000" b="1" dirty="0">
                <a:latin typeface="Arial" panose="020B0604020202020204" pitchFamily="34" charset="0"/>
                <a:cs typeface="Arial" panose="020B0604020202020204" pitchFamily="34" charset="0"/>
              </a:rPr>
              <a:t> tetraboritanu sodného</a:t>
            </a:r>
            <a:r>
              <a:rPr lang="cs-CZ" sz="2000" dirty="0">
                <a:latin typeface="Arial" panose="020B0604020202020204" pitchFamily="34" charset="0"/>
                <a:cs typeface="Arial" panose="020B0604020202020204" pitchFamily="34" charset="0"/>
              </a:rPr>
              <a:t>, se využívá jako oxidační činidlo s bělícími účinky v textilním průmyslu, ve vodném roztoku uvolňuje peroxid vodíku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pic>
        <p:nvPicPr>
          <p:cNvPr id="10" name="Picture 2" descr="Perborate unit in the &quot;monohydrate&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3200400"/>
            <a:ext cx="3000622" cy="9509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175098" y="4419600"/>
            <a:ext cx="8763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634841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indent="0" algn="just"/>
            <a:r>
              <a:rPr lang="cs-CZ" altLang="cs-CZ" sz="2000" dirty="0">
                <a:solidFill>
                  <a:srgbClr val="000000"/>
                </a:solidFill>
              </a:rPr>
              <a:t>Těkavý </a:t>
            </a:r>
            <a:r>
              <a:rPr lang="cs-CZ" altLang="cs-CZ" sz="2000" b="1" dirty="0" err="1"/>
              <a:t>trimethylester</a:t>
            </a:r>
            <a:r>
              <a:rPr lang="cs-CZ" altLang="cs-CZ" sz="2000" b="1" dirty="0"/>
              <a:t> kyseliny </a:t>
            </a:r>
            <a:r>
              <a:rPr lang="cs-CZ" altLang="cs-CZ" sz="2000" b="1" dirty="0" err="1"/>
              <a:t>orthoborité</a:t>
            </a:r>
            <a:r>
              <a:rPr lang="cs-CZ" altLang="cs-CZ" sz="2000" dirty="0">
                <a:solidFill>
                  <a:srgbClr val="000000"/>
                </a:solidFill>
              </a:rPr>
              <a:t> B(OCH</a:t>
            </a:r>
            <a:r>
              <a:rPr lang="cs-CZ" altLang="cs-CZ" sz="2000" baseline="-30000" dirty="0">
                <a:solidFill>
                  <a:srgbClr val="000000"/>
                </a:solidFill>
              </a:rPr>
              <a:t>3</a:t>
            </a:r>
            <a:r>
              <a:rPr lang="cs-CZ" altLang="cs-CZ" sz="2000" dirty="0">
                <a:solidFill>
                  <a:srgbClr val="000000"/>
                </a:solidFill>
              </a:rPr>
              <a:t>)</a:t>
            </a:r>
            <a:r>
              <a:rPr lang="cs-CZ" altLang="cs-CZ" sz="2000" baseline="-30000" dirty="0">
                <a:solidFill>
                  <a:srgbClr val="000000"/>
                </a:solidFill>
              </a:rPr>
              <a:t>3</a:t>
            </a:r>
            <a:r>
              <a:rPr lang="cs-CZ" altLang="cs-CZ" sz="2000" dirty="0">
                <a:solidFill>
                  <a:srgbClr val="000000"/>
                </a:solidFill>
              </a:rPr>
              <a:t> se tvoří se tvoří </a:t>
            </a:r>
            <a:r>
              <a:rPr kumimoji="0" lang="cs-CZ" altLang="cs-CZ" sz="2000" b="0" i="0" u="none" strike="noStrike" cap="none" normalizeH="0" baseline="0" dirty="0">
                <a:ln>
                  <a:noFill/>
                </a:ln>
                <a:solidFill>
                  <a:srgbClr val="000000"/>
                </a:solidFill>
                <a:effectLst/>
              </a:rPr>
              <a:t>působením </a:t>
            </a:r>
            <a:r>
              <a:rPr kumimoji="0" lang="cs-CZ" altLang="cs-CZ" sz="2000" b="0" i="0" u="none" strike="noStrike" cap="none" normalizeH="0" baseline="0" dirty="0" err="1">
                <a:ln>
                  <a:noFill/>
                </a:ln>
                <a:solidFill>
                  <a:srgbClr val="000000"/>
                </a:solidFill>
                <a:effectLst/>
              </a:rPr>
              <a:t>methanolu</a:t>
            </a:r>
            <a:r>
              <a:rPr kumimoji="0" lang="cs-CZ" altLang="cs-CZ" sz="2000" b="0" i="0" u="none" strike="noStrike" cap="none" normalizeH="0" baseline="0" dirty="0">
                <a:ln>
                  <a:noFill/>
                </a:ln>
                <a:solidFill>
                  <a:srgbClr val="000000"/>
                </a:solidFill>
                <a:effectLst/>
              </a:rPr>
              <a:t> v přítomnosti koncentrované kyseliny sírové na kyselinu </a:t>
            </a:r>
            <a:r>
              <a:rPr kumimoji="0" lang="cs-CZ" altLang="cs-CZ" sz="2000" b="0" i="0" u="none" strike="noStrike" cap="none" normalizeH="0" baseline="0" dirty="0" err="1">
                <a:ln>
                  <a:noFill/>
                </a:ln>
                <a:solidFill>
                  <a:srgbClr val="000000"/>
                </a:solidFill>
                <a:effectLst/>
              </a:rPr>
              <a:t>orthoboritou</a:t>
            </a:r>
            <a:r>
              <a:rPr kumimoji="0" lang="cs-CZ" altLang="cs-CZ" sz="2000" b="0" i="0" u="none" strike="noStrike" cap="none" normalizeH="0" baseline="0" dirty="0">
                <a:ln>
                  <a:noFill/>
                </a:ln>
                <a:solidFill>
                  <a:srgbClr val="000000"/>
                </a:solidFill>
                <a:effectLst/>
              </a:rPr>
              <a:t> jeho hoření provázené zeleným zbarvením plamene se využívá k důkazu boru.</a:t>
            </a:r>
            <a:endParaRPr kumimoji="0" lang="cs-CZ" altLang="cs-CZ" sz="2000" b="1" i="0" u="none" strike="noStrike" cap="none" normalizeH="0" baseline="0" dirty="0">
              <a:ln>
                <a:noFill/>
              </a:ln>
              <a:solidFill>
                <a:srgbClr val="000000"/>
              </a:solidFill>
              <a:effectLst/>
            </a:endParaRPr>
          </a:p>
        </p:txBody>
      </p:sp>
      <p:pic>
        <p:nvPicPr>
          <p:cNvPr id="12" name="Picture 4" descr="videokl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541020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ovn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906311"/>
            <a:ext cx="5991497"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38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lectrolytic Treatment of Wastewater in the Oil Industry ...">
            <a:extLst>
              <a:ext uri="{FF2B5EF4-FFF2-40B4-BE49-F238E27FC236}">
                <a16:creationId xmlns:a16="http://schemas.microsoft.com/office/drawing/2014/main" id="{FEAEB309-52AD-46BB-A5D8-58F1AA492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7045" y="3962401"/>
            <a:ext cx="4651512"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2400" y="152400"/>
            <a:ext cx="8839200" cy="4524315"/>
          </a:xfrm>
          <a:prstGeom prst="rect">
            <a:avLst/>
          </a:prstGeom>
        </p:spPr>
        <p:txBody>
          <a:bodyPr wrap="square">
            <a:spAutoFit/>
          </a:bodyPr>
          <a:lstStyle/>
          <a:p>
            <a:pPr algn="ctr"/>
            <a:r>
              <a:rPr lang="en-GB" altLang="en-US" sz="2800" b="1" dirty="0" err="1">
                <a:latin typeface="Arial" panose="020B0604020202020204" pitchFamily="34" charset="0"/>
                <a:cs typeface="Arial" panose="020B0604020202020204" pitchFamily="34" charset="0"/>
              </a:rPr>
              <a:t>Hliník</a:t>
            </a:r>
            <a:endParaRPr lang="en-GB" altLang="en-US" sz="2800" u="sng"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Hydroxid hlinitý</a:t>
            </a:r>
            <a:r>
              <a:rPr lang="cs-CZ" sz="2000" dirty="0">
                <a:latin typeface="Arial" panose="020B0604020202020204" pitchFamily="34" charset="0"/>
                <a:cs typeface="Arial" panose="020B0604020202020204" pitchFamily="34" charset="0"/>
              </a:rPr>
              <a:t> (Al(OH)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nejstabilnější sloučeninou hliníku za standardních podmínek. Hydroxid hlinitý je amfoterní. V silně kyselém prostředí tvoří kationty Al(OH)</a:t>
            </a:r>
            <a:r>
              <a:rPr lang="cs-CZ" sz="2000" baseline="-25000" dirty="0">
                <a:latin typeface="Arial" panose="020B0604020202020204" pitchFamily="34" charset="0"/>
                <a:cs typeface="Arial" panose="020B0604020202020204" pitchFamily="34" charset="0"/>
              </a:rPr>
              <a:t>2</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 zásaditém prostředí vzniká </a:t>
            </a:r>
            <a:r>
              <a:rPr lang="cs-CZ" sz="2000" dirty="0" err="1">
                <a:latin typeface="Arial" panose="020B0604020202020204" pitchFamily="34" charset="0"/>
                <a:cs typeface="Arial" panose="020B0604020202020204" pitchFamily="34" charset="0"/>
              </a:rPr>
              <a:t>tetrahydroxohlinitanový</a:t>
            </a:r>
            <a:r>
              <a:rPr lang="cs-CZ" sz="2000" dirty="0">
                <a:latin typeface="Arial" panose="020B0604020202020204" pitchFamily="34" charset="0"/>
                <a:cs typeface="Arial" panose="020B0604020202020204" pitchFamily="34" charset="0"/>
              </a:rPr>
              <a:t> aniont [Al(OH)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Toto jsou dva nejčastější ionty ve zředěném roztoku. V koncentrovanějších roztocích vznikají polymerní ionty.</a:t>
            </a:r>
          </a:p>
          <a:p>
            <a:pPr algn="just"/>
            <a:r>
              <a:rPr lang="cs-CZ" sz="2000" dirty="0">
                <a:latin typeface="Arial" panose="020B0604020202020204" pitchFamily="34" charset="0"/>
                <a:cs typeface="Arial" panose="020B0604020202020204" pitchFamily="34" charset="0"/>
              </a:rPr>
              <a:t>  Z</a:t>
            </a:r>
            <a:r>
              <a:rPr lang="en-GB" altLang="en-US" sz="2000" dirty="0" err="1">
                <a:latin typeface="Arial" panose="020B0604020202020204" pitchFamily="34" charset="0"/>
                <a:cs typeface="Arial" panose="020B0604020202020204" pitchFamily="34" charset="0"/>
              </a:rPr>
              <a:t>íská</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srážením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hlinitých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solí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amoniakem</a:t>
            </a:r>
            <a:r>
              <a:rPr lang="en-GB" altLang="en-US" sz="2000" dirty="0">
                <a:latin typeface="Arial" panose="020B0604020202020204" pitchFamily="34" charset="0"/>
                <a:cs typeface="Arial" panose="020B0604020202020204" pitchFamily="34" charset="0"/>
              </a:rPr>
              <a:t>:</a:t>
            </a:r>
          </a:p>
          <a:p>
            <a:pPr algn="ct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Cl</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+ 6NH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OH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2Al(OH)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+ 6NH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Cl</a:t>
            </a:r>
          </a:p>
          <a:p>
            <a:r>
              <a:rPr lang="en-GB" altLang="en-US" sz="2000" dirty="0">
                <a:latin typeface="Arial" panose="020B0604020202020204" pitchFamily="34" charset="0"/>
                <a:cs typeface="Arial" panose="020B0604020202020204" pitchFamily="34" charset="0"/>
              </a:rPr>
              <a:t>Al(OH)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či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a:t>
            </a:r>
            <a:r>
              <a:rPr lang="cs-CZ" altLang="en-US" sz="2000" dirty="0" err="1">
                <a:latin typeface="Arial" panose="020B0604020202020204" pitchFamily="34" charset="0"/>
                <a:cs typeface="Arial" panose="020B0604020202020204" pitchFamily="34" charset="0"/>
              </a:rPr>
              <a:t>lotou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přechází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AlO</a:t>
            </a:r>
            <a:r>
              <a:rPr lang="en-GB" altLang="en-US" sz="2000" dirty="0">
                <a:latin typeface="Arial" panose="020B0604020202020204" pitchFamily="34" charset="0"/>
                <a:cs typeface="Arial" panose="020B0604020202020204" pitchFamily="34" charset="0"/>
              </a:rPr>
              <a:t>(OH): </a:t>
            </a:r>
            <a:endParaRPr lang="cs-CZ" altLang="en-US" sz="2000" dirty="0">
              <a:latin typeface="Arial" panose="020B0604020202020204" pitchFamily="34" charset="0"/>
              <a:cs typeface="Arial" panose="020B0604020202020204" pitchFamily="34" charset="0"/>
            </a:endParaRPr>
          </a:p>
          <a:p>
            <a:pPr algn="ctr"/>
            <a:r>
              <a:rPr lang="en-GB" altLang="en-US" sz="2000" dirty="0">
                <a:latin typeface="Arial" panose="020B0604020202020204" pitchFamily="34" charset="0"/>
                <a:cs typeface="Arial" panose="020B0604020202020204" pitchFamily="34" charset="0"/>
              </a:rPr>
              <a:t>Al(OH)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AlO</a:t>
            </a:r>
            <a:r>
              <a:rPr lang="en-GB" altLang="en-US" sz="2000" dirty="0">
                <a:latin typeface="Arial" panose="020B0604020202020204" pitchFamily="34" charset="0"/>
                <a:cs typeface="Arial" panose="020B0604020202020204" pitchFamily="34" charset="0"/>
              </a:rPr>
              <a:t>(OH)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r>
              <a:rPr lang="cs-CZ" altLang="en-US" sz="2000" dirty="0">
                <a:latin typeface="Arial" panose="020B0604020202020204" pitchFamily="34" charset="0"/>
                <a:cs typeface="Arial" panose="020B0604020202020204" pitchFamily="34" charset="0"/>
              </a:rPr>
              <a:t>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dehydratací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dále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p>
        </p:txBody>
      </p:sp>
      <p:pic>
        <p:nvPicPr>
          <p:cNvPr id="3" name="Picture 4" descr="Aluminum hydrolysis reactions and solubility constants for ...">
            <a:extLst>
              <a:ext uri="{FF2B5EF4-FFF2-40B4-BE49-F238E27FC236}">
                <a16:creationId xmlns:a16="http://schemas.microsoft.com/office/drawing/2014/main" id="{898887E8-B1E0-4E37-8D6A-200227019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51" y="4692126"/>
            <a:ext cx="4145216" cy="10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33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a:extLst>
              <a:ext uri="{FF2B5EF4-FFF2-40B4-BE49-F238E27FC236}">
                <a16:creationId xmlns:a16="http://schemas.microsoft.com/office/drawing/2014/main" id="{DD8CC872-7A70-417A-9F91-C3CB2224A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7696200" cy="49063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9EF24B5-02B0-476C-9947-D9B5BDA83728}"/>
              </a:ext>
            </a:extLst>
          </p:cNvPr>
          <p:cNvSpPr txBox="1"/>
          <p:nvPr/>
        </p:nvSpPr>
        <p:spPr>
          <a:xfrm>
            <a:off x="228600" y="5334000"/>
            <a:ext cx="8686800" cy="1200329"/>
          </a:xfrm>
          <a:prstGeom prst="rect">
            <a:avLst/>
          </a:prstGeom>
          <a:noFill/>
        </p:spPr>
        <p:txBody>
          <a:bodyPr wrap="square">
            <a:spAutoFit/>
          </a:bodyPr>
          <a:lstStyle/>
          <a:p>
            <a:pPr algn="just"/>
            <a:r>
              <a:rPr lang="cs-CZ" sz="1800" dirty="0">
                <a:latin typeface="Arial" panose="020B0604020202020204" pitchFamily="34" charset="0"/>
                <a:cs typeface="Arial" panose="020B0604020202020204" pitchFamily="34" charset="0"/>
              </a:rPr>
              <a:t>Hydroxid hlinitý se používá </a:t>
            </a:r>
            <a:r>
              <a:rPr lang="cs-CZ" sz="1800" dirty="0" err="1">
                <a:latin typeface="Arial" panose="020B0604020202020204" pitchFamily="34" charset="0"/>
                <a:cs typeface="Arial" panose="020B0604020202020204" pitchFamily="34" charset="0"/>
              </a:rPr>
              <a:t>ako</a:t>
            </a:r>
            <a:r>
              <a:rPr lang="cs-CZ" sz="1800" dirty="0">
                <a:latin typeface="Arial" panose="020B0604020202020204" pitchFamily="34" charset="0"/>
                <a:cs typeface="Arial" panose="020B0604020202020204" pitchFamily="34" charset="0"/>
              </a:rPr>
              <a:t> adjuvans ve vakcínách a jako </a:t>
            </a:r>
            <a:r>
              <a:rPr lang="cs-CZ" sz="1800" u="sng" dirty="0" err="1">
                <a:latin typeface="Arial" panose="020B0604020202020204" pitchFamily="34" charset="0"/>
                <a:cs typeface="Arial" panose="020B0604020202020204" pitchFamily="34" charset="0"/>
              </a:rPr>
              <a:t>antacidum</a:t>
            </a:r>
            <a:r>
              <a:rPr lang="cs-CZ" sz="1800" dirty="0">
                <a:latin typeface="Arial" panose="020B0604020202020204" pitchFamily="34" charset="0"/>
                <a:cs typeface="Arial" panose="020B0604020202020204" pitchFamily="34" charset="0"/>
              </a:rPr>
              <a:t> a také jako stabilizátor glazur, zejména pro výpal v pecích na dřevo. </a:t>
            </a:r>
          </a:p>
          <a:p>
            <a:pPr algn="just"/>
            <a:endParaRPr lang="cs-CZ" dirty="0">
              <a:latin typeface="Arial" panose="020B0604020202020204" pitchFamily="34" charset="0"/>
              <a:cs typeface="Arial" panose="020B0604020202020204" pitchFamily="34" charset="0"/>
            </a:endParaRPr>
          </a:p>
          <a:p>
            <a:pPr algn="just"/>
            <a:r>
              <a:rPr lang="cs-CZ" sz="1800" dirty="0">
                <a:latin typeface="Arial" panose="020B0604020202020204" pitchFamily="34" charset="0"/>
                <a:cs typeface="Arial" panose="020B0604020202020204" pitchFamily="34" charset="0"/>
              </a:rPr>
              <a:t>Ve vodárenství se využívá k čiření vody (jedna z operací při výrobě pitné vody). </a:t>
            </a:r>
          </a:p>
        </p:txBody>
      </p:sp>
      <p:pic>
        <p:nvPicPr>
          <p:cNvPr id="7180" name="Picture 12" descr="the amphoteric nature of aluminium and chromium hydroxides">
            <a:extLst>
              <a:ext uri="{FF2B5EF4-FFF2-40B4-BE49-F238E27FC236}">
                <a16:creationId xmlns:a16="http://schemas.microsoft.com/office/drawing/2014/main" id="{04468DFA-32CF-42BF-A8ED-A1FDEEFD9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73" y="3941580"/>
            <a:ext cx="41910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ydrolysis - Simple English Wikipedia, the free encyclopedia">
            <a:extLst>
              <a:ext uri="{FF2B5EF4-FFF2-40B4-BE49-F238E27FC236}">
                <a16:creationId xmlns:a16="http://schemas.microsoft.com/office/drawing/2014/main" id="{AEB769F2-85DC-4B4D-AC4E-D1327C331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73" y="3231877"/>
            <a:ext cx="3745306" cy="45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53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76200" y="76200"/>
            <a:ext cx="8915400" cy="6705600"/>
          </a:xfrm>
        </p:spPr>
        <p:txBody>
          <a:bodyPr>
            <a:normAutofit/>
          </a:bodyPr>
          <a:lstStyle/>
          <a:p>
            <a:pPr algn="just"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b="1" dirty="0">
                <a:latin typeface="Arial" panose="020B0604020202020204" pitchFamily="34" charset="0"/>
                <a:cs typeface="Arial" panose="020B0604020202020204" pitchFamily="34" charset="0"/>
              </a:rPr>
              <a:t>Oxid hlinitý </a:t>
            </a:r>
            <a:r>
              <a:rPr lang="en-GB" altLang="en-US" sz="2000" b="1" dirty="0">
                <a:latin typeface="Arial" panose="020B0604020202020204" pitchFamily="34" charset="0"/>
                <a:cs typeface="Arial" panose="020B0604020202020204" pitchFamily="34" charset="0"/>
              </a:rPr>
              <a:t>Al</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O</a:t>
            </a:r>
            <a:r>
              <a:rPr lang="en-GB" altLang="en-US" sz="2000" b="1" baseline="-25000" dirty="0">
                <a:latin typeface="Arial" panose="020B0604020202020204" pitchFamily="34" charset="0"/>
                <a:cs typeface="Arial" panose="020B0604020202020204" pitchFamily="34" charset="0"/>
              </a:rPr>
              <a:t>3</a:t>
            </a:r>
            <a:endParaRPr lang="cs-CZ" altLang="en-US" sz="2000" b="1" dirty="0">
              <a:latin typeface="Arial" panose="020B0604020202020204" pitchFamily="34" charset="0"/>
              <a:cs typeface="Arial" panose="020B0604020202020204" pitchFamily="34" charset="0"/>
            </a:endParaRPr>
          </a:p>
          <a:p>
            <a:pPr marL="0" indent="0" algn="just">
              <a:buNone/>
            </a:pPr>
            <a:r>
              <a:rPr lang="cs-CZ" sz="800" dirty="0">
                <a:latin typeface="Arial" panose="020B0604020202020204" pitchFamily="34" charset="0"/>
                <a:cs typeface="Arial" panose="020B0604020202020204" pitchFamily="34" charset="0"/>
              </a:rPr>
              <a:t> </a:t>
            </a:r>
          </a:p>
          <a:p>
            <a:pPr marL="0" indent="0" algn="just">
              <a:buNone/>
            </a:pPr>
            <a:r>
              <a:rPr lang="cs-CZ" sz="2200" dirty="0">
                <a:latin typeface="Arial" panose="020B0604020202020204" pitchFamily="34" charset="0"/>
                <a:cs typeface="Arial" panose="020B0604020202020204" pitchFamily="34" charset="0"/>
              </a:rPr>
              <a:t>  bílá prášková látka, ve vodě je nerozpustná, ale bobtná za vzniku hydroxidu hlinitého. Oxid hlinitý má amfoterní povahu, působením kyselin se rozpouští za vzniku solí hlinitých a působením zásad tvoří hlinitany. Má vysokou teplotu tání a varu a velmi vysokou tvrdost.</a:t>
            </a:r>
          </a:p>
          <a:p>
            <a:pPr marL="0" indent="0" algn="just">
              <a:buNone/>
            </a:pPr>
            <a:r>
              <a:rPr lang="cs-CZ" sz="2000" dirty="0">
                <a:latin typeface="Arial" panose="020B0604020202020204" pitchFamily="34" charset="0"/>
                <a:cs typeface="Arial" panose="020B0604020202020204" pitchFamily="34" charset="0"/>
              </a:rPr>
              <a:t>  Krystaluje v několika modifikacích bezvodých a několika modifikacích hydratovaných, např. </a:t>
            </a:r>
            <a:r>
              <a:rPr lang="en-GB" altLang="en-US" sz="2000" i="1" dirty="0" err="1">
                <a:latin typeface="Arial" panose="020B0604020202020204" pitchFamily="34" charset="0"/>
                <a:cs typeface="Arial" panose="020B0604020202020204" pitchFamily="34" charset="0"/>
              </a:rPr>
              <a:t>šesterečná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korundová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odolná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vůči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hydrataci</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působení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t>
            </a:r>
            <a:r>
              <a:rPr lang="en-GB" altLang="en-US" sz="2000" dirty="0">
                <a:latin typeface="Arial" panose="020B0604020202020204" pitchFamily="34" charset="0"/>
                <a:cs typeface="Arial" panose="020B0604020202020204" pitchFamily="34" charset="0"/>
              </a:rPr>
              <a:t> a </a:t>
            </a:r>
            <a:r>
              <a:rPr lang="en-GB" altLang="en-US" sz="2000" i="1" dirty="0" err="1">
                <a:latin typeface="Arial" panose="020B0604020202020204" pitchFamily="34" charset="0"/>
                <a:cs typeface="Arial" panose="020B0604020202020204" pitchFamily="34" charset="0"/>
              </a:rPr>
              <a:t>krychlová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přijímá</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 </a:t>
            </a: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se v </a:t>
            </a:r>
            <a:r>
              <a:rPr lang="en-GB" altLang="en-US" sz="2000" dirty="0" err="1">
                <a:latin typeface="Arial" panose="020B0604020202020204" pitchFamily="34" charset="0"/>
                <a:cs typeface="Arial" panose="020B0604020202020204" pitchFamily="34" charset="0"/>
              </a:rPr>
              <a:t>kyselinách</a:t>
            </a:r>
            <a:r>
              <a:rPr lang="cs-CZ" altLang="en-US" sz="2000" dirty="0">
                <a:latin typeface="Arial" panose="020B0604020202020204" pitchFamily="34" charset="0"/>
                <a:cs typeface="Arial" panose="020B0604020202020204" pitchFamily="34" charset="0"/>
              </a:rPr>
              <a:t>.</a:t>
            </a:r>
          </a:p>
          <a:p>
            <a:pPr marL="0" indent="0" algn="just">
              <a:buNone/>
            </a:pPr>
            <a:r>
              <a:rPr lang="cs-CZ" sz="2000" dirty="0">
                <a:latin typeface="Arial" panose="020B0604020202020204" pitchFamily="34" charset="0"/>
                <a:cs typeface="Arial" panose="020B0604020202020204" pitchFamily="34" charset="0"/>
              </a:rPr>
              <a:t>   M</a:t>
            </a:r>
            <a:r>
              <a:rPr lang="en-GB" altLang="en-US" sz="2000" dirty="0">
                <a:latin typeface="Arial" panose="020B0604020202020204" pitchFamily="34" charset="0"/>
                <a:cs typeface="Arial" panose="020B0604020202020204" pitchFamily="34" charset="0"/>
              </a:rPr>
              <a:t>á </a:t>
            </a:r>
            <a:r>
              <a:rPr lang="en-GB" altLang="en-US" sz="2000" dirty="0" err="1">
                <a:latin typeface="Arial" panose="020B0604020202020204" pitchFamily="34" charset="0"/>
                <a:cs typeface="Arial" panose="020B0604020202020204" pitchFamily="34" charset="0"/>
              </a:rPr>
              <a:t>vysokou</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adsorpční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schopnost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t</a:t>
            </a:r>
            <a:r>
              <a:rPr lang="en-GB" altLang="en-US" sz="2000" dirty="0">
                <a:latin typeface="Arial" panose="020B0604020202020204" pitchFamily="34" charset="0"/>
                <a:cs typeface="Arial" panose="020B0604020202020204" pitchFamily="34" charset="0"/>
              </a:rPr>
              <a:t>é se </a:t>
            </a:r>
            <a:r>
              <a:rPr lang="en-GB" altLang="en-US" sz="2000" dirty="0" err="1">
                <a:latin typeface="Arial" panose="020B0604020202020204" pitchFamily="34" charset="0"/>
                <a:cs typeface="Arial" panose="020B0604020202020204" pitchFamily="34" charset="0"/>
              </a:rPr>
              <a:t>využívá</a:t>
            </a:r>
            <a:r>
              <a:rPr lang="cs-CZ" altLang="en-US" sz="2000" dirty="0">
                <a:latin typeface="Arial" panose="020B0604020202020204" pitchFamily="34" charset="0"/>
                <a:cs typeface="Arial" panose="020B0604020202020204" pitchFamily="34" charset="0"/>
              </a:rPr>
              <a:t> např.</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chromatografii</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A</a:t>
            </a:r>
            <a:r>
              <a:rPr lang="cs-CZ" sz="2000" dirty="0" err="1">
                <a:latin typeface="Arial" panose="020B0604020202020204" pitchFamily="34" charset="0"/>
                <a:cs typeface="Arial" panose="020B0604020202020204" pitchFamily="34" charset="0"/>
              </a:rPr>
              <a:t>lumina</a:t>
            </a:r>
            <a:r>
              <a:rPr lang="cs-CZ"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marL="0" indent="0" algn="just">
              <a:buNone/>
            </a:pPr>
            <a:endParaRPr lang="cs-CZ" altLang="en-US" sz="1000"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  Korund</a:t>
            </a:r>
            <a:r>
              <a:rPr lang="cs-CZ" sz="2000" dirty="0">
                <a:latin typeface="Arial" panose="020B0604020202020204" pitchFamily="34" charset="0"/>
                <a:cs typeface="Arial" panose="020B0604020202020204" pitchFamily="34" charset="0"/>
              </a:rPr>
              <a:t> je nejčastěji přirozeně se vyskytující krystalická forma oxidu hlinitého. Mnohem méně běžné </a:t>
            </a:r>
            <a:r>
              <a:rPr lang="cs-CZ" sz="2000" b="1" dirty="0">
                <a:latin typeface="Arial" panose="020B0604020202020204" pitchFamily="34" charset="0"/>
                <a:cs typeface="Arial" panose="020B0604020202020204" pitchFamily="34" charset="0"/>
              </a:rPr>
              <a:t>rubíny</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safíry</a:t>
            </a:r>
            <a:r>
              <a:rPr lang="cs-CZ" sz="2000" dirty="0">
                <a:latin typeface="Arial" panose="020B0604020202020204" pitchFamily="34" charset="0"/>
                <a:cs typeface="Arial" panose="020B0604020202020204" pitchFamily="34" charset="0"/>
              </a:rPr>
              <a:t> jsou drahokamy (vděčí za své charakteristické barvy stopám iontů barevných kovů ve své struktuře).</a:t>
            </a:r>
          </a:p>
          <a:p>
            <a:pPr marL="0" indent="0" algn="just">
              <a:buNone/>
            </a:pPr>
            <a:r>
              <a:rPr lang="cs-CZ" sz="2000" dirty="0">
                <a:latin typeface="Arial" panose="020B0604020202020204" pitchFamily="34" charset="0"/>
                <a:cs typeface="Arial" panose="020B0604020202020204" pitchFamily="34" charset="0"/>
              </a:rPr>
              <a:t>V přírodě se dále vyskytují také </a:t>
            </a:r>
            <a:r>
              <a:rPr lang="cs-CZ" sz="2000" b="1" dirty="0">
                <a:latin typeface="Arial" panose="020B0604020202020204" pitchFamily="34" charset="0"/>
                <a:cs typeface="Arial" panose="020B0604020202020204" pitchFamily="34" charset="0"/>
              </a:rPr>
              <a:t>hydratované</a:t>
            </a:r>
            <a:r>
              <a:rPr lang="cs-CZ" sz="2000" dirty="0">
                <a:latin typeface="Arial" panose="020B0604020202020204" pitchFamily="34" charset="0"/>
                <a:cs typeface="Arial" panose="020B0604020202020204" pitchFamily="34" charset="0"/>
              </a:rPr>
              <a:t> podoby oxidu hlinitého: v podobě monohydrátu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(nerosty </a:t>
            </a:r>
            <a:r>
              <a:rPr lang="cs-CZ" sz="2000" dirty="0" err="1">
                <a:latin typeface="Arial" panose="020B0604020202020204" pitchFamily="34" charset="0"/>
                <a:cs typeface="Arial" panose="020B0604020202020204" pitchFamily="34" charset="0"/>
                <a:hlinkClick r:id="rId2" tooltip="Boehmit (stránka neexistuje)">
                  <a:extLst>
                    <a:ext uri="{A12FA001-AC4F-418D-AE19-62706E023703}">
                      <ahyp:hlinkClr xmlns:ahyp="http://schemas.microsoft.com/office/drawing/2018/hyperlinkcolor" val="tx"/>
                    </a:ext>
                  </a:extLst>
                </a:hlinkClick>
              </a:rPr>
              <a:t>boehmit</a:t>
            </a:r>
            <a:r>
              <a:rPr lang="cs-CZ" sz="2000" dirty="0">
                <a:latin typeface="Arial" panose="020B0604020202020204" pitchFamily="34" charset="0"/>
                <a:cs typeface="Arial" panose="020B0604020202020204" pitchFamily="34" charset="0"/>
              </a:rPr>
              <a:t> a </a:t>
            </a:r>
            <a:r>
              <a:rPr lang="cs-CZ" sz="2000" dirty="0">
                <a:latin typeface="Arial" panose="020B0604020202020204" pitchFamily="34" charset="0"/>
                <a:cs typeface="Arial" panose="020B0604020202020204" pitchFamily="34" charset="0"/>
                <a:hlinkClick r:id="rId3" tooltip="Diaspor">
                  <a:extLst>
                    <a:ext uri="{A12FA001-AC4F-418D-AE19-62706E023703}">
                      <ahyp:hlinkClr xmlns:ahyp="http://schemas.microsoft.com/office/drawing/2018/hyperlinkcolor" val="tx"/>
                    </a:ext>
                  </a:extLst>
                </a:hlinkClick>
              </a:rPr>
              <a:t>diaspor</a:t>
            </a:r>
            <a:r>
              <a:rPr lang="cs-CZ" sz="2000" dirty="0">
                <a:latin typeface="Arial" panose="020B0604020202020204" pitchFamily="34" charset="0"/>
                <a:cs typeface="Arial" panose="020B0604020202020204" pitchFamily="34" charset="0"/>
              </a:rPr>
              <a:t>, které se od sebe liší krystalovou modifikací) a </a:t>
            </a:r>
            <a:r>
              <a:rPr lang="cs-CZ" sz="2000" dirty="0" err="1">
                <a:latin typeface="Arial" panose="020B0604020202020204" pitchFamily="34" charset="0"/>
                <a:cs typeface="Arial" panose="020B0604020202020204" pitchFamily="34" charset="0"/>
              </a:rPr>
              <a:t>trihydrátu</a:t>
            </a:r>
            <a:r>
              <a:rPr lang="cs-CZ" sz="2000" dirty="0">
                <a:latin typeface="Arial" panose="020B0604020202020204" pitchFamily="34" charset="0"/>
                <a:cs typeface="Arial" panose="020B0604020202020204" pitchFamily="34" charset="0"/>
              </a:rPr>
              <a:t>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•3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dirty="0" err="1">
                <a:latin typeface="Arial" panose="020B0604020202020204" pitchFamily="34" charset="0"/>
                <a:cs typeface="Arial" panose="020B0604020202020204" pitchFamily="34" charset="0"/>
                <a:hlinkClick r:id="rId4" tooltip="Gibbsit (stránka neexistuje)">
                  <a:extLst>
                    <a:ext uri="{A12FA001-AC4F-418D-AE19-62706E023703}">
                      <ahyp:hlinkClr xmlns:ahyp="http://schemas.microsoft.com/office/drawing/2018/hyperlinkcolor" val="tx"/>
                    </a:ext>
                  </a:extLst>
                </a:hlinkClick>
              </a:rPr>
              <a:t>gibbsit</a:t>
            </a:r>
            <a:r>
              <a:rPr lang="cs-CZ"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22464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91311" y="228600"/>
            <a:ext cx="8763000" cy="6863417"/>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Jelikož je oxid hlinitý chemicky inertní, relativně netoxický a bílý, tak se využívá </a:t>
            </a:r>
            <a:r>
              <a:rPr lang="cs-CZ" sz="2000" dirty="0" err="1">
                <a:latin typeface="Arial" panose="020B0604020202020204" pitchFamily="34" charset="0"/>
                <a:cs typeface="Arial" panose="020B0604020202020204" pitchFamily="34" charset="0"/>
              </a:rPr>
              <a:t>využívá</a:t>
            </a:r>
            <a:r>
              <a:rPr lang="cs-CZ" sz="2000" dirty="0">
                <a:latin typeface="Arial" panose="020B0604020202020204" pitchFamily="34" charset="0"/>
                <a:cs typeface="Arial" panose="020B0604020202020204" pitchFamily="34" charset="0"/>
              </a:rPr>
              <a:t> jako </a:t>
            </a:r>
            <a:r>
              <a:rPr lang="cs-CZ" sz="2000" b="1" dirty="0">
                <a:latin typeface="Arial" panose="020B0604020202020204" pitchFamily="34" charset="0"/>
                <a:cs typeface="Arial" panose="020B0604020202020204" pitchFamily="34" charset="0"/>
              </a:rPr>
              <a:t>plnivo</a:t>
            </a:r>
            <a:r>
              <a:rPr lang="cs-CZ" sz="2000" dirty="0">
                <a:latin typeface="Arial" panose="020B0604020202020204" pitchFamily="34" charset="0"/>
                <a:cs typeface="Arial" panose="020B0604020202020204" pitchFamily="34" charset="0"/>
              </a:rPr>
              <a:t> do plastických hmot, porcelánu, zubních cementů, barev a do opalovacích krémů. </a:t>
            </a:r>
          </a:p>
          <a:p>
            <a:pPr algn="just"/>
            <a:r>
              <a:rPr lang="cs-CZ" sz="2000" dirty="0">
                <a:latin typeface="Arial" panose="020B0604020202020204" pitchFamily="34" charset="0"/>
                <a:cs typeface="Arial" panose="020B0604020202020204" pitchFamily="34" charset="0"/>
              </a:rPr>
              <a:t>  Jako </a:t>
            </a:r>
            <a:r>
              <a:rPr lang="cs-CZ" sz="2000" b="1" dirty="0">
                <a:latin typeface="Arial" panose="020B0604020202020204" pitchFamily="34" charset="0"/>
                <a:cs typeface="Arial" panose="020B0604020202020204" pitchFamily="34" charset="0"/>
              </a:rPr>
              <a:t>katalyzátor</a:t>
            </a:r>
            <a:r>
              <a:rPr lang="cs-CZ" sz="2000" dirty="0">
                <a:latin typeface="Arial" panose="020B0604020202020204" pitchFamily="34" charset="0"/>
                <a:cs typeface="Arial" panose="020B0604020202020204" pitchFamily="34" charset="0"/>
              </a:rPr>
              <a:t> se využívá v široké škále reakcí ve všemožných odvětví průmyslu. Například se využívá v </a:t>
            </a:r>
            <a:r>
              <a:rPr lang="cs-CZ" sz="2000" dirty="0" err="1">
                <a:latin typeface="Arial" panose="020B0604020202020204" pitchFamily="34" charset="0"/>
                <a:cs typeface="Arial" panose="020B0604020202020204" pitchFamily="34" charset="0"/>
              </a:rPr>
              <a:t>Clausově</a:t>
            </a:r>
            <a:r>
              <a:rPr lang="cs-CZ" sz="2000" dirty="0">
                <a:latin typeface="Arial" panose="020B0604020202020204" pitchFamily="34" charset="0"/>
                <a:cs typeface="Arial" panose="020B0604020202020204" pitchFamily="34" charset="0"/>
              </a:rPr>
              <a:t> procesu výroby síry ze sirovodíku. Dále se používá v organické syntéze k dehydrataci alkoholů na alkeny a na některé Ziegler-</a:t>
            </a:r>
            <a:r>
              <a:rPr lang="cs-CZ" sz="2000" dirty="0" err="1">
                <a:latin typeface="Arial" panose="020B0604020202020204" pitchFamily="34" charset="0"/>
                <a:cs typeface="Arial" panose="020B0604020202020204" pitchFamily="34" charset="0"/>
              </a:rPr>
              <a:t>Nattovy</a:t>
            </a:r>
            <a:r>
              <a:rPr lang="cs-CZ" sz="2000" dirty="0">
                <a:latin typeface="Arial" panose="020B0604020202020204" pitchFamily="34" charset="0"/>
                <a:cs typeface="Arial" panose="020B0604020202020204" pitchFamily="34" charset="0"/>
              </a:rPr>
              <a:t> polymerizace. </a:t>
            </a:r>
          </a:p>
          <a:p>
            <a:pPr algn="just"/>
            <a:r>
              <a:rPr lang="cs-CZ" sz="2000" dirty="0">
                <a:latin typeface="Arial" panose="020B0604020202020204" pitchFamily="34" charset="0"/>
                <a:cs typeface="Arial" panose="020B0604020202020204" pitchFamily="34" charset="0"/>
              </a:rPr>
              <a:t>  Velmi často se využívá jako </a:t>
            </a:r>
            <a:r>
              <a:rPr lang="cs-CZ" sz="2000" b="1" dirty="0">
                <a:latin typeface="Arial" panose="020B0604020202020204" pitchFamily="34" charset="0"/>
                <a:cs typeface="Arial" panose="020B0604020202020204" pitchFamily="34" charset="0"/>
              </a:rPr>
              <a:t>abrazivum</a:t>
            </a:r>
            <a:r>
              <a:rPr lang="cs-CZ" sz="2000" dirty="0">
                <a:latin typeface="Arial" panose="020B0604020202020204" pitchFamily="34" charset="0"/>
                <a:cs typeface="Arial" panose="020B0604020202020204" pitchFamily="34" charset="0"/>
              </a:rPr>
              <a:t> - v </a:t>
            </a:r>
            <a:r>
              <a:rPr lang="cs-CZ" sz="2000" dirty="0" err="1">
                <a:latin typeface="Arial" panose="020B0604020202020204" pitchFamily="34" charset="0"/>
                <a:cs typeface="Arial" panose="020B0604020202020204" pitchFamily="34" charset="0"/>
              </a:rPr>
              <a:t>Mohsově</a:t>
            </a:r>
            <a:r>
              <a:rPr lang="cs-CZ" sz="2000" dirty="0">
                <a:latin typeface="Arial" panose="020B0604020202020204" pitchFamily="34" charset="0"/>
                <a:cs typeface="Arial" panose="020B0604020202020204" pitchFamily="34" charset="0"/>
              </a:rPr>
              <a:t> stupnici má oxid hlinitý tvrdost 9 z 10,  patří tedy k nejtvrdším materiálům:  smirkový papír, v přípravcích na opravu poškrábaných CD/DVD disků,  v zubních pastách.  V různých aplikacích nahrazuje o hodně dražší </a:t>
            </a:r>
            <a:r>
              <a:rPr lang="cs-CZ" sz="2000" dirty="0" err="1">
                <a:latin typeface="Arial" panose="020B0604020202020204" pitchFamily="34" charset="0"/>
                <a:cs typeface="Arial" panose="020B0604020202020204" pitchFamily="34" charset="0"/>
              </a:rPr>
              <a:t>diamantyA</a:t>
            </a:r>
            <a:r>
              <a:rPr lang="cs-CZ" sz="2000" dirty="0">
                <a:latin typeface="Arial" panose="020B0604020202020204" pitchFamily="34" charset="0"/>
                <a:cs typeface="Arial" panose="020B0604020202020204" pitchFamily="34" charset="0"/>
              </a:rPr>
              <a:t> jako </a:t>
            </a:r>
            <a:r>
              <a:rPr lang="cs-CZ" sz="2000" b="1" dirty="0">
                <a:latin typeface="Arial" panose="020B0604020202020204" pitchFamily="34" charset="0"/>
                <a:cs typeface="Arial" panose="020B0604020202020204" pitchFamily="34" charset="0"/>
              </a:rPr>
              <a:t>ochranný prvek</a:t>
            </a:r>
            <a:r>
              <a:rPr lang="cs-CZ" sz="2000" dirty="0">
                <a:latin typeface="Arial" panose="020B0604020202020204" pitchFamily="34" charset="0"/>
                <a:cs typeface="Arial" panose="020B0604020202020204" pitchFamily="34" charset="0"/>
              </a:rPr>
              <a:t> se používá v leštidlech na parkety, kterým má tak zaručit větší odolnost. </a:t>
            </a:r>
          </a:p>
          <a:p>
            <a:pPr algn="just"/>
            <a:r>
              <a:rPr lang="cs-CZ" sz="2000" dirty="0">
                <a:latin typeface="Arial" panose="020B0604020202020204" pitchFamily="34" charset="0"/>
                <a:cs typeface="Arial" panose="020B0604020202020204" pitchFamily="34" charset="0"/>
              </a:rPr>
              <a:t>Lze ho využít ve </a:t>
            </a:r>
            <a:r>
              <a:rPr lang="cs-CZ" sz="2000" b="1" dirty="0">
                <a:latin typeface="Arial" panose="020B0604020202020204" pitchFamily="34" charset="0"/>
                <a:cs typeface="Arial" panose="020B0604020202020204" pitchFamily="34" charset="0"/>
              </a:rPr>
              <a:t>filtrech</a:t>
            </a:r>
            <a:r>
              <a:rPr lang="cs-CZ" sz="2000" dirty="0">
                <a:latin typeface="Arial" panose="020B0604020202020204" pitchFamily="34" charset="0"/>
                <a:cs typeface="Arial" panose="020B0604020202020204" pitchFamily="34" charset="0"/>
              </a:rPr>
              <a:t> na odstraňování vzdušné vlhkosti ze vzduchu. Oxid hlinitý má vynikající sorpční vlastnosti a v chemických laboratořích se využívá pro chromatografii. Ve </a:t>
            </a:r>
            <a:r>
              <a:rPr lang="cs-CZ" sz="2000" b="1" dirty="0">
                <a:latin typeface="Arial" panose="020B0604020202020204" pitchFamily="34" charset="0"/>
                <a:cs typeface="Arial" panose="020B0604020202020204" pitchFamily="34" charset="0"/>
              </a:rPr>
              <a:t>zdravotnictví</a:t>
            </a:r>
            <a:r>
              <a:rPr lang="cs-CZ" sz="2000" dirty="0">
                <a:latin typeface="Arial" panose="020B0604020202020204" pitchFamily="34" charset="0"/>
                <a:cs typeface="Arial" panose="020B0604020202020204" pitchFamily="34" charset="0"/>
              </a:rPr>
              <a:t> se využívá jako materiál pro výrobu umělých kyčelních kloubů. </a:t>
            </a:r>
          </a:p>
          <a:p>
            <a:pPr algn="just"/>
            <a:r>
              <a:rPr lang="cs-CZ" sz="2000" dirty="0"/>
              <a:t>   </a:t>
            </a:r>
            <a:r>
              <a:rPr lang="cs-CZ" sz="2000" dirty="0">
                <a:latin typeface="Arial" panose="020B0604020202020204" pitchFamily="34" charset="0"/>
                <a:cs typeface="Arial" panose="020B0604020202020204" pitchFamily="34" charset="0"/>
              </a:rPr>
              <a:t>Při výrobě cementu je sledovanou veličinou poměr obsahu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 obsahu Fe</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který se nazývá </a:t>
            </a:r>
            <a:r>
              <a:rPr lang="cs-CZ" sz="2000" b="1" dirty="0" err="1">
                <a:latin typeface="Arial" panose="020B0604020202020204" pitchFamily="34" charset="0"/>
                <a:cs typeface="Arial" panose="020B0604020202020204" pitchFamily="34" charset="0"/>
              </a:rPr>
              <a:t>aluminátový</a:t>
            </a:r>
            <a:r>
              <a:rPr lang="cs-CZ" sz="2000" b="1" dirty="0">
                <a:latin typeface="Arial" panose="020B0604020202020204" pitchFamily="34" charset="0"/>
                <a:cs typeface="Arial" panose="020B0604020202020204" pitchFamily="34" charset="0"/>
              </a:rPr>
              <a:t> modul cementu</a:t>
            </a:r>
            <a:r>
              <a:rPr lang="cs-CZ" sz="2000" dirty="0">
                <a:latin typeface="Arial" panose="020B0604020202020204" pitchFamily="34" charset="0"/>
                <a:cs typeface="Arial" panose="020B0604020202020204" pitchFamily="34" charset="0"/>
              </a:rPr>
              <a:t>. Ten podstatným způsobem ovlivňuje vlastnosti cementu, zejména množství hydratačního tepla, vznikajícího během procesu tvrdnutí betonu.</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749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type="body" idx="1"/>
          </p:nvPr>
        </p:nvSpPr>
        <p:spPr>
          <a:xfrm>
            <a:off x="152400" y="304801"/>
            <a:ext cx="8839200" cy="1524000"/>
          </a:xfrm>
        </p:spPr>
        <p:txBody>
          <a:bodyPr>
            <a:normAutofit/>
          </a:bodyPr>
          <a:lstStyle/>
          <a:p>
            <a:pPr marL="0" indent="0" eaLnBrk="1" hangingPunct="1">
              <a:buNone/>
            </a:pPr>
            <a:r>
              <a:rPr lang="cs-CZ" altLang="en-US" sz="2800" b="1" dirty="0">
                <a:latin typeface="Arial" panose="020B0604020202020204" pitchFamily="34" charset="0"/>
                <a:cs typeface="Arial" panose="020B0604020202020204" pitchFamily="34" charset="0"/>
              </a:rPr>
              <a:t>Aluminosilikáty</a:t>
            </a:r>
            <a:endParaRPr lang="en-GB" altLang="en-US" sz="28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1000" dirty="0">
              <a:latin typeface="Arial" panose="020B0604020202020204" pitchFamily="34" charset="0"/>
              <a:cs typeface="Arial" panose="020B0604020202020204" pitchFamily="34" charset="0"/>
            </a:endParaRPr>
          </a:p>
          <a:p>
            <a:pPr marL="0" indent="0" eaLnBrk="1" hangingPunct="1">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podvojné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hlinitokřemičitany</a:t>
            </a:r>
            <a:r>
              <a:rPr lang="cs-CZ" altLang="en-US" sz="2000" dirty="0">
                <a:latin typeface="Arial" panose="020B0604020202020204" pitchFamily="34" charset="0"/>
                <a:cs typeface="Arial" panose="020B0604020202020204" pitchFamily="34" charset="0"/>
              </a:rPr>
              <a:t>, hlavní složka kaolínu a jílovitých</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minerálů a </a:t>
            </a:r>
            <a:r>
              <a:rPr lang="en-GB" altLang="en-US" sz="2000" dirty="0" err="1">
                <a:latin typeface="Arial" panose="020B0604020202020204" pitchFamily="34" charset="0"/>
                <a:cs typeface="Arial" panose="020B0604020202020204" pitchFamily="34" charset="0"/>
              </a:rPr>
              <a:t>živce</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hlínu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tvoří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znečistěné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produkty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větrání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živců</a:t>
            </a:r>
            <a:r>
              <a:rPr lang="cs-CZ" altLang="en-US" sz="2000" dirty="0">
                <a:latin typeface="Arial" panose="020B0604020202020204" pitchFamily="34" charset="0"/>
                <a:cs typeface="Arial" panose="020B0604020202020204" pitchFamily="34" charset="0"/>
              </a:rPr>
              <a:t>).</a:t>
            </a:r>
          </a:p>
          <a:p>
            <a:pPr marL="0" indent="0" eaLnBrk="1" hangingPunct="1">
              <a:buNone/>
            </a:pPr>
            <a:endParaRPr lang="cs-CZ" altLang="en-US" sz="2000" dirty="0">
              <a:solidFill>
                <a:srgbClr val="FF0000"/>
              </a:solidFill>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solidFill>
                <a:srgbClr val="FF0000"/>
              </a:solidFill>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solidFill>
                <a:srgbClr val="FF0000"/>
              </a:solidFill>
              <a:latin typeface="Arial" panose="020B0604020202020204" pitchFamily="34" charset="0"/>
              <a:cs typeface="Arial" panose="020B0604020202020204" pitchFamily="34" charset="0"/>
            </a:endParaRPr>
          </a:p>
        </p:txBody>
      </p:sp>
      <p:sp>
        <p:nvSpPr>
          <p:cNvPr id="4" name="Obdélník 3"/>
          <p:cNvSpPr/>
          <p:nvPr/>
        </p:nvSpPr>
        <p:spPr>
          <a:xfrm>
            <a:off x="228600" y="1905000"/>
            <a:ext cx="5791200" cy="1323439"/>
          </a:xfrm>
          <a:prstGeom prst="rect">
            <a:avLst/>
          </a:prstGeom>
        </p:spPr>
        <p:txBody>
          <a:bodyPr wrap="square">
            <a:spAutoFit/>
          </a:bodyPr>
          <a:lstStyle/>
          <a:p>
            <a:r>
              <a:rPr lang="en-US" sz="2000" b="1" dirty="0" err="1">
                <a:latin typeface="Arial" panose="020B0604020202020204" pitchFamily="34" charset="0"/>
                <a:cs typeface="Arial" panose="020B0604020202020204" pitchFamily="34" charset="0"/>
              </a:rPr>
              <a:t>Andalusit</a:t>
            </a: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kyanit</a:t>
            </a:r>
            <a:r>
              <a:rPr lang="en-US" sz="2000" dirty="0">
                <a:latin typeface="Arial" panose="020B0604020202020204" pitchFamily="34" charset="0"/>
                <a:cs typeface="Arial" panose="020B0604020202020204" pitchFamily="34" charset="0"/>
              </a:rPr>
              <a:t>, a </a:t>
            </a:r>
            <a:r>
              <a:rPr lang="en-US" sz="2000" b="1" dirty="0" err="1">
                <a:latin typeface="Arial" panose="020B0604020202020204" pitchFamily="34" charset="0"/>
                <a:cs typeface="Arial" panose="020B0604020202020204" pitchFamily="34" charset="0"/>
              </a:rPr>
              <a:t>sillimanit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jsou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a:t>
            </a:r>
            <a:r>
              <a:rPr lang="en-US" sz="2000" dirty="0" err="1">
                <a:latin typeface="Arial" panose="020B0604020202020204" pitchFamily="34" charset="0"/>
                <a:cs typeface="Arial" panose="020B0604020202020204" pitchFamily="34" charset="0"/>
              </a:rPr>
              <a:t>luminosili</a:t>
            </a:r>
            <a:r>
              <a:rPr lang="cs-CZ" sz="2000" dirty="0" err="1">
                <a:latin typeface="Arial" panose="020B0604020202020204" pitchFamily="34" charset="0"/>
                <a:cs typeface="Arial" panose="020B0604020202020204" pitchFamily="34" charset="0"/>
              </a:rPr>
              <a:t>kátové</a:t>
            </a:r>
            <a:r>
              <a:rPr lang="en-US" sz="2000" dirty="0">
                <a:latin typeface="Arial" panose="020B0604020202020204" pitchFamily="34" charset="0"/>
                <a:cs typeface="Arial" panose="020B0604020202020204" pitchFamily="34" charset="0"/>
              </a:rPr>
              <a:t> miner</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l</a:t>
            </a:r>
            <a:r>
              <a:rPr lang="cs-CZ" sz="2000" dirty="0">
                <a:latin typeface="Arial" panose="020B0604020202020204" pitchFamily="34" charset="0"/>
                <a:cs typeface="Arial" panose="020B0604020202020204" pitchFamily="34" charset="0"/>
              </a:rPr>
              <a:t>y o složení</a:t>
            </a:r>
            <a:r>
              <a:rPr lang="en-US" sz="2000" dirty="0">
                <a:latin typeface="Arial" panose="020B0604020202020204" pitchFamily="34" charset="0"/>
                <a:cs typeface="Arial" panose="020B0604020202020204" pitchFamily="34" charset="0"/>
              </a:rPr>
              <a:t> Al</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SiO</a:t>
            </a:r>
            <a:r>
              <a:rPr lang="en-US"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 resp.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Jsou </a:t>
            </a:r>
            <a:r>
              <a:rPr lang="cs-CZ" sz="2000" dirty="0" err="1">
                <a:latin typeface="Arial" panose="020B0604020202020204" pitchFamily="34" charset="0"/>
                <a:cs typeface="Arial" panose="020B0604020202020204" pitchFamily="34" charset="0"/>
              </a:rPr>
              <a:t>použíány</a:t>
            </a:r>
            <a:r>
              <a:rPr lang="cs-CZ" sz="2000" dirty="0">
                <a:latin typeface="Arial" panose="020B0604020202020204" pitchFamily="34" charset="0"/>
                <a:cs typeface="Arial" panose="020B0604020202020204" pitchFamily="34" charset="0"/>
              </a:rPr>
              <a:t> jako </a:t>
            </a:r>
            <a:r>
              <a:rPr lang="en-US" sz="2000" dirty="0">
                <a:latin typeface="Arial" panose="020B0604020202020204" pitchFamily="34" charset="0"/>
                <a:cs typeface="Arial" panose="020B0604020202020204" pitchFamily="34" charset="0"/>
              </a:rPr>
              <a:t>index</a:t>
            </a:r>
            <a:r>
              <a:rPr lang="cs-CZ" sz="2000" dirty="0" err="1">
                <a:latin typeface="Arial" panose="020B0604020202020204" pitchFamily="34" charset="0"/>
                <a:cs typeface="Arial" panose="020B0604020202020204" pitchFamily="34" charset="0"/>
              </a:rPr>
              <a:t>ové</a:t>
            </a:r>
            <a:r>
              <a:rPr lang="en-US" sz="2000" dirty="0">
                <a:latin typeface="Arial" panose="020B0604020202020204" pitchFamily="34" charset="0"/>
                <a:cs typeface="Arial" panose="020B0604020202020204" pitchFamily="34" charset="0"/>
              </a:rPr>
              <a:t> miner</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l</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a:t>
            </a:r>
            <a:r>
              <a:rPr lang="en-US" sz="2000" dirty="0" err="1">
                <a:latin typeface="Arial" panose="020B0604020202020204" pitchFamily="34" charset="0"/>
                <a:cs typeface="Arial" panose="020B0604020202020204" pitchFamily="34" charset="0"/>
              </a:rPr>
              <a:t>metamor</a:t>
            </a:r>
            <a:r>
              <a:rPr lang="cs-CZ" sz="2000" dirty="0" err="1">
                <a:latin typeface="Arial" panose="020B0604020202020204" pitchFamily="34" charset="0"/>
                <a:cs typeface="Arial" panose="020B0604020202020204" pitchFamily="34" charset="0"/>
              </a:rPr>
              <a:t>fovaných</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horninách</a:t>
            </a:r>
            <a:r>
              <a:rPr lang="en-US" sz="2000" dirty="0">
                <a:latin typeface="Arial" panose="020B0604020202020204" pitchFamily="34" charset="0"/>
                <a:cs typeface="Arial" panose="020B0604020202020204" pitchFamily="34" charset="0"/>
              </a:rPr>
              <a:t>. </a:t>
            </a:r>
            <a:endParaRPr lang="en-GB" altLang="en-US" sz="2000" dirty="0">
              <a:solidFill>
                <a:srgbClr val="FF0000"/>
              </a:solidFill>
              <a:latin typeface="Arial" panose="020B0604020202020204" pitchFamily="34" charset="0"/>
              <a:cs typeface="Arial" panose="020B0604020202020204" pitchFamily="34" charset="0"/>
            </a:endParaRPr>
          </a:p>
        </p:txBody>
      </p:sp>
      <p:pic>
        <p:nvPicPr>
          <p:cNvPr id="24579" name="Picture 3" descr="https://upload.wikimedia.org/wikipedia/commons/thumb/3/37/Al2SiO5_phase_diagram.svg/315px-Al2SiO5_phase_diagram.svg.png">
            <a:hlinkClick r:id="rId2" tooltip="Phase diagram of Al2SiO5 (nesosilicates).[1]"/>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76400"/>
            <a:ext cx="2590801" cy="283754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28600" y="3429000"/>
            <a:ext cx="6019800" cy="1015663"/>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Al</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Si</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a:t>
            </a:r>
            <a:r>
              <a:rPr lang="en-US" sz="2000" baseline="-25000" dirty="0">
                <a:latin typeface="Arial" panose="020B0604020202020204" pitchFamily="34" charset="0"/>
                <a:cs typeface="Arial" panose="020B0604020202020204" pitchFamily="34" charset="0"/>
              </a:rPr>
              <a:t>5</a:t>
            </a:r>
            <a:r>
              <a:rPr lang="en-US" sz="2000" dirty="0">
                <a:latin typeface="Arial" panose="020B0604020202020204" pitchFamily="34" charset="0"/>
                <a:cs typeface="Arial" panose="020B0604020202020204" pitchFamily="34" charset="0"/>
              </a:rPr>
              <a:t>(OH)</a:t>
            </a:r>
            <a:r>
              <a:rPr lang="en-US" sz="2000" baseline="-25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(Al</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·2SiO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·2H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miner</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l </a:t>
            </a:r>
            <a:r>
              <a:rPr lang="en-US" sz="2000" b="1" dirty="0" err="1">
                <a:latin typeface="Arial" panose="020B0604020202020204" pitchFamily="34" charset="0"/>
                <a:cs typeface="Arial" panose="020B0604020202020204" pitchFamily="34" charset="0"/>
              </a:rPr>
              <a:t>kaolini</a:t>
            </a:r>
            <a:r>
              <a:rPr lang="cs-CZ" sz="2000" b="1" dirty="0">
                <a:latin typeface="Arial" panose="020B0604020202020204" pitchFamily="34" charset="0"/>
                <a:cs typeface="Arial" panose="020B0604020202020204" pitchFamily="34" charset="0"/>
              </a:rPr>
              <a:t>t</a:t>
            </a:r>
            <a:r>
              <a:rPr lang="cs-CZ" sz="2000" dirty="0">
                <a:latin typeface="Arial" panose="020B0604020202020204" pitchFamily="34" charset="0"/>
                <a:cs typeface="Arial" panose="020B0604020202020204" pitchFamily="34" charset="0"/>
              </a:rPr>
              <a:t>. Jemný bílý prášek,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používá se jako plnivo do plastů a papíru a jako pigment</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7" name="Obdélník 6"/>
          <p:cNvSpPr/>
          <p:nvPr/>
        </p:nvSpPr>
        <p:spPr>
          <a:xfrm>
            <a:off x="228600" y="4648200"/>
            <a:ext cx="6553200" cy="193899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Zeolity</a:t>
            </a:r>
            <a:r>
              <a:rPr lang="cs-CZ" sz="2000" dirty="0">
                <a:latin typeface="Arial" panose="020B0604020202020204" pitchFamily="34" charset="0"/>
                <a:cs typeface="Arial" panose="020B0604020202020204" pitchFamily="34" charset="0"/>
              </a:rPr>
              <a:t> jsou krystalické hydratované alumosilikáty alkalických kovů a kovů alkalických zemin. Jejich prostorové uspořádání atomů vytváří kanálky a dutiny konstantních rozměrů. V těchto kanálcích se mohou zachytávat látky tuhého, kapalného a plynného skupenství.</a:t>
            </a:r>
          </a:p>
        </p:txBody>
      </p:sp>
      <p:pic>
        <p:nvPicPr>
          <p:cNvPr id="24581" name="Picture 5" descr="https://upload.wikimedia.org/wikipedia/commons/thumb/5/58/Zeolite-ZSM-5-3D-vdW.png/330px-Zeolite-ZSM-5-3D-vdW.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9987" y="4662791"/>
            <a:ext cx="1714499" cy="190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451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304800"/>
            <a:ext cx="88392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Zeolity můžeme rozdělit do dvou skupin: zeolity vytvořené uměle a přírodní zeolity. Díky efektivní výrobě průmyslových zeolitů, mají oproti těm přírodním téměř nulový výskyt nečistot v mřížkách. </a:t>
            </a:r>
          </a:p>
          <a:p>
            <a:pPr algn="just"/>
            <a:endParaRPr lang="cs-CZ" sz="2000" dirty="0">
              <a:latin typeface="Arial" panose="020B0604020202020204" pitchFamily="34" charset="0"/>
              <a:cs typeface="Arial" panose="020B0604020202020204" pitchFamily="34" charset="0"/>
            </a:endParaRPr>
          </a:p>
          <a:p>
            <a:pPr algn="just"/>
            <a:r>
              <a:rPr lang="cs-CZ" sz="2000" i="1" dirty="0">
                <a:latin typeface="Arial" panose="020B0604020202020204" pitchFamily="34" charset="0"/>
                <a:cs typeface="Arial" panose="020B0604020202020204" pitchFamily="34" charset="0"/>
              </a:rPr>
              <a:t>Použití</a:t>
            </a:r>
          </a:p>
          <a:p>
            <a:pPr algn="just"/>
            <a:r>
              <a:rPr lang="cs-CZ" sz="2000" dirty="0">
                <a:latin typeface="Arial" panose="020B0604020202020204" pitchFamily="34" charset="0"/>
                <a:cs typeface="Arial" panose="020B0604020202020204" pitchFamily="34" charset="0"/>
              </a:rPr>
              <a:t>  - Zeolity bývají jednou ze základních složek </a:t>
            </a:r>
            <a:r>
              <a:rPr lang="cs-CZ" sz="2000" b="1" dirty="0">
                <a:latin typeface="Arial" panose="020B0604020202020204" pitchFamily="34" charset="0"/>
                <a:cs typeface="Arial" panose="020B0604020202020204" pitchFamily="34" charset="0"/>
              </a:rPr>
              <a:t>bezfosfátových pracích prášků</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 Použití zeolitu jako </a:t>
            </a:r>
            <a:r>
              <a:rPr lang="cs-CZ" sz="2000" b="1" dirty="0">
                <a:latin typeface="Arial" panose="020B0604020202020204" pitchFamily="34" charset="0"/>
                <a:cs typeface="Arial" panose="020B0604020202020204" pitchFamily="34" charset="0"/>
              </a:rPr>
              <a:t>sorbentu, molekulárního síta a katalyzátoru </a:t>
            </a:r>
            <a:r>
              <a:rPr lang="cs-CZ" sz="2000" dirty="0">
                <a:latin typeface="Arial" panose="020B0604020202020204" pitchFamily="34" charset="0"/>
                <a:cs typeface="Arial" panose="020B0604020202020204" pitchFamily="34" charset="0"/>
              </a:rPr>
              <a:t>(umožňuje dehydrataci, výměnu iontů a absorpci molekul různé velikosti, aniž by došlo k jejich narušení).  </a:t>
            </a:r>
          </a:p>
          <a:p>
            <a:pPr algn="just"/>
            <a:r>
              <a:rPr lang="cs-CZ" sz="2000" dirty="0">
                <a:latin typeface="Arial" panose="020B0604020202020204" pitchFamily="34" charset="0"/>
                <a:cs typeface="Arial" panose="020B0604020202020204" pitchFamily="34" charset="0"/>
              </a:rPr>
              <a:t>  - Zeolity se používají jako </a:t>
            </a:r>
            <a:r>
              <a:rPr lang="cs-CZ" sz="2000" b="1" dirty="0">
                <a:latin typeface="Arial" panose="020B0604020202020204" pitchFamily="34" charset="0"/>
                <a:cs typeface="Arial" panose="020B0604020202020204" pitchFamily="34" charset="0"/>
              </a:rPr>
              <a:t>solární </a:t>
            </a:r>
            <a:r>
              <a:rPr lang="cs-CZ" sz="2000" b="1" dirty="0" err="1">
                <a:latin typeface="Arial" panose="020B0604020202020204" pitchFamily="34" charset="0"/>
                <a:cs typeface="Arial" panose="020B0604020202020204" pitchFamily="34" charset="0"/>
              </a:rPr>
              <a:t>termokolektory</a:t>
            </a:r>
            <a:r>
              <a:rPr lang="cs-CZ" sz="2000" dirty="0">
                <a:latin typeface="Arial" panose="020B0604020202020204" pitchFamily="34" charset="0"/>
                <a:cs typeface="Arial" panose="020B0604020202020204" pitchFamily="34" charset="0"/>
              </a:rPr>
              <a:t> a v adsorpčních </a:t>
            </a:r>
            <a:r>
              <a:rPr lang="cs-CZ" sz="2000" b="1" dirty="0">
                <a:latin typeface="Arial" panose="020B0604020202020204" pitchFamily="34" charset="0"/>
                <a:cs typeface="Arial" panose="020B0604020202020204" pitchFamily="34" charset="0"/>
              </a:rPr>
              <a:t>chladicích zařízeních</a:t>
            </a:r>
            <a:r>
              <a:rPr lang="cs-CZ" sz="2000" dirty="0">
                <a:latin typeface="Arial" panose="020B0604020202020204" pitchFamily="34" charset="0"/>
                <a:cs typeface="Arial" panose="020B0604020202020204" pitchFamily="34" charset="0"/>
              </a:rPr>
              <a:t>. Zde se využívá jejich vysokého zahřívání při adsorpci a schopnost hydratace a dehydratace při zachování strukturální stability. Tato hygroskopická vlastnost spojená s inherentní exotermní reakcí (způsobující zahřátí) při přechodu z dehydratované do hydratované formy předurčuje přírodní zeolity k využití odpadového tepla a tepelné sluneční energie. </a:t>
            </a:r>
          </a:p>
          <a:p>
            <a:pPr algn="just"/>
            <a:r>
              <a:rPr lang="cs-CZ" sz="2000" dirty="0">
                <a:latin typeface="Arial" panose="020B0604020202020204" pitchFamily="34" charset="0"/>
                <a:cs typeface="Arial" panose="020B0604020202020204" pitchFamily="34" charset="0"/>
              </a:rPr>
              <a:t>  - Zeolit se používá jako </a:t>
            </a:r>
            <a:r>
              <a:rPr lang="cs-CZ" sz="2000" b="1" dirty="0">
                <a:latin typeface="Arial" panose="020B0604020202020204" pitchFamily="34" charset="0"/>
                <a:cs typeface="Arial" panose="020B0604020202020204" pitchFamily="34" charset="0"/>
              </a:rPr>
              <a:t>filtrační medium </a:t>
            </a:r>
            <a:r>
              <a:rPr lang="cs-CZ" sz="2000" dirty="0">
                <a:latin typeface="Arial" panose="020B0604020202020204" pitchFamily="34" charset="0"/>
                <a:cs typeface="Arial" panose="020B0604020202020204" pitchFamily="34" charset="0"/>
              </a:rPr>
              <a:t>pro čištění zahradních jezírek, rybníků a akvárií. Pórovitá struktura zeolitu poskytuje optimální povrch pro kolonizaci biologicky užitečných nitrifikačních bakterií. </a:t>
            </a:r>
          </a:p>
        </p:txBody>
      </p:sp>
    </p:spTree>
    <p:extLst>
      <p:ext uri="{BB962C8B-B14F-4D97-AF65-F5344CB8AC3E}">
        <p14:creationId xmlns:p14="http://schemas.microsoft.com/office/powerpoint/2010/main" val="3046419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381000"/>
            <a:ext cx="8458200" cy="224676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 Přípravky pro </a:t>
            </a:r>
            <a:r>
              <a:rPr lang="cs-CZ" sz="2000" b="1" dirty="0">
                <a:latin typeface="Arial" panose="020B0604020202020204" pitchFamily="34" charset="0"/>
                <a:cs typeface="Arial" panose="020B0604020202020204" pitchFamily="34" charset="0"/>
              </a:rPr>
              <a:t>zastavení krvácení</a:t>
            </a:r>
            <a:r>
              <a:rPr lang="cs-CZ" sz="2000" dirty="0">
                <a:latin typeface="Arial" panose="020B0604020202020204" pitchFamily="34" charset="0"/>
                <a:cs typeface="Arial" panose="020B0604020202020204" pitchFamily="34" charset="0"/>
              </a:rPr>
              <a:t>: při kontaktu s krví v ráně a jejím okolí vychytávají z krve molekuly vody, zatímco větší struktury zůstanou v ráně a tím podpoří přirozené stavění krvácení. </a:t>
            </a:r>
          </a:p>
          <a:p>
            <a:pPr algn="just"/>
            <a:r>
              <a:rPr lang="cs-CZ" sz="2000" dirty="0">
                <a:latin typeface="Arial" panose="020B0604020202020204" pitchFamily="34" charset="0"/>
                <a:cs typeface="Arial" panose="020B0604020202020204" pitchFamily="34" charset="0"/>
              </a:rPr>
              <a:t>   - V </a:t>
            </a:r>
            <a:r>
              <a:rPr lang="cs-CZ" sz="2000" b="1" dirty="0">
                <a:latin typeface="Arial" panose="020B0604020202020204" pitchFamily="34" charset="0"/>
                <a:cs typeface="Arial" panose="020B0604020202020204" pitchFamily="34" charset="0"/>
              </a:rPr>
              <a:t>kyslíkových koncentrátorech</a:t>
            </a:r>
            <a:r>
              <a:rPr lang="cs-CZ" sz="2000" dirty="0">
                <a:latin typeface="Arial" panose="020B0604020202020204" pitchFamily="34" charset="0"/>
                <a:cs typeface="Arial" panose="020B0604020202020204" pitchFamily="34" charset="0"/>
              </a:rPr>
              <a:t>, kde jsou umělé zeolity schopné za určitého tlaku odfiltrovat dusík ze vzduchu, takže prošlá směs má výrazně vyšší podíl kyslíku. Filtr je ovšem následně nutné regenerovat </a:t>
            </a:r>
          </a:p>
          <a:p>
            <a:pPr algn="just"/>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381000" y="2627769"/>
            <a:ext cx="8534400" cy="707886"/>
          </a:xfrm>
          <a:prstGeom prst="rect">
            <a:avLst/>
          </a:prstGeom>
        </p:spPr>
        <p:txBody>
          <a:bodyPr wrap="square">
            <a:spAutoFit/>
          </a:bodyPr>
          <a:lstStyle/>
          <a:p>
            <a:r>
              <a:rPr lang="cs-CZ" altLang="en-US" sz="2000" b="1" dirty="0">
                <a:latin typeface="Arial" panose="020B0604020202020204" pitchFamily="34" charset="0"/>
                <a:cs typeface="Arial" panose="020B0604020202020204" pitchFamily="34" charset="0"/>
              </a:rPr>
              <a:t>T</a:t>
            </a:r>
            <a:r>
              <a:rPr lang="en-GB" altLang="en-US" sz="2000" b="1" dirty="0" err="1">
                <a:latin typeface="Arial" panose="020B0604020202020204" pitchFamily="34" charset="0"/>
                <a:cs typeface="Arial" panose="020B0604020202020204" pitchFamily="34" charset="0"/>
              </a:rPr>
              <a:t>opa</a:t>
            </a:r>
            <a:r>
              <a:rPr lang="cs-CZ" altLang="en-US" sz="2000" b="1" dirty="0">
                <a:latin typeface="Arial" panose="020B0604020202020204" pitchFamily="34" charset="0"/>
                <a:cs typeface="Arial" panose="020B0604020202020204" pitchFamily="34" charset="0"/>
              </a:rPr>
              <a:t>z </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křemičitan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hlinitý</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obsahem</a:t>
            </a:r>
            <a:r>
              <a:rPr lang="en-GB" altLang="en-US" sz="2000" dirty="0">
                <a:latin typeface="Arial" panose="020B0604020202020204" pitchFamily="34" charset="0"/>
                <a:cs typeface="Arial" panose="020B0604020202020204" pitchFamily="34" charset="0"/>
              </a:rPr>
              <a:t> flu</a:t>
            </a:r>
            <a:r>
              <a:rPr lang="cs-CZ" altLang="en-US" sz="2000" dirty="0">
                <a:latin typeface="Arial" panose="020B0604020202020204" pitchFamily="34" charset="0"/>
                <a:cs typeface="Arial" panose="020B0604020202020204" pitchFamily="34" charset="0"/>
              </a:rPr>
              <a:t>o</a:t>
            </a:r>
            <a:r>
              <a:rPr lang="en-GB" altLang="en-US" sz="2000" dirty="0" err="1">
                <a:latin typeface="Arial" panose="020B0604020202020204" pitchFamily="34" charset="0"/>
                <a:cs typeface="Arial" panose="020B0604020202020204" pitchFamily="34" charset="0"/>
              </a:rPr>
              <a:t>ru</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(F,OH)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abrazivum (brusné prášky a pasty); ozdobný a drahý kámen</a:t>
            </a:r>
            <a:endParaRPr lang="cs-CZ" altLang="en-US" sz="2000" dirty="0">
              <a:latin typeface="Arial" panose="020B0604020202020204" pitchFamily="34" charset="0"/>
              <a:cs typeface="Arial" panose="020B0604020202020204" pitchFamily="34" charset="0"/>
            </a:endParaRPr>
          </a:p>
        </p:txBody>
      </p:sp>
      <p:sp>
        <p:nvSpPr>
          <p:cNvPr id="6" name="Obdélník 5"/>
          <p:cNvSpPr/>
          <p:nvPr/>
        </p:nvSpPr>
        <p:spPr>
          <a:xfrm>
            <a:off x="304800" y="3597265"/>
            <a:ext cx="5964677" cy="2554545"/>
          </a:xfrm>
          <a:prstGeom prst="rect">
            <a:avLst/>
          </a:prstGeom>
        </p:spPr>
        <p:txBody>
          <a:bodyPr wrap="square">
            <a:spAutoFit/>
          </a:bodyPr>
          <a:lstStyle/>
          <a:p>
            <a:r>
              <a:rPr lang="cs-CZ" altLang="en-US" sz="2000" b="1" dirty="0">
                <a:latin typeface="Arial" panose="020B0604020202020204" pitchFamily="34" charset="0"/>
                <a:cs typeface="Arial" panose="020B0604020202020204" pitchFamily="34" charset="0"/>
              </a:rPr>
              <a:t>S</a:t>
            </a:r>
            <a:r>
              <a:rPr lang="en-GB" altLang="en-US" sz="2000" b="1" dirty="0" err="1">
                <a:latin typeface="Arial" panose="020B0604020202020204" pitchFamily="34" charset="0"/>
                <a:cs typeface="Arial" panose="020B0604020202020204" pitchFamily="34" charset="0"/>
              </a:rPr>
              <a:t>míšené</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oxidy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spinelového</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typu</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a:t>
            </a:r>
            <a:r>
              <a:rPr lang="en-GB" altLang="en-US" sz="2000" baseline="30000" dirty="0">
                <a:latin typeface="Arial" panose="020B0604020202020204" pitchFamily="34" charset="0"/>
                <a:cs typeface="Arial" panose="020B0604020202020204" pitchFamily="34" charset="0"/>
              </a:rPr>
              <a:t>II</a:t>
            </a:r>
            <a:r>
              <a:rPr lang="en-GB" altLang="en-US" sz="2000" dirty="0">
                <a:latin typeface="Arial" panose="020B0604020202020204" pitchFamily="34" charset="0"/>
                <a:cs typeface="Arial" panose="020B0604020202020204" pitchFamily="34" charset="0"/>
              </a:rPr>
              <a:t>Al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společným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tavením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prvků</a:t>
            </a:r>
            <a:endParaRPr lang="en-GB"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vzdorují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vodě</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kyselinám</a:t>
            </a:r>
            <a:endParaRPr lang="cs-CZ" altLang="en-US" sz="2000" dirty="0">
              <a:latin typeface="Arial" panose="020B0604020202020204" pitchFamily="34" charset="0"/>
              <a:cs typeface="Arial" panose="020B0604020202020204" pitchFamily="34" charset="0"/>
            </a:endParaRPr>
          </a:p>
          <a:p>
            <a:endParaRPr lang="cs-CZ" altLang="en-US" sz="2000" b="1" dirty="0">
              <a:latin typeface="Arial" panose="020B0604020202020204" pitchFamily="34" charset="0"/>
              <a:cs typeface="Arial" panose="020B0604020202020204" pitchFamily="34" charset="0"/>
            </a:endParaRPr>
          </a:p>
          <a:p>
            <a:r>
              <a:rPr lang="cs-CZ" altLang="en-US" sz="2000" b="1" dirty="0">
                <a:latin typeface="Arial" panose="020B0604020202020204" pitchFamily="34" charset="0"/>
                <a:cs typeface="Arial" panose="020B0604020202020204" pitchFamily="34" charset="0"/>
              </a:rPr>
              <a:t>S</a:t>
            </a:r>
            <a:r>
              <a:rPr lang="en-GB" altLang="en-US" sz="2000" b="1" dirty="0" err="1">
                <a:latin typeface="Arial" panose="020B0604020202020204" pitchFamily="34" charset="0"/>
                <a:cs typeface="Arial" panose="020B0604020202020204" pitchFamily="34" charset="0"/>
              </a:rPr>
              <a:t>pinel</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MgAl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červený drahý kámen. Velké spinely zdobí čelenku a lilie svatováclavské koruny Karla IV. </a:t>
            </a:r>
            <a:endParaRPr lang="en-GB" altLang="en-US" sz="2000" dirty="0">
              <a:latin typeface="Arial" panose="020B0604020202020204" pitchFamily="34" charset="0"/>
              <a:cs typeface="Arial" panose="020B0604020202020204" pitchFamily="34" charset="0"/>
            </a:endParaRPr>
          </a:p>
          <a:p>
            <a:endParaRPr lang="en-GB" altLang="en-US" sz="2000" b="1" dirty="0">
              <a:latin typeface="Arial" panose="020B0604020202020204" pitchFamily="34" charset="0"/>
              <a:cs typeface="Arial" panose="020B0604020202020204" pitchFamily="34" charset="0"/>
            </a:endParaRPr>
          </a:p>
        </p:txBody>
      </p:sp>
      <p:pic>
        <p:nvPicPr>
          <p:cNvPr id="26626" name="Picture 2" descr="https://upload.wikimedia.org/wikipedia/commons/f/fc/CopyCrownBohem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1355" y="3309124"/>
            <a:ext cx="2660245" cy="227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35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type="body" idx="1"/>
          </p:nvPr>
        </p:nvSpPr>
        <p:spPr>
          <a:xfrm>
            <a:off x="2548187" y="807286"/>
            <a:ext cx="6077164" cy="2571750"/>
          </a:xfrm>
        </p:spPr>
        <p:txBody>
          <a:bodyPr>
            <a:normAutofit lnSpcReduction="10000"/>
          </a:bodyPr>
          <a:lstStyle/>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B - </a:t>
            </a:r>
            <a:r>
              <a:rPr lang="en-GB" altLang="en-US" sz="2000" dirty="0" err="1">
                <a:latin typeface="Arial" panose="020B0604020202020204" pitchFamily="34" charset="0"/>
                <a:cs typeface="Arial" panose="020B0604020202020204" pitchFamily="34" charset="0"/>
              </a:rPr>
              <a:t>nekov</a:t>
            </a:r>
            <a:r>
              <a:rPr lang="en-GB" altLang="en-US" sz="2000" dirty="0">
                <a:latin typeface="Arial" panose="020B0604020202020204" pitchFamily="34" charset="0"/>
                <a:cs typeface="Arial" panose="020B0604020202020204" pitchFamily="34" charset="0"/>
              </a:rPr>
              <a:t>; Al, Ga</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In, Tl -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y</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9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a:t>
            </a:r>
            <a:r>
              <a:rPr lang="cs-CZ"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konfigurace</a:t>
            </a:r>
            <a:r>
              <a:rPr lang="en-GB" altLang="en-US" sz="2000" dirty="0">
                <a:latin typeface="Arial" panose="020B0604020202020204" pitchFamily="34" charset="0"/>
                <a:cs typeface="Arial" panose="020B0604020202020204" pitchFamily="34" charset="0"/>
              </a:rPr>
              <a:t>: ns</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np</a:t>
            </a:r>
            <a:r>
              <a:rPr lang="en-GB" altLang="en-US" sz="2000" baseline="30000" dirty="0">
                <a:latin typeface="Arial" panose="020B0604020202020204" pitchFamily="34" charset="0"/>
                <a:cs typeface="Arial" panose="020B0604020202020204" pitchFamily="34" charset="0"/>
              </a:rPr>
              <a:t>1</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oxidační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číslo</a:t>
            </a:r>
            <a:r>
              <a:rPr lang="en-GB" altLang="en-US" sz="2000" dirty="0">
                <a:latin typeface="Arial" panose="020B0604020202020204" pitchFamily="34" charset="0"/>
                <a:cs typeface="Arial" panose="020B0604020202020204" pitchFamily="34" charset="0"/>
              </a:rPr>
              <a:t>: B</a:t>
            </a:r>
            <a:r>
              <a:rPr lang="en-GB" altLang="en-US" sz="2000" baseline="30000" dirty="0">
                <a:latin typeface="Arial" panose="020B0604020202020204" pitchFamily="34" charset="0"/>
                <a:cs typeface="Arial" panose="020B0604020202020204" pitchFamily="34" charset="0"/>
              </a:rPr>
              <a:t>III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a:t>
            </a:r>
            <a:r>
              <a:rPr lang="en-GB" altLang="en-US" sz="2000" baseline="30000" dirty="0" err="1">
                <a:latin typeface="Arial" panose="020B0604020202020204" pitchFamily="34" charset="0"/>
                <a:cs typeface="Arial" panose="020B0604020202020204" pitchFamily="34" charset="0"/>
              </a:rPr>
              <a:t>III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Ga</a:t>
            </a:r>
            <a:r>
              <a:rPr lang="en-GB" altLang="en-US" sz="2000" baseline="30000" dirty="0" err="1">
                <a:latin typeface="Arial" panose="020B0604020202020204" pitchFamily="34" charset="0"/>
                <a:cs typeface="Arial" panose="020B0604020202020204" pitchFamily="34" charset="0"/>
              </a:rPr>
              <a:t>III,I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In</a:t>
            </a:r>
            <a:r>
              <a:rPr lang="en-GB" altLang="en-US" sz="2000" baseline="30000" dirty="0" err="1">
                <a:latin typeface="Arial" panose="020B0604020202020204" pitchFamily="34" charset="0"/>
                <a:cs typeface="Arial" panose="020B0604020202020204" pitchFamily="34" charset="0"/>
              </a:rPr>
              <a:t>III,I</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Tl</a:t>
            </a:r>
            <a:r>
              <a:rPr lang="en-GB" altLang="en-US" sz="2000" baseline="30000" dirty="0" err="1">
                <a:latin typeface="Arial" panose="020B0604020202020204" pitchFamily="34" charset="0"/>
                <a:cs typeface="Arial" panose="020B0604020202020204" pitchFamily="34" charset="0"/>
              </a:rPr>
              <a:t>III,I</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800" dirty="0">
              <a:latin typeface="Arial" panose="020B0604020202020204" pitchFamily="34" charset="0"/>
              <a:cs typeface="Arial" panose="020B0604020202020204" pitchFamily="34" charset="0"/>
            </a:endParaRPr>
          </a:p>
          <a:p>
            <a:pPr eaLnBrk="1" hangingPunct="1">
              <a:buFontTx/>
              <a:buChar char="-"/>
            </a:pPr>
            <a:r>
              <a:rPr lang="en-GB" altLang="en-US" sz="2000" dirty="0">
                <a:latin typeface="Arial" panose="020B0604020202020204" pitchFamily="34" charset="0"/>
                <a:cs typeface="Arial" panose="020B0604020202020204" pitchFamily="34" charset="0"/>
              </a:rPr>
              <a:t>k </a:t>
            </a:r>
            <a:r>
              <a:rPr lang="en-GB" altLang="en-US" sz="2000" dirty="0" err="1">
                <a:latin typeface="Arial" panose="020B0604020202020204" pitchFamily="34" charset="0"/>
                <a:cs typeface="Arial" panose="020B0604020202020204" pitchFamily="34" charset="0"/>
              </a:rPr>
              <a:t>chemickým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vazbám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využívají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elektrony</a:t>
            </a:r>
            <a:r>
              <a:rPr lang="en-GB" altLang="en-US" sz="2000" dirty="0">
                <a:latin typeface="Arial" panose="020B0604020202020204" pitchFamily="34" charset="0"/>
                <a:cs typeface="Arial" panose="020B0604020202020204" pitchFamily="34" charset="0"/>
              </a:rPr>
              <a:t> s</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p</a:t>
            </a:r>
            <a:r>
              <a:rPr lang="en-GB" altLang="en-US" sz="2000" baseline="30000" dirty="0">
                <a:latin typeface="Arial" panose="020B0604020202020204" pitchFamily="34" charset="0"/>
                <a:cs typeface="Arial" panose="020B0604020202020204" pitchFamily="34" charset="0"/>
              </a:rPr>
              <a:t>1</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tři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hybridní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orbitaly</a:t>
            </a:r>
            <a:r>
              <a:rPr lang="en-GB" altLang="en-US" sz="2000" dirty="0">
                <a:latin typeface="Arial" panose="020B0604020202020204" pitchFamily="34" charset="0"/>
                <a:cs typeface="Arial" panose="020B0604020202020204" pitchFamily="34" charset="0"/>
              </a:rPr>
              <a:t> sp</a:t>
            </a:r>
            <a:r>
              <a:rPr lang="en-GB"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p>
          <a:p>
            <a:pPr eaLnBrk="1" hangingPunct="1">
              <a:buFontTx/>
              <a:buChar char="-"/>
            </a:pPr>
            <a:endParaRPr lang="en-GB" altLang="en-US" sz="800" baseline="30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atomovým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číslem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roste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iontový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podíl</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aseline="30000" dirty="0">
              <a:latin typeface="Arial" panose="020B0604020202020204" pitchFamily="34" charset="0"/>
              <a:cs typeface="Arial" panose="020B0604020202020204" pitchFamily="34" charset="0"/>
              <a:sym typeface="Symbol" pitchFamily="18" charset="2"/>
            </a:endParaRPr>
          </a:p>
        </p:txBody>
      </p:sp>
      <p:pic>
        <p:nvPicPr>
          <p:cNvPr id="2054" name="Picture 6" descr="Boron - Wikipedia">
            <a:extLst>
              <a:ext uri="{FF2B5EF4-FFF2-40B4-BE49-F238E27FC236}">
                <a16:creationId xmlns:a16="http://schemas.microsoft.com/office/drawing/2014/main" id="{9E5ABEC4-8BE8-427F-BB88-E95C25B2CB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933" y="116258"/>
            <a:ext cx="1828800" cy="13649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emical Elements - Aluminium">
            <a:extLst>
              <a:ext uri="{FF2B5EF4-FFF2-40B4-BE49-F238E27FC236}">
                <a16:creationId xmlns:a16="http://schemas.microsoft.com/office/drawing/2014/main" id="{A48A276C-9115-4D25-8DDE-264A97C265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649" y="1612117"/>
            <a:ext cx="1208498" cy="12084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allium - Assignment Point">
            <a:extLst>
              <a:ext uri="{FF2B5EF4-FFF2-40B4-BE49-F238E27FC236}">
                <a16:creationId xmlns:a16="http://schemas.microsoft.com/office/drawing/2014/main" id="{21D922ED-48D8-413B-AAF2-A68921CE8D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36" y="3024624"/>
            <a:ext cx="2068194" cy="103409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allium - Wikipedia">
            <a:extLst>
              <a:ext uri="{FF2B5EF4-FFF2-40B4-BE49-F238E27FC236}">
                <a16:creationId xmlns:a16="http://schemas.microsoft.com/office/drawing/2014/main" id="{C4A30093-E4CC-4A6D-A24F-4F49590C6E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312" y="5644105"/>
            <a:ext cx="2262089" cy="10340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AB4DC505-EE28-40FD-95E7-724E0091F6B2}"/>
              </a:ext>
            </a:extLst>
          </p:cNvPr>
          <p:cNvSpPr txBox="1"/>
          <p:nvPr/>
        </p:nvSpPr>
        <p:spPr>
          <a:xfrm>
            <a:off x="4025097" y="130996"/>
            <a:ext cx="4572000" cy="461665"/>
          </a:xfrm>
          <a:prstGeom prst="rect">
            <a:avLst/>
          </a:prstGeom>
          <a:noFill/>
        </p:spPr>
        <p:txBody>
          <a:bodyPr wrap="square">
            <a:spAutoFit/>
          </a:bodyPr>
          <a:lstStyle/>
          <a:p>
            <a:pPr eaLnBrk="1" hangingPunct="1">
              <a:buFont typeface="Wingdings" pitchFamily="2" charset="2"/>
              <a:buNone/>
            </a:pPr>
            <a:r>
              <a:rPr lang="en-GB" altLang="en-US" sz="2400" b="1" dirty="0">
                <a:latin typeface="Arial" panose="020B0604020202020204" pitchFamily="34" charset="0"/>
                <a:cs typeface="Arial" panose="020B0604020202020204" pitchFamily="34" charset="0"/>
              </a:rPr>
              <a:t>B, Al, Ga, In, Tl</a:t>
            </a:r>
          </a:p>
        </p:txBody>
      </p:sp>
      <p:pic>
        <p:nvPicPr>
          <p:cNvPr id="6" name="Obrázek 5">
            <a:extLst>
              <a:ext uri="{FF2B5EF4-FFF2-40B4-BE49-F238E27FC236}">
                <a16:creationId xmlns:a16="http://schemas.microsoft.com/office/drawing/2014/main" id="{44D10AA2-1D2C-4E85-B7A4-389A1B1066FD}"/>
              </a:ext>
            </a:extLst>
          </p:cNvPr>
          <p:cNvPicPr>
            <a:picLocks noChangeAspect="1"/>
          </p:cNvPicPr>
          <p:nvPr/>
        </p:nvPicPr>
        <p:blipFill>
          <a:blip r:embed="rId6"/>
          <a:stretch>
            <a:fillRect/>
          </a:stretch>
        </p:blipFill>
        <p:spPr>
          <a:xfrm>
            <a:off x="311427" y="4323417"/>
            <a:ext cx="2099857" cy="1095375"/>
          </a:xfrm>
          <a:prstGeom prst="rect">
            <a:avLst/>
          </a:prstGeom>
        </p:spPr>
      </p:pic>
      <p:pic>
        <p:nvPicPr>
          <p:cNvPr id="2064" name="Picture 16">
            <a:extLst>
              <a:ext uri="{FF2B5EF4-FFF2-40B4-BE49-F238E27FC236}">
                <a16:creationId xmlns:a16="http://schemas.microsoft.com/office/drawing/2014/main" id="{86407A2C-8F09-4F56-8BBA-5A96D8F174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0855" y="3326990"/>
            <a:ext cx="5510589" cy="341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20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36867" y="4106642"/>
            <a:ext cx="8707938"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Kamenec </a:t>
            </a:r>
            <a:r>
              <a:rPr lang="cs-CZ" sz="2000" b="1" dirty="0" err="1">
                <a:latin typeface="Arial" panose="020B0604020202020204" pitchFamily="34" charset="0"/>
                <a:cs typeface="Arial" panose="020B0604020202020204" pitchFamily="34" charset="0"/>
              </a:rPr>
              <a:t>draselno</a:t>
            </a:r>
            <a:r>
              <a:rPr lang="cs-CZ" sz="2000" b="1" dirty="0">
                <a:latin typeface="Arial" panose="020B0604020202020204" pitchFamily="34" charset="0"/>
                <a:cs typeface="Arial" panose="020B0604020202020204" pitchFamily="34" charset="0"/>
              </a:rPr>
              <a:t>-hlinitý </a:t>
            </a:r>
            <a:r>
              <a:rPr lang="cs-CZ" sz="2000" dirty="0" err="1">
                <a:latin typeface="Arial" panose="020B0604020202020204" pitchFamily="34" charset="0"/>
                <a:cs typeface="Arial" panose="020B0604020202020204" pitchFamily="34" charset="0"/>
              </a:rPr>
              <a:t>KAl</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12H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dirty="0" err="1">
                <a:latin typeface="Arial" panose="020B0604020202020204" pitchFamily="34" charset="0"/>
                <a:cs typeface="Arial" panose="020B0604020202020204" pitchFamily="34" charset="0"/>
              </a:rPr>
              <a:t>alum</a:t>
            </a:r>
            <a:r>
              <a:rPr lang="cs-CZ" sz="2000" dirty="0">
                <a:latin typeface="Arial" panose="020B0604020202020204" pitchFamily="34" charset="0"/>
                <a:cs typeface="Arial" panose="020B0604020202020204" pitchFamily="34" charset="0"/>
              </a:rPr>
              <a:t>) vzniká zvětráváním žulových skal v teplém a vlhkém prostředí. Využívá se především jako antiperspirant, pro zastavení drobného krvácení a také  k vyčiňování kůží a kožešin.</a:t>
            </a:r>
          </a:p>
        </p:txBody>
      </p:sp>
      <p:pic>
        <p:nvPicPr>
          <p:cNvPr id="9218" name="Picture 2" descr="Coagulation">
            <a:extLst>
              <a:ext uri="{FF2B5EF4-FFF2-40B4-BE49-F238E27FC236}">
                <a16:creationId xmlns:a16="http://schemas.microsoft.com/office/drawing/2014/main" id="{55F6BF2D-D5F2-410E-8672-2442BBDE3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5500" y="1038333"/>
            <a:ext cx="4121300" cy="2744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6E8067F-717B-4F36-B80B-D8F75FA30C31}"/>
              </a:ext>
            </a:extLst>
          </p:cNvPr>
          <p:cNvSpPr txBox="1"/>
          <p:nvPr/>
        </p:nvSpPr>
        <p:spPr>
          <a:xfrm>
            <a:off x="218031" y="219482"/>
            <a:ext cx="8707938" cy="1015663"/>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Síran hlinitý </a:t>
            </a:r>
            <a:r>
              <a:rPr lang="cs-CZ" sz="2000" dirty="0">
                <a:latin typeface="Arial" panose="020B0604020202020204" pitchFamily="34" charset="0"/>
                <a:cs typeface="Arial" panose="020B0604020202020204" pitchFamily="34" charset="0"/>
              </a:rPr>
              <a:t>se jako potravinářské plnivo E 520 používá ke zpevňování konzervované zeleniny a masa a jako koagulační a flotační činidlo při čištění odpadních vod.</a:t>
            </a:r>
          </a:p>
        </p:txBody>
      </p:sp>
      <p:pic>
        <p:nvPicPr>
          <p:cNvPr id="6" name="Obrázek 5">
            <a:extLst>
              <a:ext uri="{FF2B5EF4-FFF2-40B4-BE49-F238E27FC236}">
                <a16:creationId xmlns:a16="http://schemas.microsoft.com/office/drawing/2014/main" id="{99A94061-48BD-4BB8-87D6-E768A143385F}"/>
              </a:ext>
            </a:extLst>
          </p:cNvPr>
          <p:cNvPicPr>
            <a:picLocks noChangeAspect="1"/>
          </p:cNvPicPr>
          <p:nvPr/>
        </p:nvPicPr>
        <p:blipFill>
          <a:blip r:embed="rId3"/>
          <a:stretch>
            <a:fillRect/>
          </a:stretch>
        </p:blipFill>
        <p:spPr>
          <a:xfrm>
            <a:off x="457200" y="1427919"/>
            <a:ext cx="3862551" cy="2133600"/>
          </a:xfrm>
          <a:prstGeom prst="rect">
            <a:avLst/>
          </a:prstGeom>
        </p:spPr>
      </p:pic>
      <p:pic>
        <p:nvPicPr>
          <p:cNvPr id="9220" name="Picture 4" descr="IHA STYPTIC PEN TYPE TRADITIONAL SHAVING CUT BLOOD STOPPER AFTER SHAVE ALUM  Free Post Shipping from Turkey|Waxing| - AliExpress">
            <a:extLst>
              <a:ext uri="{FF2B5EF4-FFF2-40B4-BE49-F238E27FC236}">
                <a16:creationId xmlns:a16="http://schemas.microsoft.com/office/drawing/2014/main" id="{D561DCFC-0F74-445A-8494-B5E31DFD4E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0991" y="5221059"/>
            <a:ext cx="1339360" cy="15082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7D90F86B-7CC0-4DC3-A58A-03C9542EA8BA}"/>
              </a:ext>
            </a:extLst>
          </p:cNvPr>
          <p:cNvSpPr txBox="1"/>
          <p:nvPr/>
        </p:nvSpPr>
        <p:spPr>
          <a:xfrm>
            <a:off x="199195" y="5602827"/>
            <a:ext cx="7057785" cy="923330"/>
          </a:xfrm>
          <a:prstGeom prst="rect">
            <a:avLst/>
          </a:prstGeom>
          <a:noFill/>
        </p:spPr>
        <p:txBody>
          <a:bodyPr wrap="square">
            <a:spAutoFit/>
          </a:bodyPr>
          <a:lstStyle/>
          <a:p>
            <a:pPr algn="just"/>
            <a:r>
              <a:rPr lang="cs-CZ" i="0" dirty="0">
                <a:solidFill>
                  <a:srgbClr val="242729"/>
                </a:solidFill>
                <a:effectLst/>
                <a:latin typeface="Arial" panose="020B0604020202020204" pitchFamily="34" charset="0"/>
              </a:rPr>
              <a:t>Bez</a:t>
            </a:r>
            <a:r>
              <a:rPr lang="en-US" b="0" i="0" dirty="0">
                <a:solidFill>
                  <a:srgbClr val="242729"/>
                </a:solidFill>
                <a:effectLst/>
                <a:latin typeface="Arial" panose="020B0604020202020204" pitchFamily="34" charset="0"/>
              </a:rPr>
              <a:t> </a:t>
            </a:r>
            <a:r>
              <a:rPr lang="cs-CZ" b="0" i="0" dirty="0">
                <a:solidFill>
                  <a:srgbClr val="242729"/>
                </a:solidFill>
                <a:effectLst/>
                <a:latin typeface="Arial" panose="020B0604020202020204" pitchFamily="34" charset="0"/>
              </a:rPr>
              <a:t>kamence</a:t>
            </a:r>
            <a:r>
              <a:rPr lang="en-US" b="0" i="0" dirty="0">
                <a:solidFill>
                  <a:srgbClr val="242729"/>
                </a:solidFill>
                <a:effectLst/>
                <a:latin typeface="Arial" panose="020B0604020202020204" pitchFamily="34" charset="0"/>
              </a:rPr>
              <a:t> </a:t>
            </a:r>
            <a:r>
              <a:rPr lang="cs-CZ" b="0" i="0" dirty="0">
                <a:solidFill>
                  <a:srgbClr val="242729"/>
                </a:solidFill>
                <a:effectLst/>
                <a:latin typeface="Arial" panose="020B0604020202020204" pitchFamily="34" charset="0"/>
              </a:rPr>
              <a:t>se červené krvinky</a:t>
            </a:r>
            <a:r>
              <a:rPr lang="en-US" b="0" i="0" dirty="0">
                <a:solidFill>
                  <a:srgbClr val="242729"/>
                </a:solidFill>
                <a:effectLst/>
                <a:latin typeface="Arial" panose="020B0604020202020204" pitchFamily="34" charset="0"/>
              </a:rPr>
              <a:t> </a:t>
            </a:r>
            <a:r>
              <a:rPr lang="cs-CZ" b="0" i="0" dirty="0">
                <a:solidFill>
                  <a:srgbClr val="242729"/>
                </a:solidFill>
                <a:effectLst/>
                <a:latin typeface="Arial" panose="020B0604020202020204" pitchFamily="34" charset="0"/>
              </a:rPr>
              <a:t>navzájem odpuzují a srážení krve trvá déle. N</a:t>
            </a:r>
            <a:r>
              <a:rPr lang="en-US" b="0" i="0" dirty="0" err="1">
                <a:solidFill>
                  <a:srgbClr val="242729"/>
                </a:solidFill>
                <a:effectLst/>
                <a:latin typeface="Arial" panose="020B0604020202020204" pitchFamily="34" charset="0"/>
              </a:rPr>
              <a:t>eutraliz</a:t>
            </a:r>
            <a:r>
              <a:rPr lang="cs-CZ" b="0" i="0" dirty="0" err="1">
                <a:solidFill>
                  <a:srgbClr val="242729"/>
                </a:solidFill>
                <a:effectLst/>
                <a:latin typeface="Arial" panose="020B0604020202020204" pitchFamily="34" charset="0"/>
              </a:rPr>
              <a:t>ace</a:t>
            </a:r>
            <a:r>
              <a:rPr lang="cs-CZ" b="0" i="0" dirty="0">
                <a:solidFill>
                  <a:srgbClr val="242729"/>
                </a:solidFill>
                <a:effectLst/>
                <a:latin typeface="Arial" panose="020B0604020202020204" pitchFamily="34" charset="0"/>
              </a:rPr>
              <a:t> nábojů na povrchu červených krvinek působením kamence vede k jejich snadnější a rychlejší koagulaci</a:t>
            </a:r>
            <a:r>
              <a:rPr lang="en-US" b="0" i="0" dirty="0">
                <a:solidFill>
                  <a:srgbClr val="242729"/>
                </a:solidFill>
                <a:effectLst/>
                <a:latin typeface="Arial" panose="020B0604020202020204" pitchFamily="34" charset="0"/>
              </a:rPr>
              <a:t>. </a:t>
            </a:r>
            <a:endParaRPr lang="cs-CZ" dirty="0"/>
          </a:p>
        </p:txBody>
      </p:sp>
    </p:spTree>
    <p:extLst>
      <p:ext uri="{BB962C8B-B14F-4D97-AF65-F5344CB8AC3E}">
        <p14:creationId xmlns:p14="http://schemas.microsoft.com/office/powerpoint/2010/main" val="1187823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917912"/>
            <a:ext cx="8839200" cy="317009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Oxid inditý </a:t>
            </a:r>
            <a:r>
              <a:rPr lang="cs-CZ" sz="2000" dirty="0">
                <a:latin typeface="Arial" panose="020B0604020202020204" pitchFamily="34" charset="0"/>
                <a:cs typeface="Arial" panose="020B0604020202020204" pitchFamily="34" charset="0"/>
              </a:rPr>
              <a:t>In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k přípravě antistatických vrstev a k výrobě polovodičů. </a:t>
            </a:r>
            <a:r>
              <a:rPr lang="cs-CZ" altLang="en-US" sz="2000" dirty="0">
                <a:latin typeface="Arial" panose="020B0604020202020204" pitchFamily="34" charset="0"/>
                <a:cs typeface="Arial" panose="020B0604020202020204" pitchFamily="34" charset="0"/>
              </a:rPr>
              <a:t>J</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žlutý</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nerozpouští</a:t>
            </a:r>
            <a:r>
              <a:rPr lang="en-GB" altLang="en-US" sz="2000" dirty="0">
                <a:latin typeface="Arial" panose="020B0604020202020204" pitchFamily="34" charset="0"/>
                <a:cs typeface="Arial" panose="020B0604020202020204" pitchFamily="34" charset="0"/>
              </a:rPr>
              <a:t> se v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hydroxidů</a:t>
            </a:r>
            <a:r>
              <a:rPr lang="cs-CZ" altLang="en-US" sz="2000" dirty="0">
                <a:latin typeface="Arial" panose="020B0604020202020204" pitchFamily="34" charset="0"/>
                <a:cs typeface="Arial" panose="020B0604020202020204" pitchFamily="34" charset="0"/>
              </a:rPr>
              <a:t>.</a:t>
            </a:r>
          </a:p>
          <a:p>
            <a:pPr algn="just"/>
            <a:endParaRPr lang="cs-CZ" altLang="en-US" sz="2000" dirty="0">
              <a:latin typeface="Arial" panose="020B0604020202020204" pitchFamily="34" charset="0"/>
              <a:cs typeface="Arial" panose="020B0604020202020204" pitchFamily="34" charset="0"/>
            </a:endParaRPr>
          </a:p>
          <a:p>
            <a:pPr algn="just"/>
            <a:r>
              <a:rPr lang="cs-CZ" altLang="en-US" sz="2000" b="1" dirty="0">
                <a:latin typeface="Arial" panose="020B0604020202020204" pitchFamily="34" charset="0"/>
                <a:cs typeface="Arial" panose="020B0604020202020204" pitchFamily="34" charset="0"/>
              </a:rPr>
              <a:t>Oxid </a:t>
            </a:r>
            <a:r>
              <a:rPr lang="cs-CZ" altLang="en-US" sz="2000" b="1" dirty="0" err="1">
                <a:latin typeface="Arial" panose="020B0604020202020204" pitchFamily="34" charset="0"/>
                <a:cs typeface="Arial" panose="020B0604020202020204" pitchFamily="34" charset="0"/>
              </a:rPr>
              <a:t>thallitý</a:t>
            </a:r>
            <a:r>
              <a:rPr lang="cs-CZ"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hnědá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rozpustná</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kyselinách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soli </a:t>
            </a:r>
            <a:r>
              <a:rPr lang="en-GB" altLang="en-US" sz="2000" dirty="0" err="1">
                <a:latin typeface="Arial" panose="020B0604020202020204" pitchFamily="34" charset="0"/>
                <a:cs typeface="Arial" panose="020B0604020202020204" pitchFamily="34" charset="0"/>
              </a:rPr>
              <a:t>thallité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se </a:t>
            </a:r>
            <a:r>
              <a:rPr lang="en-GB" altLang="en-US" sz="2000" dirty="0" err="1">
                <a:latin typeface="Arial" panose="020B0604020202020204" pitchFamily="34" charset="0"/>
                <a:cs typeface="Arial" panose="020B0604020202020204" pitchFamily="34" charset="0"/>
              </a:rPr>
              <a:t>redukují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stálejší</a:t>
            </a:r>
            <a:r>
              <a:rPr lang="en-GB" altLang="en-US" sz="2000" dirty="0">
                <a:latin typeface="Arial" panose="020B0604020202020204" pitchFamily="34" charset="0"/>
                <a:cs typeface="Arial" panose="020B0604020202020204" pitchFamily="34" charset="0"/>
              </a:rPr>
              <a:t> soli </a:t>
            </a:r>
            <a:r>
              <a:rPr lang="en-GB" altLang="en-US" sz="2000" dirty="0" err="1">
                <a:latin typeface="Arial" panose="020B0604020202020204" pitchFamily="34" charset="0"/>
                <a:cs typeface="Arial" panose="020B0604020202020204" pitchFamily="34" charset="0"/>
              </a:rPr>
              <a:t>thallné</a:t>
            </a:r>
            <a:endParaRPr lang="cs-CZ" altLang="en-US" sz="2000" dirty="0">
              <a:latin typeface="Arial" panose="020B0604020202020204" pitchFamily="34" charset="0"/>
              <a:cs typeface="Arial" panose="020B0604020202020204" pitchFamily="34" charset="0"/>
            </a:endParaRPr>
          </a:p>
          <a:p>
            <a:pPr algn="just"/>
            <a:endParaRPr lang="en-GB" altLang="en-US"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Oxid </a:t>
            </a:r>
            <a:r>
              <a:rPr lang="cs-CZ" sz="2000" b="1" dirty="0" err="1">
                <a:latin typeface="Arial" panose="020B0604020202020204" pitchFamily="34" charset="0"/>
                <a:cs typeface="Arial" panose="020B0604020202020204" pitchFamily="34" charset="0"/>
              </a:rPr>
              <a:t>thallný</a:t>
            </a:r>
            <a:r>
              <a:rPr lang="cs-CZ"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err="1">
                <a:latin typeface="Arial" panose="020B0604020202020204" pitchFamily="34" charset="0"/>
                <a:cs typeface="Arial" panose="020B0604020202020204" pitchFamily="34" charset="0"/>
              </a:rPr>
              <a:t>černá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hygroskopická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žlutého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TlOH</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kyselinách</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thallné</a:t>
            </a:r>
            <a:r>
              <a:rPr lang="en-GB" altLang="en-US" sz="2000" dirty="0">
                <a:latin typeface="Arial" panose="020B0604020202020204" pitchFamily="34" charset="0"/>
                <a:cs typeface="Arial" panose="020B0604020202020204" pitchFamily="34" charset="0"/>
              </a:rPr>
              <a:t> soli</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používá k výrobě speciálních skel s vysokým indexem lomu.</a:t>
            </a:r>
          </a:p>
          <a:p>
            <a:pPr algn="just"/>
            <a:endParaRPr lang="cs-CZ" sz="2000" dirty="0">
              <a:latin typeface="Arial" panose="020B0604020202020204" pitchFamily="34" charset="0"/>
              <a:cs typeface="Arial" panose="020B0604020202020204" pitchFamily="34" charset="0"/>
            </a:endParaRPr>
          </a:p>
        </p:txBody>
      </p:sp>
      <p:sp>
        <p:nvSpPr>
          <p:cNvPr id="6" name="TextovéPole 5"/>
          <p:cNvSpPr txBox="1"/>
          <p:nvPr/>
        </p:nvSpPr>
        <p:spPr>
          <a:xfrm>
            <a:off x="152400" y="152400"/>
            <a:ext cx="5507020" cy="523220"/>
          </a:xfrm>
          <a:prstGeom prst="rect">
            <a:avLst/>
          </a:prstGeom>
          <a:noFill/>
        </p:spPr>
        <p:txBody>
          <a:bodyPr wrap="none" rtlCol="0">
            <a:spAutoFit/>
          </a:bodyPr>
          <a:lstStyle/>
          <a:p>
            <a:r>
              <a:rPr lang="cs-CZ" sz="2800" b="1" dirty="0"/>
              <a:t>Kyslíkaté sloučeniny ostatních </a:t>
            </a:r>
            <a:r>
              <a:rPr lang="cs-CZ" sz="2800" b="1" dirty="0" err="1"/>
              <a:t>trielů</a:t>
            </a:r>
            <a:endParaRPr lang="cs-CZ" sz="2800" b="1" dirty="0"/>
          </a:p>
        </p:txBody>
      </p:sp>
    </p:spTree>
    <p:extLst>
      <p:ext uri="{BB962C8B-B14F-4D97-AF65-F5344CB8AC3E}">
        <p14:creationId xmlns:p14="http://schemas.microsoft.com/office/powerpoint/2010/main" val="2856800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43" y="1355733"/>
            <a:ext cx="8274384" cy="196516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33400" y="1355733"/>
            <a:ext cx="825867" cy="400110"/>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B</a:t>
            </a:r>
            <a:r>
              <a:rPr lang="cs-CZ" sz="2000" b="1" baseline="-25000" dirty="0">
                <a:latin typeface="Arial" panose="020B0604020202020204" pitchFamily="34" charset="0"/>
                <a:cs typeface="Arial" panose="020B0604020202020204" pitchFamily="34" charset="0"/>
              </a:rPr>
              <a:t>8</a:t>
            </a:r>
            <a:r>
              <a:rPr lang="cs-CZ" sz="2000" b="1" dirty="0">
                <a:latin typeface="Arial" panose="020B0604020202020204" pitchFamily="34" charset="0"/>
                <a:cs typeface="Arial" panose="020B0604020202020204" pitchFamily="34" charset="0"/>
              </a:rPr>
              <a:t>S</a:t>
            </a:r>
            <a:r>
              <a:rPr lang="cs-CZ" sz="2000" b="1" baseline="-25000" dirty="0">
                <a:latin typeface="Arial" panose="020B0604020202020204" pitchFamily="34" charset="0"/>
                <a:cs typeface="Arial" panose="020B0604020202020204" pitchFamily="34" charset="0"/>
              </a:rPr>
              <a:t>16</a:t>
            </a:r>
          </a:p>
        </p:txBody>
      </p:sp>
      <p:sp>
        <p:nvSpPr>
          <p:cNvPr id="6" name="TextovéPole 5"/>
          <p:cNvSpPr txBox="1"/>
          <p:nvPr/>
        </p:nvSpPr>
        <p:spPr>
          <a:xfrm>
            <a:off x="2819400" y="271790"/>
            <a:ext cx="2609945" cy="523220"/>
          </a:xfrm>
          <a:prstGeom prst="rect">
            <a:avLst/>
          </a:prstGeom>
          <a:noFill/>
        </p:spPr>
        <p:txBody>
          <a:bodyPr wrap="none" rtlCol="0">
            <a:spAutoFit/>
          </a:bodyPr>
          <a:lstStyle/>
          <a:p>
            <a:r>
              <a:rPr lang="cs-CZ" sz="2800" b="1" dirty="0"/>
              <a:t>Sirné sloučeniny</a:t>
            </a:r>
          </a:p>
        </p:txBody>
      </p:sp>
      <p:pic>
        <p:nvPicPr>
          <p:cNvPr id="37892" name="Picture 4" descr="B2S3stru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697" y="4000890"/>
            <a:ext cx="3504645" cy="252835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52400" y="4114800"/>
            <a:ext cx="4572000" cy="1323439"/>
          </a:xfrm>
          <a:prstGeom prst="rect">
            <a:avLst/>
          </a:prstGeom>
        </p:spPr>
        <p:txBody>
          <a:bodyPr>
            <a:spAutoFit/>
          </a:bodyPr>
          <a:lstStyle/>
          <a:p>
            <a:r>
              <a:rPr lang="cs-CZ" sz="2000" b="1" dirty="0">
                <a:latin typeface="Arial" panose="020B0604020202020204" pitchFamily="34" charset="0"/>
                <a:cs typeface="Arial" panose="020B0604020202020204" pitchFamily="34" charset="0"/>
              </a:rPr>
              <a:t>S</a:t>
            </a:r>
            <a:r>
              <a:rPr lang="en-US" sz="2000" b="1" dirty="0" err="1">
                <a:latin typeface="Arial" panose="020B0604020202020204" pitchFamily="34" charset="0"/>
                <a:cs typeface="Arial" panose="020B0604020202020204" pitchFamily="34" charset="0"/>
              </a:rPr>
              <a:t>ulfid</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boritý</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S</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a:t>
            </a:r>
            <a:r>
              <a:rPr lang="en-US" sz="2000" dirty="0">
                <a:latin typeface="Arial" panose="020B0604020202020204" pitchFamily="34" charset="0"/>
                <a:cs typeface="Arial" panose="020B0604020202020204" pitchFamily="34" charset="0"/>
              </a:rPr>
              <a:t> polymer</a:t>
            </a:r>
            <a:r>
              <a:rPr lang="cs-CZ" sz="2000" dirty="0">
                <a:latin typeface="Arial" panose="020B0604020202020204" pitchFamily="34" charset="0"/>
                <a:cs typeface="Arial" panose="020B0604020202020204" pitchFamily="34" charset="0"/>
              </a:rPr>
              <a:t>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materi</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l </a:t>
            </a:r>
            <a:r>
              <a:rPr lang="cs-CZ" sz="2000" dirty="0">
                <a:latin typeface="Arial" panose="020B0604020202020204" pitchFamily="34" charset="0"/>
                <a:cs typeface="Arial" panose="020B0604020202020204" pitchFamily="34" charset="0"/>
              </a:rPr>
              <a:t>, složka </a:t>
            </a:r>
            <a:r>
              <a:rPr lang="en-US" sz="2000" dirty="0">
                <a:latin typeface="Arial" panose="020B0604020202020204" pitchFamily="34" charset="0"/>
                <a:cs typeface="Arial" panose="020B0604020202020204" pitchFamily="34" charset="0"/>
              </a:rPr>
              <a:t>“high-tech” </a:t>
            </a:r>
            <a:r>
              <a:rPr lang="cs-CZ" sz="2000" dirty="0">
                <a:latin typeface="Arial" panose="020B0604020202020204" pitchFamily="34" charset="0"/>
                <a:cs typeface="Arial" panose="020B0604020202020204" pitchFamily="34" charset="0"/>
              </a:rPr>
              <a:t>skel a činidlo pro přípravu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organos</a:t>
            </a:r>
            <a:r>
              <a:rPr lang="cs-CZ" sz="2000" dirty="0" err="1">
                <a:latin typeface="Arial" panose="020B0604020202020204" pitchFamily="34" charset="0"/>
                <a:cs typeface="Arial" panose="020B0604020202020204" pitchFamily="34" charset="0"/>
              </a:rPr>
              <a:t>irných</a:t>
            </a:r>
            <a:r>
              <a:rPr lang="cs-CZ" sz="2000" dirty="0">
                <a:latin typeface="Arial" panose="020B0604020202020204" pitchFamily="34" charset="0"/>
                <a:cs typeface="Arial" panose="020B0604020202020204" pitchFamily="34" charset="0"/>
              </a:rPr>
              <a:t> sloučenin.</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86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17444A3-BB07-44CB-AE32-EEF939D78159}"/>
              </a:ext>
            </a:extLst>
          </p:cNvPr>
          <p:cNvPicPr>
            <a:picLocks noChangeAspect="1"/>
          </p:cNvPicPr>
          <p:nvPr/>
        </p:nvPicPr>
        <p:blipFill>
          <a:blip r:embed="rId2"/>
          <a:stretch>
            <a:fillRect/>
          </a:stretch>
        </p:blipFill>
        <p:spPr>
          <a:xfrm>
            <a:off x="2301595" y="4156903"/>
            <a:ext cx="6485378" cy="2426459"/>
          </a:xfrm>
          <a:prstGeom prst="rect">
            <a:avLst/>
          </a:prstGeom>
        </p:spPr>
      </p:pic>
      <p:sp>
        <p:nvSpPr>
          <p:cNvPr id="2" name="Obdélník 1">
            <a:extLst>
              <a:ext uri="{FF2B5EF4-FFF2-40B4-BE49-F238E27FC236}">
                <a16:creationId xmlns:a16="http://schemas.microsoft.com/office/drawing/2014/main" id="{E9607E17-A060-4D1D-AF6D-DE401256C66D}"/>
              </a:ext>
            </a:extLst>
          </p:cNvPr>
          <p:cNvSpPr/>
          <p:nvPr/>
        </p:nvSpPr>
        <p:spPr>
          <a:xfrm>
            <a:off x="228600" y="1066800"/>
            <a:ext cx="8534400" cy="3139321"/>
          </a:xfrm>
          <a:prstGeom prst="rect">
            <a:avLst/>
          </a:prstGeom>
        </p:spPr>
        <p:txBody>
          <a:bodyPr wrap="square">
            <a:spAutoFit/>
          </a:bodyPr>
          <a:lstStyle/>
          <a:p>
            <a:pPr algn="just"/>
            <a:r>
              <a:rPr lang="cs-CZ" b="1" dirty="0">
                <a:latin typeface="Arial" panose="020B0604020202020204" pitchFamily="34" charset="0"/>
                <a:cs typeface="Arial" panose="020B0604020202020204" pitchFamily="34" charset="0"/>
              </a:rPr>
              <a:t>Nitrid boritý</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BN</a:t>
            </a:r>
            <a:r>
              <a:rPr lang="cs-CZ" dirty="0">
                <a:latin typeface="Arial" panose="020B0604020202020204" pitchFamily="34" charset="0"/>
                <a:cs typeface="Arial" panose="020B0604020202020204" pitchFamily="34" charset="0"/>
              </a:rPr>
              <a:t> je málo reaktivní, velmi stálá látka, </a:t>
            </a:r>
            <a:r>
              <a:rPr lang="cs-CZ" dirty="0" err="1">
                <a:latin typeface="Arial" panose="020B0604020202020204" pitchFamily="34" charset="0"/>
                <a:cs typeface="Arial" panose="020B0604020202020204" pitchFamily="34" charset="0"/>
              </a:rPr>
              <a:t>isoelektronová</a:t>
            </a:r>
            <a:r>
              <a:rPr lang="cs-CZ" dirty="0">
                <a:latin typeface="Arial" panose="020B0604020202020204" pitchFamily="34" charset="0"/>
                <a:cs typeface="Arial" panose="020B0604020202020204" pitchFamily="34" charset="0"/>
              </a:rPr>
              <a:t> s uhlíkem. </a:t>
            </a:r>
            <a:r>
              <a:rPr lang="cs-CZ" u="sng" dirty="0">
                <a:latin typeface="Arial" panose="020B0604020202020204" pitchFamily="34" charset="0"/>
                <a:cs typeface="Arial" panose="020B0604020202020204" pitchFamily="34" charset="0"/>
              </a:rPr>
              <a:t>Hexagonální modifikace </a:t>
            </a:r>
            <a:r>
              <a:rPr lang="cs-CZ" dirty="0">
                <a:latin typeface="Arial" panose="020B0604020202020204" pitchFamily="34" charset="0"/>
                <a:cs typeface="Arial" panose="020B0604020202020204" pitchFamily="34" charset="0"/>
              </a:rPr>
              <a:t>má strukturu podobnou grafitu, jednotlivé vrstvy uloženy tak, že atomy boru se nacházejí pod atomy dusíku z vyšší vrstvy. Na rozdíl od grafitu je BN bezbarvý, poměrně nereaktivní a je to elektrický izolant. Zahříváním hexagonálního BN na teplotu 1 800 °C při tlaku 8 500 </a:t>
            </a:r>
            <a:r>
              <a:rPr lang="cs-CZ" dirty="0" err="1">
                <a:latin typeface="Arial" panose="020B0604020202020204" pitchFamily="34" charset="0"/>
                <a:cs typeface="Arial" panose="020B0604020202020204" pitchFamily="34" charset="0"/>
              </a:rPr>
              <a:t>GPa</a:t>
            </a:r>
            <a:r>
              <a:rPr lang="cs-CZ" dirty="0">
                <a:latin typeface="Arial" panose="020B0604020202020204" pitchFamily="34" charset="0"/>
                <a:cs typeface="Arial" panose="020B0604020202020204" pitchFamily="34" charset="0"/>
              </a:rPr>
              <a:t> v přítomnosti alkalických kovů získáme </a:t>
            </a:r>
            <a:r>
              <a:rPr lang="cs-CZ" u="sng" dirty="0">
                <a:latin typeface="Arial" panose="020B0604020202020204" pitchFamily="34" charset="0"/>
                <a:cs typeface="Arial" panose="020B0604020202020204" pitchFamily="34" charset="0"/>
              </a:rPr>
              <a:t>kubickou (krychlovou) modifikaci</a:t>
            </a:r>
            <a:r>
              <a:rPr lang="cs-CZ" dirty="0">
                <a:latin typeface="Arial" panose="020B0604020202020204" pitchFamily="34" charset="0"/>
                <a:cs typeface="Arial" panose="020B0604020202020204" pitchFamily="34" charset="0"/>
              </a:rPr>
              <a:t>. Při nižší teplotě vzniká </a:t>
            </a:r>
            <a:r>
              <a:rPr lang="cs-CZ" u="sng" dirty="0" err="1">
                <a:latin typeface="Arial" panose="020B0604020202020204" pitchFamily="34" charset="0"/>
                <a:cs typeface="Arial" panose="020B0604020202020204" pitchFamily="34" charset="0"/>
              </a:rPr>
              <a:t>wurtzitová</a:t>
            </a:r>
            <a:r>
              <a:rPr lang="cs-CZ" u="sng" dirty="0">
                <a:latin typeface="Arial" panose="020B0604020202020204" pitchFamily="34" charset="0"/>
                <a:cs typeface="Arial" panose="020B0604020202020204" pitchFamily="34" charset="0"/>
              </a:rPr>
              <a:t> modifikace</a:t>
            </a:r>
            <a:r>
              <a:rPr lang="cs-CZ" dirty="0">
                <a:latin typeface="Arial" panose="020B0604020202020204" pitchFamily="34" charset="0"/>
                <a:cs typeface="Arial" panose="020B0604020202020204" pitchFamily="34" charset="0"/>
              </a:rPr>
              <a:t> BN. Kubická forma BN (tzv. „</a:t>
            </a:r>
            <a:r>
              <a:rPr lang="cs-CZ" dirty="0" err="1">
                <a:latin typeface="Arial" panose="020B0604020202020204" pitchFamily="34" charset="0"/>
                <a:cs typeface="Arial" panose="020B0604020202020204" pitchFamily="34" charset="0"/>
              </a:rPr>
              <a:t>borazon</a:t>
            </a:r>
            <a:r>
              <a:rPr lang="cs-CZ" dirty="0">
                <a:latin typeface="Arial" panose="020B0604020202020204" pitchFamily="34" charset="0"/>
                <a:cs typeface="Arial" panose="020B0604020202020204" pitchFamily="34" charset="0"/>
              </a:rPr>
              <a:t>“) patří spolu s diamantem </a:t>
            </a:r>
            <a:r>
              <a:rPr lang="cs-CZ" b="1" dirty="0">
                <a:latin typeface="Arial" panose="020B0604020202020204" pitchFamily="34" charset="0"/>
                <a:cs typeface="Arial" panose="020B0604020202020204" pitchFamily="34" charset="0"/>
              </a:rPr>
              <a:t>k nejtvrdším známým látkám</a:t>
            </a:r>
            <a:r>
              <a:rPr lang="cs-CZ" dirty="0">
                <a:latin typeface="Arial" panose="020B0604020202020204" pitchFamily="34" charset="0"/>
                <a:cs typeface="Arial" panose="020B0604020202020204" pitchFamily="34" charset="0"/>
              </a:rPr>
              <a:t>. V současné době jsou k dispozici technologické procesy pro pokrytí kovových povrchů tímto nitridem a kovoobráběcí nástroje s tímto povlakem jsou výrazně tvrdší a dlouhodobě odolnější.</a:t>
            </a:r>
          </a:p>
        </p:txBody>
      </p:sp>
      <p:sp>
        <p:nvSpPr>
          <p:cNvPr id="10" name="Nadpis 1">
            <a:extLst>
              <a:ext uri="{FF2B5EF4-FFF2-40B4-BE49-F238E27FC236}">
                <a16:creationId xmlns:a16="http://schemas.microsoft.com/office/drawing/2014/main" id="{1F0BA7FC-0D92-4263-88A2-B6E06956ADEE}"/>
              </a:ext>
            </a:extLst>
          </p:cNvPr>
          <p:cNvSpPr>
            <a:spLocks noGrp="1"/>
          </p:cNvSpPr>
          <p:nvPr>
            <p:ph type="title"/>
          </p:nvPr>
        </p:nvSpPr>
        <p:spPr>
          <a:xfrm>
            <a:off x="457200" y="274638"/>
            <a:ext cx="8229600" cy="715962"/>
          </a:xfrm>
        </p:spPr>
        <p:txBody>
          <a:bodyPr>
            <a:normAutofit/>
          </a:bodyPr>
          <a:lstStyle/>
          <a:p>
            <a:r>
              <a:rPr lang="cs-CZ" sz="2800" b="1" dirty="0"/>
              <a:t>Sloučeniny s dusíkem</a:t>
            </a:r>
          </a:p>
        </p:txBody>
      </p:sp>
      <p:pic>
        <p:nvPicPr>
          <p:cNvPr id="4" name="Obrázek 3">
            <a:extLst>
              <a:ext uri="{FF2B5EF4-FFF2-40B4-BE49-F238E27FC236}">
                <a16:creationId xmlns:a16="http://schemas.microsoft.com/office/drawing/2014/main" id="{C77FEC1B-9CF6-4A1F-AD07-87A68406977E}"/>
              </a:ext>
            </a:extLst>
          </p:cNvPr>
          <p:cNvPicPr>
            <a:picLocks noChangeAspect="1"/>
          </p:cNvPicPr>
          <p:nvPr/>
        </p:nvPicPr>
        <p:blipFill>
          <a:blip r:embed="rId3"/>
          <a:stretch>
            <a:fillRect/>
          </a:stretch>
        </p:blipFill>
        <p:spPr>
          <a:xfrm>
            <a:off x="208908" y="4572000"/>
            <a:ext cx="1905000" cy="1808544"/>
          </a:xfrm>
          <a:prstGeom prst="rect">
            <a:avLst/>
          </a:prstGeom>
        </p:spPr>
      </p:pic>
    </p:spTree>
    <p:extLst>
      <p:ext uri="{BB962C8B-B14F-4D97-AF65-F5344CB8AC3E}">
        <p14:creationId xmlns:p14="http://schemas.microsoft.com/office/powerpoint/2010/main" val="821045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bjekt, hodiny, červená, metr&#10;&#10;Popis byl vytvořen automaticky">
            <a:extLst>
              <a:ext uri="{FF2B5EF4-FFF2-40B4-BE49-F238E27FC236}">
                <a16:creationId xmlns:a16="http://schemas.microsoft.com/office/drawing/2014/main" id="{3E189C6B-84ED-4C4D-90E5-0F94E8C1A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381000"/>
            <a:ext cx="1636568" cy="1600200"/>
          </a:xfrm>
          <a:prstGeom prst="rect">
            <a:avLst/>
          </a:prstGeom>
        </p:spPr>
      </p:pic>
      <p:sp>
        <p:nvSpPr>
          <p:cNvPr id="9" name="TextovéPole 8">
            <a:extLst>
              <a:ext uri="{FF2B5EF4-FFF2-40B4-BE49-F238E27FC236}">
                <a16:creationId xmlns:a16="http://schemas.microsoft.com/office/drawing/2014/main" id="{53882980-45A3-4730-9222-AACC8EC4DE51}"/>
              </a:ext>
            </a:extLst>
          </p:cNvPr>
          <p:cNvSpPr txBox="1"/>
          <p:nvPr/>
        </p:nvSpPr>
        <p:spPr>
          <a:xfrm>
            <a:off x="228600" y="4343400"/>
            <a:ext cx="5638800" cy="923330"/>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Borazan</a:t>
            </a:r>
            <a:r>
              <a:rPr lang="cs-CZ" dirty="0">
                <a:latin typeface="Arial" panose="020B0604020202020204" pitchFamily="34" charset="0"/>
                <a:cs typeface="Arial" panose="020B0604020202020204" pitchFamily="34" charset="0"/>
              </a:rPr>
              <a:t> je bezbarvá pevná látka, strukturně analogická ethanu, slouží jako činidlo v organické syntéze.</a:t>
            </a:r>
            <a:endParaRPr lang="en-US" dirty="0">
              <a:latin typeface="Arial" panose="020B0604020202020204" pitchFamily="34" charset="0"/>
              <a:cs typeface="Arial" panose="020B0604020202020204" pitchFamily="34" charset="0"/>
            </a:endParaRPr>
          </a:p>
        </p:txBody>
      </p:sp>
      <p:pic>
        <p:nvPicPr>
          <p:cNvPr id="11" name="Obrázek 10" descr="Obsah obrázku kreslení&#10;&#10;Popis byl vytvořen automaticky">
            <a:extLst>
              <a:ext uri="{FF2B5EF4-FFF2-40B4-BE49-F238E27FC236}">
                <a16:creationId xmlns:a16="http://schemas.microsoft.com/office/drawing/2014/main" id="{A4BD750A-2596-4D4D-A7BD-5CB0C2919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57200"/>
            <a:ext cx="1257962" cy="1447800"/>
          </a:xfrm>
          <a:prstGeom prst="rect">
            <a:avLst/>
          </a:prstGeom>
        </p:spPr>
      </p:pic>
      <p:pic>
        <p:nvPicPr>
          <p:cNvPr id="13" name="Obrázek 12">
            <a:extLst>
              <a:ext uri="{FF2B5EF4-FFF2-40B4-BE49-F238E27FC236}">
                <a16:creationId xmlns:a16="http://schemas.microsoft.com/office/drawing/2014/main" id="{1B02A03A-EA5F-49F5-BD4E-BAAFA773D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286000"/>
            <a:ext cx="6047617" cy="1524000"/>
          </a:xfrm>
          <a:prstGeom prst="rect">
            <a:avLst/>
          </a:prstGeom>
        </p:spPr>
      </p:pic>
      <p:pic>
        <p:nvPicPr>
          <p:cNvPr id="15" name="Obrázek 14">
            <a:extLst>
              <a:ext uri="{FF2B5EF4-FFF2-40B4-BE49-F238E27FC236}">
                <a16:creationId xmlns:a16="http://schemas.microsoft.com/office/drawing/2014/main" id="{8C12C7F7-9E22-4CE3-8E73-7795BF48E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4495799"/>
            <a:ext cx="1524000" cy="1126491"/>
          </a:xfrm>
          <a:prstGeom prst="rect">
            <a:avLst/>
          </a:prstGeom>
        </p:spPr>
      </p:pic>
      <p:pic>
        <p:nvPicPr>
          <p:cNvPr id="21" name="Obrázek 20">
            <a:extLst>
              <a:ext uri="{FF2B5EF4-FFF2-40B4-BE49-F238E27FC236}">
                <a16:creationId xmlns:a16="http://schemas.microsoft.com/office/drawing/2014/main" id="{E1442D20-22AB-4FEE-81B2-558C68B64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0" y="5257800"/>
            <a:ext cx="4648200" cy="985419"/>
          </a:xfrm>
          <a:prstGeom prst="rect">
            <a:avLst/>
          </a:prstGeom>
        </p:spPr>
      </p:pic>
      <p:sp>
        <p:nvSpPr>
          <p:cNvPr id="2" name="Obdélník 1">
            <a:extLst>
              <a:ext uri="{FF2B5EF4-FFF2-40B4-BE49-F238E27FC236}">
                <a16:creationId xmlns:a16="http://schemas.microsoft.com/office/drawing/2014/main" id="{86D2F8D0-7319-4413-985A-BC4877CF8443}"/>
              </a:ext>
            </a:extLst>
          </p:cNvPr>
          <p:cNvSpPr/>
          <p:nvPr/>
        </p:nvSpPr>
        <p:spPr>
          <a:xfrm>
            <a:off x="152400" y="457200"/>
            <a:ext cx="5410200" cy="1200329"/>
          </a:xfrm>
          <a:prstGeom prst="rect">
            <a:avLst/>
          </a:prstGeom>
        </p:spPr>
        <p:txBody>
          <a:bodyPr wrap="square">
            <a:spAutoFit/>
          </a:bodyPr>
          <a:lstStyle/>
          <a:p>
            <a:pPr algn="just"/>
            <a:r>
              <a:rPr lang="cs-CZ" b="1" dirty="0" err="1">
                <a:latin typeface="Arial" panose="020B0604020202020204" pitchFamily="34" charset="0"/>
                <a:cs typeface="Arial" panose="020B0604020202020204" pitchFamily="34" charset="0"/>
              </a:rPr>
              <a:t>Borazol</a:t>
            </a:r>
            <a:r>
              <a:rPr lang="cs-CZ" b="1" dirty="0">
                <a:latin typeface="Arial" panose="020B0604020202020204" pitchFamily="34" charset="0"/>
                <a:cs typeface="Arial" panose="020B0604020202020204" pitchFamily="34" charset="0"/>
              </a:rPr>
              <a:t> (b</a:t>
            </a:r>
            <a:r>
              <a:rPr lang="de-DE" b="1" dirty="0" err="1">
                <a:latin typeface="Arial" panose="020B0604020202020204" pitchFamily="34" charset="0"/>
                <a:cs typeface="Arial" panose="020B0604020202020204" pitchFamily="34" charset="0"/>
              </a:rPr>
              <a:t>orazin</a:t>
            </a:r>
            <a:r>
              <a:rPr lang="cs-CZ" b="1" dirty="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c</a:t>
            </a:r>
            <a:r>
              <a:rPr lang="de-DE" b="1" dirty="0">
                <a:latin typeface="Arial" panose="020B0604020202020204" pitchFamily="34" charset="0"/>
                <a:cs typeface="Arial" panose="020B0604020202020204" pitchFamily="34" charset="0"/>
              </a:rPr>
              <a:t>y</a:t>
            </a:r>
            <a:r>
              <a:rPr lang="cs-CZ" b="1" dirty="0">
                <a:latin typeface="Arial" panose="020B0604020202020204" pitchFamily="34" charset="0"/>
                <a:cs typeface="Arial" panose="020B0604020202020204" pitchFamily="34" charset="0"/>
              </a:rPr>
              <a:t>k</a:t>
            </a:r>
            <a:r>
              <a:rPr lang="de-DE" b="1" dirty="0" err="1">
                <a:latin typeface="Arial" panose="020B0604020202020204" pitchFamily="34" charset="0"/>
                <a:cs typeface="Arial" panose="020B0604020202020204" pitchFamily="34" charset="0"/>
              </a:rPr>
              <a:t>lotriborazan</a:t>
            </a:r>
            <a:r>
              <a:rPr lang="de-DE" dirty="0">
                <a:latin typeface="Arial" panose="020B0604020202020204" pitchFamily="34" charset="0"/>
                <a:cs typeface="Arial" panose="020B0604020202020204" pitchFamily="34" charset="0"/>
              </a:rPr>
              <a:t>) B</a:t>
            </a:r>
            <a:r>
              <a:rPr lang="de-DE" baseline="-25000" dirty="0">
                <a:latin typeface="Arial" panose="020B0604020202020204" pitchFamily="34" charset="0"/>
                <a:cs typeface="Arial" panose="020B0604020202020204" pitchFamily="34" charset="0"/>
              </a:rPr>
              <a:t>3</a:t>
            </a:r>
            <a:r>
              <a:rPr lang="de-DE" dirty="0">
                <a:latin typeface="Arial" panose="020B0604020202020204" pitchFamily="34" charset="0"/>
                <a:cs typeface="Arial" panose="020B0604020202020204" pitchFamily="34" charset="0"/>
              </a:rPr>
              <a:t>H</a:t>
            </a:r>
            <a:r>
              <a:rPr lang="de-DE" baseline="-25000" dirty="0">
                <a:latin typeface="Arial" panose="020B0604020202020204" pitchFamily="34" charset="0"/>
                <a:cs typeface="Arial" panose="020B0604020202020204" pitchFamily="34" charset="0"/>
              </a:rPr>
              <a:t>6</a:t>
            </a:r>
            <a:r>
              <a:rPr lang="de-DE" dirty="0">
                <a:latin typeface="Arial" panose="020B0604020202020204" pitchFamily="34" charset="0"/>
                <a:cs typeface="Arial" panose="020B0604020202020204" pitchFamily="34" charset="0"/>
              </a:rPr>
              <a:t>N</a:t>
            </a:r>
            <a:r>
              <a:rPr lang="de-DE" baseline="-25000" dirty="0">
                <a:latin typeface="Arial" panose="020B0604020202020204" pitchFamily="34" charset="0"/>
                <a:cs typeface="Arial" panose="020B0604020202020204" pitchFamily="34" charset="0"/>
              </a:rPr>
              <a:t>3</a:t>
            </a:r>
            <a:r>
              <a:rPr lang="cs-CZ" dirty="0">
                <a:latin typeface="Arial" panose="020B0604020202020204" pitchFamily="34" charset="0"/>
                <a:cs typeface="Arial" panose="020B0604020202020204" pitchFamily="34" charset="0"/>
              </a:rPr>
              <a:t> = bezbarvá kapalina aromatického zápachu. Fyzikálními vlastnostmi i strukturou je příbuzný </a:t>
            </a:r>
            <a:r>
              <a:rPr lang="cs-CZ" dirty="0" err="1">
                <a:latin typeface="Arial" panose="020B0604020202020204" pitchFamily="34" charset="0"/>
                <a:cs typeface="Arial" panose="020B0604020202020204" pitchFamily="34" charset="0"/>
              </a:rPr>
              <a:t>izoelektronovému</a:t>
            </a:r>
            <a:r>
              <a:rPr lang="cs-CZ" dirty="0">
                <a:latin typeface="Arial" panose="020B0604020202020204" pitchFamily="34" charset="0"/>
                <a:cs typeface="Arial" panose="020B0604020202020204" pitchFamily="34" charset="0"/>
              </a:rPr>
              <a:t> benzenu (anorganický benzen).</a:t>
            </a:r>
            <a:r>
              <a:rPr lang="de-DE" dirty="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1450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74638"/>
            <a:ext cx="8229600" cy="715962"/>
          </a:xfrm>
        </p:spPr>
        <p:txBody>
          <a:bodyPr>
            <a:normAutofit/>
          </a:bodyPr>
          <a:lstStyle/>
          <a:p>
            <a:r>
              <a:rPr lang="cs-CZ" sz="2800" b="1" dirty="0"/>
              <a:t>Sloučeniny s uhlíkem</a:t>
            </a:r>
          </a:p>
        </p:txBody>
      </p:sp>
      <p:sp>
        <p:nvSpPr>
          <p:cNvPr id="5" name="Obdélník 4"/>
          <p:cNvSpPr/>
          <p:nvPr/>
        </p:nvSpPr>
        <p:spPr>
          <a:xfrm>
            <a:off x="231843" y="990600"/>
            <a:ext cx="8763000" cy="5324535"/>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Velmi tvrdým materiálem je také </a:t>
            </a:r>
            <a:r>
              <a:rPr lang="cs-CZ" sz="2000" b="1" dirty="0">
                <a:latin typeface="Arial" panose="020B0604020202020204" pitchFamily="34" charset="0"/>
                <a:cs typeface="Arial" panose="020B0604020202020204" pitchFamily="34" charset="0"/>
              </a:rPr>
              <a:t>karbid boru </a:t>
            </a:r>
            <a:r>
              <a:rPr lang="cs-CZ" sz="2000" dirty="0">
                <a:latin typeface="Arial" panose="020B0604020202020204" pitchFamily="34" charset="0"/>
                <a:cs typeface="Arial" panose="020B0604020202020204" pitchFamily="34" charset="0"/>
              </a:rPr>
              <a:t>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 používaný jako brusivo a leštič kovů. Dále ho lze najít v obložení brzd a spojek, je materiálem v neprůstřelných vestách a v ochranných štítech bojových letadel.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K</a:t>
            </a:r>
            <a:r>
              <a:rPr lang="cs-CZ" sz="2000" b="1" dirty="0" err="1">
                <a:latin typeface="Arial" panose="020B0604020202020204" pitchFamily="34" charset="0"/>
                <a:cs typeface="Arial" panose="020B0604020202020204" pitchFamily="34" charset="0"/>
              </a:rPr>
              <a:t>arborany</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slouč</a:t>
            </a:r>
            <a:r>
              <a:rPr lang="en-US" sz="2000" dirty="0" err="1">
                <a:latin typeface="Arial" panose="020B0604020202020204" pitchFamily="34" charset="0"/>
                <a:cs typeface="Arial" panose="020B0604020202020204" pitchFamily="34" charset="0"/>
              </a:rPr>
              <a:t>eniny</a:t>
            </a:r>
            <a:r>
              <a:rPr lang="cs-CZ" sz="2000" dirty="0">
                <a:latin typeface="Arial" panose="020B0604020202020204" pitchFamily="34" charset="0"/>
                <a:cs typeface="Arial" panose="020B0604020202020204" pitchFamily="34" charset="0"/>
              </a:rPr>
              <a:t> boru, uhlíku a vodíku odvozené náhradou skupiny BH polyedrického boranu skupinou CH. K</a:t>
            </a:r>
            <a:r>
              <a:rPr lang="en-US" sz="2000" dirty="0" err="1">
                <a:latin typeface="Arial" panose="020B0604020202020204" pitchFamily="34" charset="0"/>
                <a:cs typeface="Arial" panose="020B0604020202020204" pitchFamily="34" charset="0"/>
              </a:rPr>
              <a:t>arborany</a:t>
            </a:r>
            <a:r>
              <a:rPr lang="cs-CZ" sz="2000" dirty="0">
                <a:latin typeface="Arial" panose="020B0604020202020204" pitchFamily="34" charset="0"/>
                <a:cs typeface="Arial" panose="020B0604020202020204" pitchFamily="34" charset="0"/>
              </a:rPr>
              <a:t> mohou mít velmi složité prostorové struktury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oproti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boran</a:t>
            </a:r>
            <a:r>
              <a:rPr lang="cs-CZ" sz="2000" dirty="0">
                <a:latin typeface="Arial" panose="020B0604020202020204" pitchFamily="34" charset="0"/>
                <a:cs typeface="Arial" panose="020B0604020202020204" pitchFamily="34" charset="0"/>
              </a:rPr>
              <a:t>ů</a:t>
            </a:r>
            <a:r>
              <a:rPr lang="en-US" sz="2000" dirty="0">
                <a:latin typeface="Arial" panose="020B0604020202020204" pitchFamily="34" charset="0"/>
                <a:cs typeface="Arial" panose="020B0604020202020204" pitchFamily="34" charset="0"/>
              </a:rPr>
              <a:t>m </a:t>
            </a:r>
            <a:r>
              <a:rPr lang="en-US" sz="2000" dirty="0" err="1">
                <a:latin typeface="Arial" panose="020B0604020202020204" pitchFamily="34" charset="0"/>
                <a:cs typeface="Arial" panose="020B0604020202020204" pitchFamily="34" charset="0"/>
              </a:rPr>
              <a:t>jsou</a:t>
            </a:r>
            <a:r>
              <a:rPr lang="en-US" sz="2000" dirty="0">
                <a:latin typeface="Arial" panose="020B0604020202020204" pitchFamily="34" charset="0"/>
                <a:cs typeface="Arial" panose="020B0604020202020204" pitchFamily="34" charset="0"/>
              </a:rPr>
              <a:t> s</a:t>
            </a:r>
            <a:r>
              <a:rPr lang="cs-CZ" sz="2000" dirty="0" err="1">
                <a:latin typeface="Arial" panose="020B0604020202020204" pitchFamily="34" charset="0"/>
                <a:cs typeface="Arial" panose="020B0604020202020204" pitchFamily="34" charset="0"/>
              </a:rPr>
              <a:t>tálejší</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r>
              <a:rPr lang="cs-CZ" sz="2000" b="1" dirty="0" err="1">
                <a:latin typeface="Arial" panose="020B0604020202020204" pitchFamily="34" charset="0"/>
                <a:cs typeface="Arial" panose="020B0604020202020204" pitchFamily="34" charset="0"/>
              </a:rPr>
              <a:t>Gallium</a:t>
            </a:r>
            <a:r>
              <a:rPr lang="cs-CZ" sz="2000" b="1" dirty="0">
                <a:latin typeface="Arial" panose="020B0604020202020204" pitchFamily="34" charset="0"/>
                <a:cs typeface="Arial" panose="020B0604020202020204" pitchFamily="34" charset="0"/>
              </a:rPr>
              <a:t> a indium </a:t>
            </a:r>
            <a:r>
              <a:rPr lang="cs-CZ" sz="2000" dirty="0">
                <a:latin typeface="Arial" panose="020B0604020202020204" pitchFamily="34" charset="0"/>
                <a:cs typeface="Arial" panose="020B0604020202020204" pitchFamily="34" charset="0"/>
              </a:rPr>
              <a:t>jsou </a:t>
            </a:r>
            <a:r>
              <a:rPr lang="cs-CZ" sz="2000" u="sng" dirty="0">
                <a:latin typeface="Arial" panose="020B0604020202020204" pitchFamily="34" charset="0"/>
                <a:cs typeface="Arial" panose="020B0604020202020204" pitchFamily="34" charset="0"/>
              </a:rPr>
              <a:t>jediné 2 kovy, které netvoří karbidy</a:t>
            </a:r>
            <a:r>
              <a:rPr lang="cs-CZ" sz="2000" b="1" dirty="0">
                <a:latin typeface="Arial" panose="020B0604020202020204" pitchFamily="34" charset="0"/>
                <a:cs typeface="Arial" panose="020B0604020202020204" pitchFamily="34" charset="0"/>
              </a:rPr>
              <a:t>.</a:t>
            </a: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429000"/>
            <a:ext cx="6400800" cy="2080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4640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457200"/>
            <a:ext cx="8763000" cy="594008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Nejdůležitější sloučeniny </a:t>
            </a:r>
            <a:r>
              <a:rPr lang="cs-CZ" sz="2000" dirty="0" err="1">
                <a:latin typeface="Arial" panose="020B0604020202020204" pitchFamily="34" charset="0"/>
                <a:cs typeface="Arial" panose="020B0604020202020204" pitchFamily="34" charset="0"/>
              </a:rPr>
              <a:t>gallia</a:t>
            </a:r>
            <a:r>
              <a:rPr lang="cs-CZ" sz="2000" dirty="0">
                <a:latin typeface="Arial" panose="020B0604020202020204" pitchFamily="34" charset="0"/>
                <a:cs typeface="Arial" panose="020B0604020202020204" pitchFamily="34" charset="0"/>
              </a:rPr>
              <a:t> jsou </a:t>
            </a:r>
            <a:r>
              <a:rPr lang="cs-CZ" sz="2000" b="1" dirty="0">
                <a:latin typeface="Arial" panose="020B0604020202020204" pitchFamily="34" charset="0"/>
                <a:cs typeface="Arial" panose="020B0604020202020204" pitchFamily="34" charset="0"/>
              </a:rPr>
              <a:t>arsenid </a:t>
            </a:r>
            <a:r>
              <a:rPr lang="cs-CZ" sz="2000" b="1" dirty="0" err="1">
                <a:latin typeface="Arial" panose="020B0604020202020204" pitchFamily="34" charset="0"/>
                <a:cs typeface="Arial" panose="020B0604020202020204" pitchFamily="34" charset="0"/>
              </a:rPr>
              <a:t>galitý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GaAs</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nitrid </a:t>
            </a:r>
            <a:r>
              <a:rPr lang="cs-CZ" sz="2000" b="1" dirty="0" err="1">
                <a:latin typeface="Arial" panose="020B0604020202020204" pitchFamily="34" charset="0"/>
                <a:cs typeface="Arial" panose="020B0604020202020204" pitchFamily="34" charset="0"/>
              </a:rPr>
              <a:t>galitý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GaN</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fosfid </a:t>
            </a:r>
            <a:r>
              <a:rPr lang="cs-CZ" sz="2000" b="1" dirty="0" err="1">
                <a:latin typeface="Arial" panose="020B0604020202020204" pitchFamily="34" charset="0"/>
                <a:cs typeface="Arial" panose="020B0604020202020204" pitchFamily="34" charset="0"/>
              </a:rPr>
              <a:t>galitý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GaP</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antimonid </a:t>
            </a:r>
            <a:r>
              <a:rPr lang="cs-CZ" sz="2000" b="1" dirty="0" err="1">
                <a:latin typeface="Arial" panose="020B0604020202020204" pitchFamily="34" charset="0"/>
                <a:cs typeface="Arial" panose="020B0604020202020204" pitchFamily="34" charset="0"/>
              </a:rPr>
              <a:t>galitý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GaSb</a:t>
            </a:r>
            <a:r>
              <a:rPr lang="cs-CZ" sz="2000" dirty="0">
                <a:latin typeface="Arial" panose="020B0604020202020204" pitchFamily="34" charset="0"/>
                <a:cs typeface="Arial" panose="020B0604020202020204" pitchFamily="34" charset="0"/>
              </a:rPr>
              <a:t>, které se používají k výrobě LED diod a mnoha dalších elektronických součástek. </a:t>
            </a:r>
            <a:r>
              <a:rPr lang="cs-CZ" sz="2000" b="1" dirty="0">
                <a:latin typeface="Arial" panose="020B0604020202020204" pitchFamily="34" charset="0"/>
                <a:cs typeface="Arial" panose="020B0604020202020204" pitchFamily="34" charset="0"/>
              </a:rPr>
              <a:t>Arsenid inditý </a:t>
            </a:r>
            <a:r>
              <a:rPr lang="cs-CZ" sz="2000" dirty="0" err="1">
                <a:latin typeface="Arial" panose="020B0604020202020204" pitchFamily="34" charset="0"/>
                <a:cs typeface="Arial" panose="020B0604020202020204" pitchFamily="34" charset="0"/>
              </a:rPr>
              <a:t>InAs</a:t>
            </a:r>
            <a:r>
              <a:rPr lang="cs-CZ" sz="2000" dirty="0">
                <a:latin typeface="Arial" panose="020B0604020202020204" pitchFamily="34" charset="0"/>
                <a:cs typeface="Arial" panose="020B0604020202020204" pitchFamily="34" charset="0"/>
              </a:rPr>
              <a:t> a antimonid inditý </a:t>
            </a:r>
            <a:r>
              <a:rPr lang="cs-CZ" sz="2000" dirty="0" err="1">
                <a:latin typeface="Arial" panose="020B0604020202020204" pitchFamily="34" charset="0"/>
                <a:cs typeface="Arial" panose="020B0604020202020204" pitchFamily="34" charset="0"/>
              </a:rPr>
              <a:t>InSb</a:t>
            </a:r>
            <a:r>
              <a:rPr lang="cs-CZ" sz="2000" dirty="0">
                <a:latin typeface="Arial" panose="020B0604020202020204" pitchFamily="34" charset="0"/>
                <a:cs typeface="Arial" panose="020B0604020202020204" pitchFamily="34" charset="0"/>
              </a:rPr>
              <a:t> se používají k výrobě fotodiod.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Dusičnan </a:t>
            </a:r>
            <a:r>
              <a:rPr lang="cs-CZ" sz="2000" b="1" dirty="0" err="1">
                <a:latin typeface="Arial" panose="020B0604020202020204" pitchFamily="34" charset="0"/>
                <a:cs typeface="Arial" panose="020B0604020202020204" pitchFamily="34" charset="0"/>
              </a:rPr>
              <a:t>galitý</a:t>
            </a:r>
            <a:r>
              <a:rPr lang="cs-CZ" sz="2000" b="1"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Ga</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hlavní součástí léků k léčbě cystické fibrózy. </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Dusičnan inditý</a:t>
            </a:r>
            <a:r>
              <a:rPr lang="cs-CZ" sz="2000" dirty="0">
                <a:latin typeface="Arial" panose="020B0604020202020204" pitchFamily="34" charset="0"/>
                <a:cs typeface="Arial" panose="020B0604020202020204" pitchFamily="34" charset="0"/>
              </a:rPr>
              <a:t> In(NO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používá v pyrotechnice - barví plamen intenzivně modře.</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Fosforečnan </a:t>
            </a:r>
            <a:r>
              <a:rPr lang="cs-CZ" sz="2000" b="1" dirty="0" err="1">
                <a:latin typeface="Arial" panose="020B0604020202020204" pitchFamily="34" charset="0"/>
                <a:cs typeface="Arial" panose="020B0604020202020204" pitchFamily="34" charset="0"/>
              </a:rPr>
              <a:t>galli</a:t>
            </a:r>
            <a:r>
              <a:rPr lang="cs-CZ" sz="2000" dirty="0" err="1">
                <a:latin typeface="Arial" panose="020B0604020202020204" pitchFamily="34" charset="0"/>
                <a:cs typeface="Arial" panose="020B0604020202020204" pitchFamily="34" charset="0"/>
              </a:rPr>
              <a:t>tý</a:t>
            </a:r>
            <a:r>
              <a:rPr lang="cs-CZ" sz="2000" dirty="0">
                <a:latin typeface="Arial" panose="020B0604020202020204" pitchFamily="34" charset="0"/>
                <a:cs typeface="Arial" panose="020B0604020202020204" pitchFamily="34" charset="0"/>
              </a:rPr>
              <a:t> GaPO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má piezoelektrické vlastnosti a slouží k výrobě snímačů tlaku.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Uhličitan </a:t>
            </a:r>
            <a:r>
              <a:rPr lang="cs-CZ" sz="2000" b="1" dirty="0" err="1">
                <a:latin typeface="Arial" panose="020B0604020202020204" pitchFamily="34" charset="0"/>
                <a:cs typeface="Arial" panose="020B0604020202020204" pitchFamily="34" charset="0"/>
              </a:rPr>
              <a:t>thallný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Tl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používal jako fungicid,</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Sulfid </a:t>
            </a:r>
            <a:r>
              <a:rPr lang="cs-CZ" sz="2000" b="1" dirty="0" err="1">
                <a:latin typeface="Arial" panose="020B0604020202020204" pitchFamily="34" charset="0"/>
                <a:cs typeface="Arial" panose="020B0604020202020204" pitchFamily="34" charset="0"/>
              </a:rPr>
              <a:t>thallný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Tl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 se používal ke konstrukci fotonásobičů v přístrojích pro noční vidění, </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Azid </a:t>
            </a:r>
            <a:r>
              <a:rPr lang="cs-CZ" sz="2000" b="1" dirty="0" err="1">
                <a:latin typeface="Arial" panose="020B0604020202020204" pitchFamily="34" charset="0"/>
                <a:cs typeface="Arial" panose="020B0604020202020204" pitchFamily="34" charset="0"/>
              </a:rPr>
              <a:t>thallný</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TlN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experimentálně používal v pyrotechnice. </a:t>
            </a:r>
          </a:p>
        </p:txBody>
      </p:sp>
    </p:spTree>
    <p:extLst>
      <p:ext uri="{BB962C8B-B14F-4D97-AF65-F5344CB8AC3E}">
        <p14:creationId xmlns:p14="http://schemas.microsoft.com/office/powerpoint/2010/main" val="603557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26EEEA1-009F-4AEB-9F30-B4D7D3DD5655}"/>
              </a:ext>
            </a:extLst>
          </p:cNvPr>
          <p:cNvSpPr/>
          <p:nvPr/>
        </p:nvSpPr>
        <p:spPr>
          <a:xfrm>
            <a:off x="228600" y="345575"/>
            <a:ext cx="8763000" cy="2585323"/>
          </a:xfrm>
          <a:prstGeom prst="rect">
            <a:avLst/>
          </a:prstGeom>
        </p:spPr>
        <p:txBody>
          <a:bodyPr wrap="square">
            <a:spAutoFit/>
          </a:bodyPr>
          <a:lstStyle/>
          <a:p>
            <a:r>
              <a:rPr lang="cs-CZ" b="1" dirty="0">
                <a:latin typeface="Arial" panose="020B0604020202020204" pitchFamily="34" charset="0"/>
                <a:cs typeface="Arial" panose="020B0604020202020204" pitchFamily="34" charset="0"/>
              </a:rPr>
              <a:t>Octan </a:t>
            </a:r>
            <a:r>
              <a:rPr lang="cs-CZ" b="1" dirty="0" err="1">
                <a:latin typeface="Arial" panose="020B0604020202020204" pitchFamily="34" charset="0"/>
                <a:cs typeface="Arial" panose="020B0604020202020204" pitchFamily="34" charset="0"/>
              </a:rPr>
              <a:t>thallný</a:t>
            </a:r>
            <a:r>
              <a:rPr lang="cs-CZ" b="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CH</a:t>
            </a:r>
            <a:r>
              <a:rPr lang="cs-CZ" baseline="-25000" dirty="0">
                <a:latin typeface="Arial" panose="020B0604020202020204" pitchFamily="34" charset="0"/>
                <a:cs typeface="Arial" panose="020B0604020202020204" pitchFamily="34" charset="0"/>
              </a:rPr>
              <a:t>3</a:t>
            </a:r>
            <a:r>
              <a:rPr lang="cs-CZ" dirty="0">
                <a:latin typeface="Arial" panose="020B0604020202020204" pitchFamily="34" charset="0"/>
                <a:cs typeface="Arial" panose="020B0604020202020204" pitchFamily="34" charset="0"/>
              </a:rPr>
              <a:t>COOTl se využívá v mikrobiologii jako selektivní živná půda. </a:t>
            </a:r>
          </a:p>
          <a:p>
            <a:endParaRPr lang="cs-CZ" dirty="0">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Mravenčan </a:t>
            </a:r>
            <a:r>
              <a:rPr lang="cs-CZ" b="1" dirty="0" err="1">
                <a:latin typeface="Arial" panose="020B0604020202020204" pitchFamily="34" charset="0"/>
                <a:cs typeface="Arial" panose="020B0604020202020204" pitchFamily="34" charset="0"/>
              </a:rPr>
              <a:t>thallný</a:t>
            </a:r>
            <a:r>
              <a:rPr lang="cs-CZ" b="1"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TlCOOH</a:t>
            </a:r>
            <a:r>
              <a:rPr lang="cs-CZ" dirty="0">
                <a:latin typeface="Arial" panose="020B0604020202020204" pitchFamily="34" charset="0"/>
                <a:cs typeface="Arial" panose="020B0604020202020204" pitchFamily="34" charset="0"/>
              </a:rPr>
              <a:t> se používá k přípravě roztoků o velmi vysoké hustotě </a:t>
            </a:r>
            <a:r>
              <a:rPr lang="cs-CZ" i="1" dirty="0">
                <a:latin typeface="Arial" panose="020B0604020202020204" pitchFamily="34" charset="0"/>
                <a:cs typeface="Arial" panose="020B0604020202020204" pitchFamily="34" charset="0"/>
              </a:rPr>
              <a:t>(až 4,3 g·cm</a:t>
            </a:r>
            <a:r>
              <a:rPr lang="cs-CZ" i="1" baseline="30000" dirty="0">
                <a:latin typeface="Arial" panose="020B0604020202020204" pitchFamily="34" charset="0"/>
                <a:cs typeface="Arial" panose="020B0604020202020204" pitchFamily="34" charset="0"/>
              </a:rPr>
              <a:t>-3</a:t>
            </a:r>
            <a:r>
              <a:rPr lang="cs-CZ" i="1"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a pod názvem </a:t>
            </a:r>
            <a:r>
              <a:rPr lang="cs-CZ" dirty="0" err="1">
                <a:latin typeface="Arial" panose="020B0604020202020204" pitchFamily="34" charset="0"/>
                <a:cs typeface="Arial" panose="020B0604020202020204" pitchFamily="34" charset="0"/>
              </a:rPr>
              <a:t>Clericiho</a:t>
            </a:r>
            <a:r>
              <a:rPr lang="cs-CZ" dirty="0">
                <a:latin typeface="Arial" panose="020B0604020202020204" pitchFamily="34" charset="0"/>
                <a:cs typeface="Arial" panose="020B0604020202020204" pitchFamily="34" charset="0"/>
              </a:rPr>
              <a:t> roztok se využívá v mineralogii ke stanovení hustoty nerostů. </a:t>
            </a:r>
          </a:p>
          <a:p>
            <a:endParaRPr lang="cs-CZ" dirty="0">
              <a:latin typeface="Arial" panose="020B0604020202020204" pitchFamily="34" charset="0"/>
              <a:cs typeface="Arial" panose="020B0604020202020204" pitchFamily="34" charset="0"/>
            </a:endParaRPr>
          </a:p>
          <a:p>
            <a:r>
              <a:rPr lang="cs-CZ" altLang="en-US" b="1" dirty="0">
                <a:latin typeface="Arial" panose="020B0604020202020204" pitchFamily="34" charset="0"/>
                <a:cs typeface="Arial" panose="020B0604020202020204" pitchFamily="34" charset="0"/>
              </a:rPr>
              <a:t>Síran </a:t>
            </a:r>
            <a:r>
              <a:rPr lang="cs-CZ" altLang="en-US" b="1" dirty="0" err="1">
                <a:latin typeface="Arial" panose="020B0604020202020204" pitchFamily="34" charset="0"/>
                <a:cs typeface="Arial" panose="020B0604020202020204" pitchFamily="34" charset="0"/>
              </a:rPr>
              <a:t>thallný</a:t>
            </a:r>
            <a:r>
              <a:rPr lang="cs-CZ" altLang="en-US" b="1"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rPr>
              <a:t>Tl</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SO</a:t>
            </a:r>
            <a:r>
              <a:rPr lang="cs-CZ" altLang="en-US" baseline="-25000" dirty="0">
                <a:latin typeface="Arial" panose="020B0604020202020204" pitchFamily="34" charset="0"/>
                <a:cs typeface="Arial" panose="020B0604020202020204" pitchFamily="34" charset="0"/>
              </a:rPr>
              <a:t>4</a:t>
            </a:r>
            <a:r>
              <a:rPr lang="cs-CZ" altLang="en-US" dirty="0">
                <a:latin typeface="Arial" panose="020B0604020202020204" pitchFamily="34" charset="0"/>
                <a:cs typeface="Arial" panose="020B0604020202020204" pitchFamily="34" charset="0"/>
              </a:rPr>
              <a:t> látka bez chuti a zápachu, byl používán jako rodenticid (nyní je zakázán).</a:t>
            </a:r>
            <a:endParaRPr lang="cs-CZ" b="1"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p:txBody>
      </p:sp>
      <p:sp>
        <p:nvSpPr>
          <p:cNvPr id="6" name="Obdélník 5">
            <a:extLst>
              <a:ext uri="{FF2B5EF4-FFF2-40B4-BE49-F238E27FC236}">
                <a16:creationId xmlns:a16="http://schemas.microsoft.com/office/drawing/2014/main" id="{ABD10585-E996-413C-94CF-8581687A0B89}"/>
              </a:ext>
            </a:extLst>
          </p:cNvPr>
          <p:cNvSpPr/>
          <p:nvPr/>
        </p:nvSpPr>
        <p:spPr>
          <a:xfrm>
            <a:off x="228600" y="2913113"/>
            <a:ext cx="8610600" cy="923330"/>
          </a:xfrm>
          <a:prstGeom prst="rect">
            <a:avLst/>
          </a:prstGeom>
        </p:spPr>
        <p:txBody>
          <a:bodyPr wrap="square">
            <a:spAutoFit/>
          </a:bodyPr>
          <a:lstStyle/>
          <a:p>
            <a:pPr algn="just"/>
            <a:r>
              <a:rPr lang="cs-CZ" dirty="0">
                <a:solidFill>
                  <a:schemeClr val="tx2"/>
                </a:solidFill>
                <a:latin typeface="Arial" panose="020B0604020202020204" pitchFamily="34" charset="0"/>
                <a:cs typeface="Arial" panose="020B0604020202020204" pitchFamily="34" charset="0"/>
              </a:rPr>
              <a:t>Thallium i všechny jeho sloučeniny jsou </a:t>
            </a:r>
            <a:r>
              <a:rPr lang="cs-CZ" b="1" dirty="0">
                <a:solidFill>
                  <a:schemeClr val="tx2"/>
                </a:solidFill>
                <a:latin typeface="Arial" panose="020B0604020202020204" pitchFamily="34" charset="0"/>
                <a:cs typeface="Arial" panose="020B0604020202020204" pitchFamily="34" charset="0"/>
              </a:rPr>
              <a:t>prudce toxické, </a:t>
            </a:r>
            <a:r>
              <a:rPr lang="en-GB" altLang="en-US" dirty="0" err="1">
                <a:solidFill>
                  <a:schemeClr val="tx2"/>
                </a:solidFill>
                <a:latin typeface="Arial" panose="020B0604020202020204" pitchFamily="34" charset="0"/>
                <a:cs typeface="Arial" panose="020B0604020202020204" pitchFamily="34" charset="0"/>
              </a:rPr>
              <a:t>účinky</a:t>
            </a:r>
            <a:r>
              <a:rPr lang="en-GB" altLang="en-US" dirty="0">
                <a:solidFill>
                  <a:schemeClr val="tx2"/>
                </a:solidFill>
                <a:latin typeface="Arial" panose="020B0604020202020204" pitchFamily="34" charset="0"/>
                <a:cs typeface="Arial" panose="020B0604020202020204" pitchFamily="34" charset="0"/>
              </a:rPr>
              <a:t> se </a:t>
            </a:r>
            <a:r>
              <a:rPr lang="en-GB" altLang="en-US" dirty="0" err="1">
                <a:solidFill>
                  <a:schemeClr val="tx2"/>
                </a:solidFill>
                <a:latin typeface="Arial" panose="020B0604020202020204" pitchFamily="34" charset="0"/>
                <a:cs typeface="Arial" panose="020B0604020202020204" pitchFamily="34" charset="0"/>
              </a:rPr>
              <a:t>projevují</a:t>
            </a:r>
            <a:r>
              <a:rPr lang="en-GB" altLang="en-US" dirty="0">
                <a:solidFill>
                  <a:schemeClr val="tx2"/>
                </a:solidFill>
                <a:latin typeface="Arial" panose="020B0604020202020204" pitchFamily="34" charset="0"/>
                <a:cs typeface="Arial" panose="020B0604020202020204" pitchFamily="34" charset="0"/>
              </a:rPr>
              <a:t> se </a:t>
            </a:r>
            <a:r>
              <a:rPr lang="en-GB" altLang="en-US" dirty="0" err="1">
                <a:solidFill>
                  <a:schemeClr val="tx2"/>
                </a:solidFill>
                <a:latin typeface="Arial" panose="020B0604020202020204" pitchFamily="34" charset="0"/>
                <a:cs typeface="Arial" panose="020B0604020202020204" pitchFamily="34" charset="0"/>
              </a:rPr>
              <a:t>zpožděním</a:t>
            </a:r>
            <a:r>
              <a:rPr lang="en-GB" altLang="en-US" dirty="0">
                <a:solidFill>
                  <a:schemeClr val="tx2"/>
                </a:solidFill>
                <a:latin typeface="Arial" panose="020B0604020202020204" pitchFamily="34" charset="0"/>
                <a:cs typeface="Arial" panose="020B0604020202020204" pitchFamily="34" charset="0"/>
              </a:rPr>
              <a:t> </a:t>
            </a:r>
            <a:r>
              <a:rPr lang="en-GB" altLang="en-US" dirty="0">
                <a:solidFill>
                  <a:schemeClr val="tx2"/>
                </a:solidFill>
                <a:latin typeface="Arial" panose="020B0604020202020204" pitchFamily="34" charset="0"/>
                <a:cs typeface="Arial" panose="020B0604020202020204" pitchFamily="34" charset="0"/>
                <a:sym typeface="Symbol" pitchFamily="18" charset="2"/>
              </a:rPr>
              <a:t></a:t>
            </a:r>
            <a:r>
              <a:rPr lang="en-GB" altLang="en-US" dirty="0">
                <a:solidFill>
                  <a:schemeClr val="tx2"/>
                </a:solidFill>
                <a:latin typeface="Arial" panose="020B0604020202020204" pitchFamily="34" charset="0"/>
                <a:cs typeface="Arial" panose="020B0604020202020204" pitchFamily="34" charset="0"/>
              </a:rPr>
              <a:t> </a:t>
            </a:r>
            <a:r>
              <a:rPr lang="cs-CZ" altLang="en-US" dirty="0">
                <a:solidFill>
                  <a:schemeClr val="tx2"/>
                </a:solidFill>
                <a:latin typeface="Arial" panose="020B0604020202020204" pitchFamily="34" charset="0"/>
                <a:cs typeface="Arial" panose="020B0604020202020204" pitchFamily="34" charset="0"/>
              </a:rPr>
              <a:t>byly proto </a:t>
            </a:r>
            <a:r>
              <a:rPr lang="en-GB" altLang="en-US" dirty="0" err="1">
                <a:solidFill>
                  <a:schemeClr val="tx2"/>
                </a:solidFill>
                <a:latin typeface="Arial" panose="020B0604020202020204" pitchFamily="34" charset="0"/>
                <a:cs typeface="Arial" panose="020B0604020202020204" pitchFamily="34" charset="0"/>
              </a:rPr>
              <a:t>využíván</a:t>
            </a:r>
            <a:r>
              <a:rPr lang="cs-CZ" altLang="en-US" dirty="0">
                <a:solidFill>
                  <a:schemeClr val="tx2"/>
                </a:solidFill>
                <a:latin typeface="Arial" panose="020B0604020202020204" pitchFamily="34" charset="0"/>
                <a:cs typeface="Arial" panose="020B0604020202020204" pitchFamily="34" charset="0"/>
              </a:rPr>
              <a:t>y</a:t>
            </a:r>
            <a:r>
              <a:rPr lang="en-GB" altLang="en-US" dirty="0">
                <a:solidFill>
                  <a:schemeClr val="tx2"/>
                </a:solidFill>
                <a:latin typeface="Arial" panose="020B0604020202020204" pitchFamily="34" charset="0"/>
                <a:cs typeface="Arial" panose="020B0604020202020204" pitchFamily="34" charset="0"/>
              </a:rPr>
              <a:t> k </a:t>
            </a:r>
            <a:r>
              <a:rPr lang="en-GB" altLang="en-US" dirty="0" err="1">
                <a:solidFill>
                  <a:schemeClr val="tx2"/>
                </a:solidFill>
                <a:latin typeface="Arial" panose="020B0604020202020204" pitchFamily="34" charset="0"/>
                <a:cs typeface="Arial" panose="020B0604020202020204" pitchFamily="34" charset="0"/>
              </a:rPr>
              <a:t>trávení</a:t>
            </a:r>
            <a:r>
              <a:rPr lang="en-GB" altLang="en-US" dirty="0">
                <a:solidFill>
                  <a:schemeClr val="tx2"/>
                </a:solidFill>
                <a:latin typeface="Arial" panose="020B0604020202020204" pitchFamily="34" charset="0"/>
                <a:cs typeface="Arial" panose="020B0604020202020204" pitchFamily="34" charset="0"/>
              </a:rPr>
              <a:t> </a:t>
            </a:r>
            <a:r>
              <a:rPr lang="en-GB" altLang="en-US" dirty="0" err="1">
                <a:solidFill>
                  <a:schemeClr val="tx2"/>
                </a:solidFill>
                <a:latin typeface="Arial" panose="020B0604020202020204" pitchFamily="34" charset="0"/>
                <a:cs typeface="Arial" panose="020B0604020202020204" pitchFamily="34" charset="0"/>
              </a:rPr>
              <a:t>hlodavců</a:t>
            </a:r>
            <a:r>
              <a:rPr lang="en-GB" altLang="en-US" dirty="0">
                <a:solidFill>
                  <a:schemeClr val="tx2"/>
                </a:solidFill>
                <a:latin typeface="Arial" panose="020B0604020202020204" pitchFamily="34" charset="0"/>
                <a:cs typeface="Arial" panose="020B0604020202020204" pitchFamily="34" charset="0"/>
              </a:rPr>
              <a:t>. </a:t>
            </a:r>
            <a:r>
              <a:rPr lang="cs-CZ" altLang="en-US" u="sng" dirty="0">
                <a:solidFill>
                  <a:schemeClr val="tx2"/>
                </a:solidFill>
                <a:latin typeface="Arial" panose="020B0604020202020204" pitchFamily="34" charset="0"/>
                <a:cs typeface="Arial" panose="020B0604020202020204" pitchFamily="34" charset="0"/>
              </a:rPr>
              <a:t>Otrava thalliem se projevuje </a:t>
            </a:r>
            <a:r>
              <a:rPr lang="cs-CZ" u="sng" dirty="0">
                <a:solidFill>
                  <a:schemeClr val="tx2"/>
                </a:solidFill>
                <a:latin typeface="Arial" panose="020B0604020202020204" pitchFamily="34" charset="0"/>
                <a:cs typeface="Arial" panose="020B0604020202020204" pitchFamily="34" charset="0"/>
              </a:rPr>
              <a:t>padáním vlasů a erozí nehtů</a:t>
            </a:r>
            <a:r>
              <a:rPr lang="cs-CZ" dirty="0">
                <a:solidFill>
                  <a:schemeClr val="tx2"/>
                </a:solidFill>
                <a:latin typeface="Arial" panose="020B0604020202020204" pitchFamily="34" charset="0"/>
                <a:cs typeface="Arial" panose="020B0604020202020204" pitchFamily="34" charset="0"/>
              </a:rPr>
              <a:t>. </a:t>
            </a:r>
            <a:endParaRPr lang="en-US" dirty="0">
              <a:solidFill>
                <a:schemeClr val="tx2"/>
              </a:solidFill>
            </a:endParaRPr>
          </a:p>
        </p:txBody>
      </p:sp>
      <p:pic>
        <p:nvPicPr>
          <p:cNvPr id="1026" name="Picture 2" descr="Zobrazit zdrojový obrázek">
            <a:extLst>
              <a:ext uri="{FF2B5EF4-FFF2-40B4-BE49-F238E27FC236}">
                <a16:creationId xmlns:a16="http://schemas.microsoft.com/office/drawing/2014/main" id="{CF0434CF-FE98-4A3F-8009-C12AE5A283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4191000"/>
            <a:ext cx="2362200" cy="22699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rosion of nails following thallium poisoning: a case ...">
            <a:extLst>
              <a:ext uri="{FF2B5EF4-FFF2-40B4-BE49-F238E27FC236}">
                <a16:creationId xmlns:a16="http://schemas.microsoft.com/office/drawing/2014/main" id="{AE81B7D3-6800-4427-AAAF-D689CEFB7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3900" y="4297554"/>
            <a:ext cx="3581400" cy="205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398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04800" y="1828800"/>
            <a:ext cx="8229600" cy="1143000"/>
          </a:xfrm>
        </p:spPr>
        <p:txBody>
          <a:bodyPr/>
          <a:lstStyle/>
          <a:p>
            <a:pPr eaLnBrk="1" hangingPunct="1"/>
            <a:r>
              <a:rPr lang="en-GB" altLang="en-US" b="1" dirty="0" err="1">
                <a:latin typeface="Times New Roman" pitchFamily="18" charset="0"/>
              </a:rPr>
              <a:t>Prvky</a:t>
            </a:r>
            <a:r>
              <a:rPr lang="en-GB" altLang="en-US" b="1" dirty="0">
                <a:latin typeface="Times New Roman" pitchFamily="18" charset="0"/>
              </a:rPr>
              <a:t> II. </a:t>
            </a:r>
            <a:r>
              <a:rPr lang="en-GB" altLang="en-US" b="1" dirty="0" err="1">
                <a:latin typeface="Times New Roman" pitchFamily="18" charset="0"/>
              </a:rPr>
              <a:t>hlavní</a:t>
            </a:r>
            <a:r>
              <a:rPr lang="en-GB" altLang="en-US" b="1" dirty="0">
                <a:latin typeface="Times New Roman" pitchFamily="18" charset="0"/>
              </a:rPr>
              <a:t> </a:t>
            </a:r>
            <a:r>
              <a:rPr lang="en-GB" altLang="en-US" b="1" dirty="0" err="1">
                <a:latin typeface="Times New Roman" pitchFamily="18" charset="0"/>
              </a:rPr>
              <a:t>podskupiny</a:t>
            </a:r>
            <a:r>
              <a:rPr lang="en-GB" altLang="en-US" dirty="0"/>
              <a:t> </a:t>
            </a:r>
            <a:endParaRPr lang="cs-CZ" altLang="en-US" dirty="0"/>
          </a:p>
        </p:txBody>
      </p:sp>
    </p:spTree>
    <p:extLst>
      <p:ext uri="{BB962C8B-B14F-4D97-AF65-F5344CB8AC3E}">
        <p14:creationId xmlns:p14="http://schemas.microsoft.com/office/powerpoint/2010/main" val="8200336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90500" y="228600"/>
            <a:ext cx="8763000" cy="609600"/>
          </a:xfrm>
        </p:spPr>
        <p:txBody>
          <a:bodyPr>
            <a:normAutofit/>
          </a:bodyPr>
          <a:lstStyle/>
          <a:p>
            <a:pPr marL="0" indent="0" algn="just" eaLnBrk="1" hangingPunct="1">
              <a:buNone/>
            </a:pPr>
            <a:r>
              <a:rPr lang="en-GB" altLang="en-US" sz="2800" b="1" dirty="0">
                <a:latin typeface="Arial" panose="020B0604020202020204" pitchFamily="34" charset="0"/>
                <a:cs typeface="Arial" panose="020B0604020202020204" pitchFamily="34" charset="0"/>
              </a:rPr>
              <a:t>Be, Mg, Ca, </a:t>
            </a:r>
            <a:r>
              <a:rPr lang="en-GB" altLang="en-US" sz="2800" b="1" dirty="0" err="1">
                <a:latin typeface="Arial" panose="020B0604020202020204" pitchFamily="34" charset="0"/>
                <a:cs typeface="Arial" panose="020B0604020202020204" pitchFamily="34" charset="0"/>
              </a:rPr>
              <a:t>Sr</a:t>
            </a:r>
            <a:r>
              <a:rPr lang="en-GB" altLang="en-US" sz="2800" b="1" dirty="0">
                <a:latin typeface="Arial" panose="020B0604020202020204" pitchFamily="34" charset="0"/>
                <a:cs typeface="Arial" panose="020B0604020202020204" pitchFamily="34" charset="0"/>
              </a:rPr>
              <a:t>, Ba, Ra</a:t>
            </a:r>
            <a:r>
              <a:rPr lang="en-GB" altLang="en-US" sz="2800" dirty="0">
                <a:latin typeface="Arial" panose="020B0604020202020204" pitchFamily="34" charset="0"/>
                <a:cs typeface="Arial" panose="020B0604020202020204" pitchFamily="34" charset="0"/>
              </a:rPr>
              <a:t> </a:t>
            </a:r>
            <a:endParaRPr lang="cs-CZ" altLang="en-US" sz="2800" dirty="0">
              <a:latin typeface="Arial" panose="020B0604020202020204" pitchFamily="34" charset="0"/>
              <a:cs typeface="Arial" panose="020B0604020202020204" pitchFamily="34" charset="0"/>
            </a:endParaRPr>
          </a:p>
          <a:p>
            <a:pPr algn="just"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algn="just"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6146" name="Picture 2" descr="What Are the Properties of the Alkaline Earth Metals?">
            <a:extLst>
              <a:ext uri="{FF2B5EF4-FFF2-40B4-BE49-F238E27FC236}">
                <a16:creationId xmlns:a16="http://schemas.microsoft.com/office/drawing/2014/main" id="{61E98D9B-263D-4E33-804C-4AAB1737B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48" y="3851953"/>
            <a:ext cx="3700318" cy="190797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7C9408D-FBDC-498F-A593-26C00419973B}"/>
              </a:ext>
            </a:extLst>
          </p:cNvPr>
          <p:cNvPicPr>
            <a:picLocks noChangeAspect="1"/>
          </p:cNvPicPr>
          <p:nvPr/>
        </p:nvPicPr>
        <p:blipFill>
          <a:blip r:embed="rId3"/>
          <a:stretch>
            <a:fillRect/>
          </a:stretch>
        </p:blipFill>
        <p:spPr>
          <a:xfrm>
            <a:off x="4152900" y="3886200"/>
            <a:ext cx="4800600" cy="2743200"/>
          </a:xfrm>
          <a:prstGeom prst="rect">
            <a:avLst/>
          </a:prstGeom>
        </p:spPr>
      </p:pic>
      <p:pic>
        <p:nvPicPr>
          <p:cNvPr id="6150" name="Picture 6" descr="Electronic Configuration of Alkaline Earth Metals - Study Page">
            <a:extLst>
              <a:ext uri="{FF2B5EF4-FFF2-40B4-BE49-F238E27FC236}">
                <a16:creationId xmlns:a16="http://schemas.microsoft.com/office/drawing/2014/main" id="{3BC4F0E6-95E4-4C67-AA24-657C37DA8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6386478" cy="233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471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type="body" idx="1"/>
          </p:nvPr>
        </p:nvSpPr>
        <p:spPr>
          <a:xfrm>
            <a:off x="304800" y="3429000"/>
            <a:ext cx="8839200" cy="2819400"/>
          </a:xfrm>
        </p:spPr>
        <p:txBody>
          <a:bodyPr>
            <a:normAutofit/>
          </a:bodyPr>
          <a:lstStyle/>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u="sng" dirty="0">
                <a:latin typeface="Arial" panose="020B0604020202020204" pitchFamily="34" charset="0"/>
                <a:cs typeface="Arial" panose="020B0604020202020204" pitchFamily="34" charset="0"/>
              </a:rPr>
              <a:t>B a Al </a:t>
            </a:r>
            <a:r>
              <a:rPr lang="en-GB" altLang="en-US" sz="2000" u="sng" dirty="0" err="1">
                <a:latin typeface="Arial" panose="020B0604020202020204" pitchFamily="34" charset="0"/>
                <a:cs typeface="Arial" panose="020B0604020202020204" pitchFamily="34" charset="0"/>
              </a:rPr>
              <a:t>tvoří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kovalentní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sloučeniny</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které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jsou</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elektronově</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deficitní</a:t>
            </a:r>
            <a:r>
              <a:rPr lang="en-GB" altLang="en-US" sz="2000" u="sng"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chovají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Lewisova</a:t>
            </a:r>
            <a:r>
              <a:rPr lang="en-GB" altLang="en-US" sz="2000" i="1"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tendenci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doplnit</a:t>
            </a:r>
            <a:r>
              <a:rPr lang="en-GB" altLang="en-US" sz="2000" dirty="0">
                <a:latin typeface="Arial" panose="020B0604020202020204" pitchFamily="34" charset="0"/>
                <a:cs typeface="Arial" panose="020B0604020202020204" pitchFamily="34" charset="0"/>
              </a:rPr>
              <a:t> sextet </a:t>
            </a:r>
            <a:r>
              <a:rPr lang="en-GB" altLang="en-US" sz="2000" dirty="0" err="1">
                <a:latin typeface="Arial" panose="020B0604020202020204" pitchFamily="34" charset="0"/>
                <a:cs typeface="Arial" panose="020B0604020202020204" pitchFamily="34" charset="0"/>
              </a:rPr>
              <a:t>elektronů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oktet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tvorbou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aniontu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např</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BF</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F</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[BF</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sym typeface="Symbol" pitchFamily="18" charset="2"/>
              </a:rPr>
              <a:t></a:t>
            </a:r>
          </a:p>
          <a:p>
            <a:pPr eaLnBrk="1" hangingPunct="1">
              <a:buFont typeface="Wingdings" pitchFamily="2" charset="2"/>
              <a:buNone/>
            </a:pPr>
            <a:endParaRPr lang="en-GB" altLang="en-US" sz="2000" baseline="30000" dirty="0">
              <a:latin typeface="Arial" panose="020B0604020202020204" pitchFamily="34" charset="0"/>
              <a:cs typeface="Arial" panose="020B0604020202020204" pitchFamily="34" charset="0"/>
              <a:sym typeface="Symbol" pitchFamily="18" charset="2"/>
            </a:endParaRPr>
          </a:p>
          <a:p>
            <a:pPr>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naproti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tomu</a:t>
            </a:r>
            <a:r>
              <a:rPr lang="en-GB" altLang="en-US" sz="2000" dirty="0">
                <a:latin typeface="Arial" panose="020B0604020202020204" pitchFamily="34" charset="0"/>
                <a:cs typeface="Arial" panose="020B0604020202020204" pitchFamily="34" charset="0"/>
              </a:rPr>
              <a:t> </a:t>
            </a:r>
            <a:r>
              <a:rPr lang="en-GB" altLang="en-US" sz="2000" u="sng" dirty="0">
                <a:latin typeface="Arial" panose="020B0604020202020204" pitchFamily="34" charset="0"/>
                <a:cs typeface="Arial" panose="020B0604020202020204" pitchFamily="34" charset="0"/>
              </a:rPr>
              <a:t>Tl se </a:t>
            </a:r>
            <a:r>
              <a:rPr lang="en-GB" altLang="en-US" sz="2000" u="sng" dirty="0" err="1">
                <a:latin typeface="Arial" panose="020B0604020202020204" pitchFamily="34" charset="0"/>
                <a:cs typeface="Arial" panose="020B0604020202020204" pitchFamily="34" charset="0"/>
              </a:rPr>
              <a:t>chová</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jako</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alkalický</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kov</a:t>
            </a:r>
            <a:r>
              <a:rPr lang="en-GB" altLang="en-US" sz="2000" u="sng"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typicky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vazba</a:t>
            </a:r>
            <a:r>
              <a:rPr lang="en-GB" altLang="en-US" sz="2000" dirty="0">
                <a:latin typeface="Arial" panose="020B0604020202020204" pitchFamily="34" charset="0"/>
                <a:cs typeface="Arial" panose="020B0604020202020204" pitchFamily="34" charset="0"/>
              </a:rPr>
              <a:t>)</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stálost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mocenství</a:t>
            </a:r>
            <a:r>
              <a:rPr lang="en-GB" altLang="en-US" sz="2000" dirty="0">
                <a:latin typeface="Arial" panose="020B0604020202020204" pitchFamily="34" charset="0"/>
                <a:cs typeface="Arial" panose="020B0604020202020204" pitchFamily="34" charset="0"/>
              </a:rPr>
              <a:t> +III </a:t>
            </a:r>
            <a:r>
              <a:rPr lang="en-GB" altLang="en-US" sz="2000" dirty="0" err="1">
                <a:latin typeface="Arial" panose="020B0604020202020204" pitchFamily="34" charset="0"/>
                <a:cs typeface="Arial" panose="020B0604020202020204" pitchFamily="34" charset="0"/>
              </a:rPr>
              <a:t>podél</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klesá</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roste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stálost</a:t>
            </a:r>
            <a:r>
              <a:rPr lang="en-GB" altLang="en-US" sz="2000" dirty="0">
                <a:latin typeface="Arial" panose="020B0604020202020204" pitchFamily="34" charset="0"/>
                <a:cs typeface="Arial" panose="020B0604020202020204" pitchFamily="34" charset="0"/>
              </a:rPr>
              <a:t> +I</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(u Tl je +I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vliv</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relativistického </a:t>
            </a:r>
            <a:r>
              <a:rPr lang="en-GB" altLang="en-US" sz="2000" dirty="0">
                <a:latin typeface="Arial" panose="020B0604020202020204" pitchFamily="34" charset="0"/>
                <a:cs typeface="Arial" panose="020B0604020202020204" pitchFamily="34" charset="0"/>
              </a:rPr>
              <a:t>e</a:t>
            </a:r>
            <a:r>
              <a:rPr lang="cs-CZ" altLang="en-US" sz="2000" dirty="0" err="1">
                <a:latin typeface="Arial" panose="020B0604020202020204" pitchFamily="34" charset="0"/>
                <a:cs typeface="Arial" panose="020B0604020202020204" pitchFamily="34" charset="0"/>
              </a:rPr>
              <a:t>fektu</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aseline="30000" dirty="0">
              <a:latin typeface="Arial" panose="020B0604020202020204" pitchFamily="34" charset="0"/>
              <a:cs typeface="Arial" panose="020B0604020202020204" pitchFamily="34" charset="0"/>
              <a:sym typeface="Symbol" pitchFamily="18" charset="2"/>
            </a:endParaRPr>
          </a:p>
        </p:txBody>
      </p:sp>
      <p:pic>
        <p:nvPicPr>
          <p:cNvPr id="4" name="Picture 4" descr="Periodic Table Of Elements Boron Family - About Elements">
            <a:extLst>
              <a:ext uri="{FF2B5EF4-FFF2-40B4-BE49-F238E27FC236}">
                <a16:creationId xmlns:a16="http://schemas.microsoft.com/office/drawing/2014/main" id="{3533FF39-6B6E-4571-B6BD-89A574051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
            <a:ext cx="5985451" cy="264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95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228600" y="381000"/>
            <a:ext cx="8763000" cy="6248400"/>
          </a:xfrm>
        </p:spPr>
        <p:txBody>
          <a:bodyPr>
            <a:normAutofit/>
          </a:bodyPr>
          <a:lstStyle/>
          <a:p>
            <a:pPr marL="0" indent="0" algn="just" eaLnBrk="1" hangingPunct="1">
              <a:buNone/>
            </a:pPr>
            <a:r>
              <a:rPr lang="en-GB" altLang="en-US" sz="2000" b="1" dirty="0" err="1">
                <a:latin typeface="Arial" panose="020B0604020202020204" pitchFamily="34" charset="0"/>
                <a:cs typeface="Arial" panose="020B0604020202020204" pitchFamily="34" charset="0"/>
              </a:rPr>
              <a:t>oxida</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ní</a:t>
            </a:r>
            <a:r>
              <a:rPr lang="en-GB"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ísla</a:t>
            </a:r>
            <a:r>
              <a:rPr lang="en-GB" altLang="en-US" sz="2000" b="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nabývají</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pouze</a:t>
            </a:r>
            <a:r>
              <a:rPr lang="en-GB" altLang="en-US" sz="2000" u="sng" dirty="0">
                <a:latin typeface="Arial" panose="020B0604020202020204" pitchFamily="34" charset="0"/>
                <a:cs typeface="Arial" panose="020B0604020202020204" pitchFamily="34" charset="0"/>
              </a:rPr>
              <a:t> ox</a:t>
            </a:r>
            <a:r>
              <a:rPr lang="cs-CZ" altLang="en-US" sz="2000" u="sng" dirty="0">
                <a:latin typeface="Arial" panose="020B0604020202020204" pitchFamily="34" charset="0"/>
                <a:cs typeface="Arial" panose="020B0604020202020204" pitchFamily="34" charset="0"/>
              </a:rPr>
              <a:t>.</a:t>
            </a:r>
            <a:r>
              <a:rPr lang="en-GB" altLang="en-US" sz="2000" u="sng"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ísla</a:t>
            </a:r>
            <a:r>
              <a:rPr lang="en-GB" altLang="en-US" sz="2000" u="sng" dirty="0">
                <a:latin typeface="Arial" panose="020B0604020202020204" pitchFamily="34" charset="0"/>
                <a:cs typeface="Arial" panose="020B0604020202020204" pitchFamily="34" charset="0"/>
              </a:rPr>
              <a:t> II</a:t>
            </a:r>
            <a:r>
              <a:rPr lang="cs-CZ" altLang="en-US" sz="2000" u="sng" dirty="0">
                <a:latin typeface="Arial" panose="020B0604020202020204" pitchFamily="34" charset="0"/>
                <a:cs typeface="Arial" panose="020B0604020202020204" pitchFamily="34" charset="0"/>
              </a:rPr>
              <a:t> </a:t>
            </a:r>
          </a:p>
          <a:p>
            <a:pPr algn="just" eaLnBrk="1" hangingPunct="1"/>
            <a:endParaRPr lang="cs-CZ" altLang="en-US" sz="800" dirty="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Všechny prvky jsou kovy,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porovnání</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a:t>
            </a:r>
            <a:r>
              <a:rPr lang="en-GB" altLang="en-US" sz="2000" dirty="0">
                <a:latin typeface="Arial" panose="020B0604020202020204" pitchFamily="34" charset="0"/>
                <a:cs typeface="Arial" panose="020B0604020202020204" pitchFamily="34" charset="0"/>
              </a:rPr>
              <a:t> bod </a:t>
            </a:r>
            <a:r>
              <a:rPr lang="en-GB" altLang="en-US" sz="2000" dirty="0" err="1">
                <a:latin typeface="Arial" panose="020B0604020202020204" pitchFamily="34" charset="0"/>
                <a:cs typeface="Arial" panose="020B0604020202020204" pitchFamily="34" charset="0"/>
              </a:rPr>
              <a:t>tání</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varu</a:t>
            </a:r>
            <a:r>
              <a:rPr lang="cs-CZ" altLang="en-US" sz="2000" dirty="0">
                <a:latin typeface="Arial" panose="020B0604020202020204" pitchFamily="34" charset="0"/>
                <a:cs typeface="Arial" panose="020B0604020202020204" pitchFamily="34" charset="0"/>
              </a:rPr>
              <a:t> 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hustotu</a:t>
            </a:r>
            <a:endParaRPr lang="cs-CZ" altLang="en-US" sz="2000" dirty="0">
              <a:latin typeface="Arial" panose="020B0604020202020204" pitchFamily="34" charset="0"/>
              <a:cs typeface="Arial" panose="020B0604020202020204" pitchFamily="34" charset="0"/>
            </a:endParaRPr>
          </a:p>
          <a:p>
            <a:pPr algn="just"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V</a:t>
            </a:r>
            <a:r>
              <a:rPr lang="en-GB" altLang="en-US" sz="2000" dirty="0" err="1">
                <a:latin typeface="Arial" panose="020B0604020202020204" pitchFamily="34" charset="0"/>
                <a:cs typeface="Arial" panose="020B0604020202020204" pitchFamily="34" charset="0"/>
              </a:rPr>
              <a:t>ýrazn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a:t>
            </a:r>
            <a:r>
              <a:rPr lang="cs-CZ" altLang="en-US" sz="2000" dirty="0" err="1">
                <a:latin typeface="Arial" panose="020B0604020202020204" pitchFamily="34" charset="0"/>
                <a:cs typeface="Arial" panose="020B0604020202020204" pitchFamily="34" charset="0"/>
              </a:rPr>
              <a:t>itivní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ochotn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ionty</a:t>
            </a:r>
            <a:r>
              <a:rPr lang="en-GB" altLang="en-US" sz="2000" dirty="0">
                <a:latin typeface="Arial" panose="020B0604020202020204" pitchFamily="34" charset="0"/>
                <a:cs typeface="Arial" panose="020B0604020202020204" pitchFamily="34" charset="0"/>
              </a:rPr>
              <a:t> Me</a:t>
            </a:r>
            <a:r>
              <a:rPr lang="en-GB"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r>
              <a:rPr lang="cs-CZ" altLang="en-US" sz="2000" baseline="30000" dirty="0">
                <a:latin typeface="Arial" panose="020B0604020202020204" pitchFamily="34" charset="0"/>
                <a:cs typeface="Arial" panose="020B0604020202020204" pitchFamily="34" charset="0"/>
              </a:rPr>
              <a:t>  </a:t>
            </a:r>
          </a:p>
          <a:p>
            <a:pPr algn="just"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3" name="Picture 2" descr="Properties Of Alkaline Earth Metals Increase Going Down ...">
            <a:extLst>
              <a:ext uri="{FF2B5EF4-FFF2-40B4-BE49-F238E27FC236}">
                <a16:creationId xmlns:a16="http://schemas.microsoft.com/office/drawing/2014/main" id="{ABA7ECD1-DF9B-40E2-9705-3C000E16B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38089"/>
            <a:ext cx="7696200" cy="393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2475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3A596A6F-38C3-4B52-A774-893C94C8EDD5}"/>
              </a:ext>
            </a:extLst>
          </p:cNvPr>
          <p:cNvPicPr>
            <a:picLocks noChangeAspect="1"/>
          </p:cNvPicPr>
          <p:nvPr/>
        </p:nvPicPr>
        <p:blipFill>
          <a:blip r:embed="rId2"/>
          <a:stretch>
            <a:fillRect/>
          </a:stretch>
        </p:blipFill>
        <p:spPr>
          <a:xfrm>
            <a:off x="4537216" y="3962215"/>
            <a:ext cx="4214652" cy="2774469"/>
          </a:xfrm>
          <a:prstGeom prst="rect">
            <a:avLst/>
          </a:prstGeom>
        </p:spPr>
      </p:pic>
      <p:pic>
        <p:nvPicPr>
          <p:cNvPr id="9" name="Obrázek 8" descr="Obsah obrázku snímek obrazovky&#10;&#10;Popis byl vytvořen automaticky">
            <a:extLst>
              <a:ext uri="{FF2B5EF4-FFF2-40B4-BE49-F238E27FC236}">
                <a16:creationId xmlns:a16="http://schemas.microsoft.com/office/drawing/2014/main" id="{294CD4FE-9057-48EB-80ED-DC2CC0B5F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46" y="264399"/>
            <a:ext cx="2859439" cy="2631897"/>
          </a:xfrm>
          <a:prstGeom prst="rect">
            <a:avLst/>
          </a:prstGeom>
        </p:spPr>
      </p:pic>
      <p:sp>
        <p:nvSpPr>
          <p:cNvPr id="11" name="TextovéPole 10">
            <a:extLst>
              <a:ext uri="{FF2B5EF4-FFF2-40B4-BE49-F238E27FC236}">
                <a16:creationId xmlns:a16="http://schemas.microsoft.com/office/drawing/2014/main" id="{10B1933B-546E-4FC3-BB50-920C448689B8}"/>
              </a:ext>
            </a:extLst>
          </p:cNvPr>
          <p:cNvSpPr txBox="1"/>
          <p:nvPr/>
        </p:nvSpPr>
        <p:spPr>
          <a:xfrm>
            <a:off x="266700" y="3115382"/>
            <a:ext cx="8610600" cy="951030"/>
          </a:xfrm>
          <a:prstGeom prst="rect">
            <a:avLst/>
          </a:prstGeom>
          <a:noFill/>
        </p:spPr>
        <p:txBody>
          <a:bodyPr wrap="square">
            <a:spAutoFit/>
          </a:bodyPr>
          <a:lstStyle/>
          <a:p>
            <a:pPr algn="just" eaLnBrk="1" hangingPunct="1">
              <a:lnSpc>
                <a:spcPct val="90000"/>
              </a:lnSpc>
              <a:buFont typeface="Wingdings" pitchFamily="2" charset="2"/>
              <a:buNone/>
            </a:pPr>
            <a:r>
              <a:rPr lang="en-GB" altLang="en-US" sz="1800" b="1" i="1" dirty="0" err="1">
                <a:latin typeface="Arial" panose="020B0604020202020204" pitchFamily="34" charset="0"/>
                <a:cs typeface="Arial" panose="020B0604020202020204" pitchFamily="34" charset="0"/>
              </a:rPr>
              <a:t>Typ</a:t>
            </a:r>
            <a:r>
              <a:rPr lang="en-GB" altLang="en-US" sz="1800" b="1" i="1" dirty="0">
                <a:latin typeface="Arial" panose="020B0604020202020204" pitchFamily="34" charset="0"/>
                <a:cs typeface="Arial" panose="020B0604020202020204" pitchFamily="34" charset="0"/>
              </a:rPr>
              <a:t> </a:t>
            </a:r>
            <a:r>
              <a:rPr lang="en-GB" altLang="en-US" sz="1800" b="1" i="1" dirty="0" err="1">
                <a:latin typeface="Arial" panose="020B0604020202020204" pitchFamily="34" charset="0"/>
                <a:cs typeface="Arial" panose="020B0604020202020204" pitchFamily="34" charset="0"/>
              </a:rPr>
              <a:t>vazby</a:t>
            </a:r>
            <a:r>
              <a:rPr lang="en-GB" altLang="en-US" sz="1800" dirty="0">
                <a:latin typeface="Arial" panose="020B0604020202020204" pitchFamily="34" charset="0"/>
                <a:cs typeface="Arial" panose="020B0604020202020204" pitchFamily="34" charset="0"/>
              </a:rPr>
              <a:t>: </a:t>
            </a:r>
            <a:endParaRPr lang="cs-CZ" altLang="en-US" sz="1800" dirty="0">
              <a:latin typeface="Arial" panose="020B0604020202020204" pitchFamily="34" charset="0"/>
              <a:cs typeface="Arial" panose="020B0604020202020204" pitchFamily="34" charset="0"/>
            </a:endParaRPr>
          </a:p>
          <a:p>
            <a:pPr algn="just" eaLnBrk="1" hangingPunct="1">
              <a:lnSpc>
                <a:spcPct val="90000"/>
              </a:lnSpc>
              <a:buFont typeface="Wingdings" pitchFamily="2" charset="2"/>
              <a:buNone/>
            </a:pPr>
            <a:endParaRPr lang="cs-CZ" altLang="en-US" sz="800" dirty="0">
              <a:latin typeface="Arial" panose="020B0604020202020204" pitchFamily="34" charset="0"/>
              <a:cs typeface="Arial" panose="020B0604020202020204" pitchFamily="34" charset="0"/>
            </a:endParaRPr>
          </a:p>
          <a:p>
            <a:pPr algn="just" eaLnBrk="1" hangingPunct="1">
              <a:lnSpc>
                <a:spcPct val="90000"/>
              </a:lnSpc>
              <a:buFont typeface="Wingdings" pitchFamily="2" charset="2"/>
              <a:buNone/>
            </a:pPr>
            <a:r>
              <a:rPr lang="en-GB" altLang="en-US" sz="1800" dirty="0">
                <a:latin typeface="Arial" panose="020B0604020202020204" pitchFamily="34" charset="0"/>
                <a:cs typeface="Arial" panose="020B0604020202020204" pitchFamily="34" charset="0"/>
              </a:rPr>
              <a:t>Be je </a:t>
            </a:r>
            <a:r>
              <a:rPr lang="en-GB" altLang="en-US" sz="1800" dirty="0" err="1">
                <a:latin typeface="Arial" panose="020B0604020202020204" pitchFamily="34" charset="0"/>
                <a:cs typeface="Arial" panose="020B0604020202020204" pitchFamily="34" charset="0"/>
              </a:rPr>
              <a:t>typická</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kovalentní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vazba</a:t>
            </a:r>
            <a:r>
              <a:rPr lang="en-GB" altLang="en-US" sz="1800" dirty="0">
                <a:latin typeface="Arial" panose="020B0604020202020204" pitchFamily="34" charset="0"/>
                <a:cs typeface="Arial" panose="020B0604020202020204" pitchFamily="34" charset="0"/>
              </a:rPr>
              <a:t>, Mg - </a:t>
            </a:r>
            <a:r>
              <a:rPr lang="en-GB" altLang="en-US" sz="1800" dirty="0" err="1">
                <a:latin typeface="Arial" panose="020B0604020202020204" pitchFamily="34" charset="0"/>
                <a:cs typeface="Arial" panose="020B0604020202020204" pitchFamily="34" charset="0"/>
              </a:rPr>
              <a:t>jistý</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podíl</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kovalence</a:t>
            </a:r>
            <a:r>
              <a:rPr lang="en-GB" altLang="en-US" sz="1800" dirty="0">
                <a:latin typeface="Arial" panose="020B0604020202020204" pitchFamily="34" charset="0"/>
                <a:cs typeface="Arial" panose="020B0604020202020204" pitchFamily="34" charset="0"/>
              </a:rPr>
              <a:t>, pro </a:t>
            </a:r>
            <a:r>
              <a:rPr lang="en-GB" altLang="en-US" sz="1800" dirty="0" err="1">
                <a:latin typeface="Arial" panose="020B0604020202020204" pitchFamily="34" charset="0"/>
                <a:cs typeface="Arial" panose="020B0604020202020204" pitchFamily="34" charset="0"/>
              </a:rPr>
              <a:t>ostatní</a:t>
            </a:r>
            <a:r>
              <a:rPr lang="en-GB" altLang="en-US" sz="1800" dirty="0">
                <a:latin typeface="Arial" panose="020B0604020202020204" pitchFamily="34" charset="0"/>
                <a:cs typeface="Arial" panose="020B0604020202020204" pitchFamily="34" charset="0"/>
              </a:rPr>
              <a:t> je </a:t>
            </a:r>
            <a:r>
              <a:rPr lang="en-GB" altLang="en-US" sz="1800" dirty="0" err="1">
                <a:latin typeface="Arial" panose="020B0604020202020204" pitchFamily="34" charset="0"/>
                <a:cs typeface="Arial" panose="020B0604020202020204" pitchFamily="34" charset="0"/>
              </a:rPr>
              <a:t>typická</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iontová</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vazba</a:t>
            </a:r>
            <a:r>
              <a:rPr lang="en-GB" altLang="en-US" sz="1800" dirty="0">
                <a:latin typeface="Arial" panose="020B0604020202020204" pitchFamily="34" charset="0"/>
                <a:cs typeface="Arial" panose="020B0604020202020204" pitchFamily="34" charset="0"/>
              </a:rPr>
              <a:t>; </a:t>
            </a:r>
          </a:p>
        </p:txBody>
      </p:sp>
      <p:pic>
        <p:nvPicPr>
          <p:cNvPr id="13" name="Obrázek 12">
            <a:extLst>
              <a:ext uri="{FF2B5EF4-FFF2-40B4-BE49-F238E27FC236}">
                <a16:creationId xmlns:a16="http://schemas.microsoft.com/office/drawing/2014/main" id="{69C6D367-1609-4C1E-A18F-E815499D09AC}"/>
              </a:ext>
            </a:extLst>
          </p:cNvPr>
          <p:cNvPicPr>
            <a:picLocks noChangeAspect="1"/>
          </p:cNvPicPr>
          <p:nvPr/>
        </p:nvPicPr>
        <p:blipFill>
          <a:blip r:embed="rId4"/>
          <a:stretch>
            <a:fillRect/>
          </a:stretch>
        </p:blipFill>
        <p:spPr>
          <a:xfrm>
            <a:off x="3392839" y="267824"/>
            <a:ext cx="5560060" cy="2708257"/>
          </a:xfrm>
          <a:prstGeom prst="rect">
            <a:avLst/>
          </a:prstGeom>
        </p:spPr>
      </p:pic>
      <p:pic>
        <p:nvPicPr>
          <p:cNvPr id="15" name="Obrázek 14">
            <a:extLst>
              <a:ext uri="{FF2B5EF4-FFF2-40B4-BE49-F238E27FC236}">
                <a16:creationId xmlns:a16="http://schemas.microsoft.com/office/drawing/2014/main" id="{D198657C-E92C-4B6E-B77A-60BFD92000A5}"/>
              </a:ext>
            </a:extLst>
          </p:cNvPr>
          <p:cNvPicPr>
            <a:picLocks noChangeAspect="1"/>
          </p:cNvPicPr>
          <p:nvPr/>
        </p:nvPicPr>
        <p:blipFill>
          <a:blip r:embed="rId5"/>
          <a:stretch>
            <a:fillRect/>
          </a:stretch>
        </p:blipFill>
        <p:spPr>
          <a:xfrm>
            <a:off x="675631" y="4656601"/>
            <a:ext cx="3429000" cy="1933575"/>
          </a:xfrm>
          <a:prstGeom prst="rect">
            <a:avLst/>
          </a:prstGeom>
        </p:spPr>
      </p:pic>
      <p:sp>
        <p:nvSpPr>
          <p:cNvPr id="18" name="TextovéPole 17">
            <a:extLst>
              <a:ext uri="{FF2B5EF4-FFF2-40B4-BE49-F238E27FC236}">
                <a16:creationId xmlns:a16="http://schemas.microsoft.com/office/drawing/2014/main" id="{7327A03A-814A-4F89-A138-8C649C2854BD}"/>
              </a:ext>
            </a:extLst>
          </p:cNvPr>
          <p:cNvSpPr txBox="1"/>
          <p:nvPr/>
        </p:nvSpPr>
        <p:spPr>
          <a:xfrm>
            <a:off x="243046" y="4180444"/>
            <a:ext cx="1346331" cy="369332"/>
          </a:xfrm>
          <a:prstGeom prst="rect">
            <a:avLst/>
          </a:prstGeom>
          <a:noFill/>
        </p:spPr>
        <p:txBody>
          <a:bodyPr wrap="none" rtlCol="0">
            <a:spAutoFit/>
          </a:bodyPr>
          <a:lstStyle/>
          <a:p>
            <a:r>
              <a:rPr lang="cs-CZ" b="1" i="1" dirty="0"/>
              <a:t>Rozpustnost</a:t>
            </a:r>
          </a:p>
        </p:txBody>
      </p:sp>
    </p:spTree>
    <p:extLst>
      <p:ext uri="{BB962C8B-B14F-4D97-AF65-F5344CB8AC3E}">
        <p14:creationId xmlns:p14="http://schemas.microsoft.com/office/powerpoint/2010/main" val="3871310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52400" y="304800"/>
            <a:ext cx="8839200" cy="5410200"/>
          </a:xfrm>
        </p:spPr>
        <p:txBody>
          <a:bodyPr>
            <a:normAutofit/>
          </a:bodyPr>
          <a:lstStyle/>
          <a:p>
            <a:pPr eaLnBrk="1" hangingPunct="1">
              <a:lnSpc>
                <a:spcPct val="90000"/>
              </a:lnSpc>
              <a:buFont typeface="Wingdings" pitchFamily="2" charset="2"/>
              <a:buNone/>
            </a:pPr>
            <a:r>
              <a:rPr lang="en-GB" altLang="en-US" sz="2000" b="1" dirty="0" err="1">
                <a:latin typeface="Arial" panose="020B0604020202020204" pitchFamily="34" charset="0"/>
                <a:cs typeface="Arial" panose="020B0604020202020204" pitchFamily="34" charset="0"/>
              </a:rPr>
              <a:t>Rozpustnost</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hydroxid</a:t>
            </a:r>
            <a:r>
              <a:rPr lang="cs-CZ" altLang="en-US" sz="2000" b="1" dirty="0">
                <a:latin typeface="Arial" panose="020B0604020202020204" pitchFamily="34" charset="0"/>
                <a:cs typeface="Arial" panose="020B0604020202020204" pitchFamily="34" charset="0"/>
              </a:rPr>
              <a:t>ů</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stá</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rostoucím</a:t>
            </a:r>
            <a:r>
              <a:rPr lang="en-GB" altLang="en-US" sz="2000" dirty="0">
                <a:latin typeface="Arial" panose="020B0604020202020204" pitchFamily="34" charset="0"/>
                <a:cs typeface="Arial" panose="020B0604020202020204" pitchFamily="34" charset="0"/>
              </a:rPr>
              <a:t> at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íslem</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např. </a:t>
            </a:r>
            <a:r>
              <a:rPr lang="en-GB" altLang="en-US" sz="2000" dirty="0">
                <a:latin typeface="Arial" panose="020B0604020202020204" pitchFamily="34" charset="0"/>
                <a:cs typeface="Arial" panose="020B0604020202020204" pitchFamily="34" charset="0"/>
              </a:rPr>
              <a:t>Be(OH)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- 3.10</a:t>
            </a:r>
            <a:r>
              <a:rPr lang="en-GB" altLang="en-US" sz="2000" baseline="30000" dirty="0">
                <a:latin typeface="Arial" panose="020B0604020202020204" pitchFamily="34" charset="0"/>
                <a:cs typeface="Arial" panose="020B0604020202020204" pitchFamily="34" charset="0"/>
              </a:rPr>
              <a:t>-7</a:t>
            </a:r>
            <a:r>
              <a:rPr lang="en-GB" altLang="en-US" sz="2000" dirty="0">
                <a:latin typeface="Arial" panose="020B0604020202020204" pitchFamily="34" charset="0"/>
                <a:cs typeface="Arial" panose="020B0604020202020204" pitchFamily="34" charset="0"/>
              </a:rPr>
              <a:t>M;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11 M; </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b="1" dirty="0">
                <a:latin typeface="Arial" panose="020B0604020202020204" pitchFamily="34" charset="0"/>
                <a:cs typeface="Arial" panose="020B0604020202020204" pitchFamily="34" charset="0"/>
              </a:rPr>
              <a:t>Rozpustnost síranů </a:t>
            </a:r>
            <a:r>
              <a:rPr lang="cs-CZ" altLang="en-US" sz="2000" dirty="0">
                <a:latin typeface="Arial" panose="020B0604020202020204" pitchFamily="34" charset="0"/>
                <a:cs typeface="Arial" panose="020B0604020202020204" pitchFamily="34" charset="0"/>
              </a:rPr>
              <a:t>odstupňována opačně, nejméně rozpustný je BaSO</a:t>
            </a:r>
            <a:r>
              <a:rPr lang="cs-CZ" altLang="en-US" sz="2000" baseline="-25000" dirty="0">
                <a:latin typeface="Arial" panose="020B0604020202020204" pitchFamily="34" charset="0"/>
                <a:cs typeface="Arial" panose="020B0604020202020204" pitchFamily="34" charset="0"/>
              </a:rPr>
              <a:t>4</a:t>
            </a:r>
            <a:endParaRPr lang="en-GB" altLang="en-US" sz="2000" baseline="-25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err="1">
                <a:latin typeface="Arial" panose="020B0604020202020204" pitchFamily="34" charset="0"/>
                <a:cs typeface="Arial" panose="020B0604020202020204" pitchFamily="34" charset="0"/>
              </a:rPr>
              <a:t>Reakce</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uhlíkem</a:t>
            </a:r>
            <a:r>
              <a:rPr lang="en-GB" altLang="en-US" sz="2000" dirty="0">
                <a:latin typeface="Arial" panose="020B0604020202020204" pitchFamily="34" charset="0"/>
                <a:cs typeface="Arial" panose="020B0604020202020204" pitchFamily="34" charset="0"/>
              </a:rPr>
              <a:t>: Ca, </a:t>
            </a:r>
            <a:r>
              <a:rPr lang="en-GB" altLang="en-US" sz="2000" dirty="0" err="1">
                <a:latin typeface="Arial" panose="020B0604020202020204" pitchFamily="34" charset="0"/>
                <a:cs typeface="Arial" panose="020B0604020202020204" pitchFamily="34" charset="0"/>
              </a:rPr>
              <a:t>Sr</a:t>
            </a:r>
            <a:r>
              <a:rPr lang="en-GB" altLang="en-US" sz="2000" dirty="0">
                <a:latin typeface="Arial" panose="020B0604020202020204" pitchFamily="34" charset="0"/>
                <a:cs typeface="Arial" panose="020B0604020202020204" pitchFamily="34" charset="0"/>
              </a:rPr>
              <a:t>, Ba </a:t>
            </a:r>
            <a:r>
              <a:rPr lang="en-GB" altLang="en-US" sz="2000" dirty="0" err="1">
                <a:latin typeface="Arial" panose="020B0604020202020204" pitchFamily="34" charset="0"/>
                <a:cs typeface="Arial" panose="020B0604020202020204" pitchFamily="34" charset="0"/>
              </a:rPr>
              <a:t>reagují</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ímo</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uhlíkem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MeC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iontové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acetylidy</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u="sng" dirty="0">
                <a:latin typeface="Arial" panose="020B0604020202020204" pitchFamily="34" charset="0"/>
                <a:cs typeface="Arial" panose="020B0604020202020204" pitchFamily="34" charset="0"/>
              </a:rPr>
              <a:t>T</a:t>
            </a:r>
            <a:r>
              <a:rPr lang="cs-CZ" altLang="en-US" sz="2000" u="sng" dirty="0">
                <a:latin typeface="Arial" panose="020B0604020202020204" pitchFamily="34" charset="0"/>
                <a:cs typeface="Arial" panose="020B0604020202020204" pitchFamily="34" charset="0"/>
              </a:rPr>
              <a:t>ě</a:t>
            </a:r>
            <a:r>
              <a:rPr lang="en-GB" altLang="en-US" sz="2000" u="sng" dirty="0" err="1">
                <a:latin typeface="Arial" panose="020B0604020202020204" pitchFamily="34" charset="0"/>
                <a:cs typeface="Arial" panose="020B0604020202020204" pitchFamily="34" charset="0"/>
              </a:rPr>
              <a:t>kavé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slou</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eniny</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barví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plamen</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Ca - </a:t>
            </a:r>
            <a:r>
              <a:rPr lang="en-GB" altLang="en-US" sz="2000" dirty="0" err="1">
                <a:latin typeface="Arial" panose="020B0604020202020204" pitchFamily="34" charset="0"/>
                <a:cs typeface="Arial" panose="020B0604020202020204" pitchFamily="34" charset="0"/>
              </a:rPr>
              <a:t>cihlov</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erven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Sr</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karmínov</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erven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Ba - </a:t>
            </a:r>
            <a:r>
              <a:rPr lang="en-GB" altLang="en-US" sz="2000" dirty="0" err="1">
                <a:latin typeface="Arial" panose="020B0604020202020204" pitchFamily="34" charset="0"/>
                <a:cs typeface="Arial" panose="020B0604020202020204" pitchFamily="34" charset="0"/>
              </a:rPr>
              <a:t>sv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tle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zelen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Ra - </a:t>
            </a:r>
            <a:r>
              <a:rPr lang="en-GB" altLang="en-US" sz="2000" dirty="0" err="1">
                <a:latin typeface="Arial" panose="020B0604020202020204" pitchFamily="34" charset="0"/>
                <a:cs typeface="Arial" panose="020B0604020202020204" pitchFamily="34" charset="0"/>
              </a:rPr>
              <a:t>karmínov</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erven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43200"/>
            <a:ext cx="4205214" cy="235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169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52400"/>
            <a:ext cx="8229600" cy="715962"/>
          </a:xfrm>
        </p:spPr>
        <p:txBody>
          <a:bodyPr>
            <a:normAutofit/>
          </a:bodyPr>
          <a:lstStyle/>
          <a:p>
            <a:pPr eaLnBrk="1" hangingPunct="1"/>
            <a:r>
              <a:rPr lang="en-GB" altLang="en-US" sz="3200" b="1" dirty="0">
                <a:latin typeface="Arial" panose="020B0604020202020204" pitchFamily="34" charset="0"/>
                <a:cs typeface="Arial" panose="020B0604020202020204" pitchFamily="34" charset="0"/>
              </a:rPr>
              <a:t>Beryllium</a:t>
            </a:r>
            <a:endParaRPr lang="cs-CZ" altLang="en-US" sz="3200" b="1" dirty="0">
              <a:latin typeface="Arial" panose="020B0604020202020204" pitchFamily="34" charset="0"/>
              <a:cs typeface="Arial" panose="020B0604020202020204" pitchFamily="34" charset="0"/>
            </a:endParaRPr>
          </a:p>
        </p:txBody>
      </p:sp>
      <p:sp>
        <p:nvSpPr>
          <p:cNvPr id="5" name="Obdélník 4"/>
          <p:cNvSpPr/>
          <p:nvPr/>
        </p:nvSpPr>
        <p:spPr>
          <a:xfrm>
            <a:off x="76200" y="838200"/>
            <a:ext cx="89916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je lesklý, ocelově šedý, velice tvrdý kov. Existují dvě alotropické modifikace beryllia, hexagonální </a:t>
            </a:r>
            <a:r>
              <a:rPr lang="el-GR" sz="2000" dirty="0">
                <a:latin typeface="Arial" panose="020B0604020202020204" pitchFamily="34" charset="0"/>
                <a:cs typeface="Arial" panose="020B0604020202020204" pitchFamily="34" charset="0"/>
              </a:rPr>
              <a:t>α-</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přechází při teplotě 1254°C na kubické </a:t>
            </a:r>
            <a:r>
              <a:rPr lang="el-GR" sz="2000" dirty="0">
                <a:latin typeface="Arial" panose="020B0604020202020204" pitchFamily="34" charset="0"/>
                <a:cs typeface="Arial" panose="020B0604020202020204" pitchFamily="34" charset="0"/>
              </a:rPr>
              <a:t>β-</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M</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amfoterní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se v </a:t>
            </a:r>
            <a:r>
              <a:rPr lang="en-GB" altLang="en-US" sz="2000" dirty="0" err="1">
                <a:latin typeface="Arial" panose="020B0604020202020204" pitchFamily="34" charset="0"/>
                <a:cs typeface="Arial" panose="020B0604020202020204" pitchFamily="34" charset="0"/>
              </a:rPr>
              <a:t>kyselinách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alkalických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hydroxidech</a:t>
            </a:r>
            <a:endParaRPr lang="en-GB" alt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Beryllium je na suchém vzduchu stálé, se vzdušným kyslíkem reaguje za vzniku oxidu </a:t>
            </a:r>
            <a:r>
              <a:rPr lang="cs-CZ" sz="2000" dirty="0" err="1">
                <a:latin typeface="Arial" panose="020B0604020202020204" pitchFamily="34" charset="0"/>
                <a:cs typeface="Arial" panose="020B0604020202020204" pitchFamily="34" charset="0"/>
              </a:rPr>
              <a:t>beryllnatého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BeO</a:t>
            </a:r>
            <a:r>
              <a:rPr lang="cs-CZ" sz="2000" dirty="0">
                <a:latin typeface="Arial" panose="020B0604020202020204" pitchFamily="34" charset="0"/>
                <a:cs typeface="Arial" panose="020B0604020202020204" pitchFamily="34" charset="0"/>
              </a:rPr>
              <a:t> až za teploty 900°C, v koncentrované kyselině dusičné se pasivuje vrstvou oxidu a dále se v ní nerozpouští, ale se zředěnými neoxidujícími kyselinami ochotně reaguje za vývoje vodíku:</a:t>
            </a:r>
          </a:p>
          <a:p>
            <a:pPr algn="ct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+ 2HCl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Reakce beryllia se zředěnými oxidujícími kyselinami probíhají bez vývoje vodíku:</a:t>
            </a:r>
          </a:p>
          <a:p>
            <a:pPr algn="ctr"/>
            <a:r>
              <a:rPr lang="cs-CZ" sz="2000" dirty="0">
                <a:latin typeface="Arial" panose="020B0604020202020204" pitchFamily="34" charset="0"/>
                <a:cs typeface="Arial" panose="020B0604020202020204" pitchFamily="34" charset="0"/>
              </a:rPr>
              <a:t>3Be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3Be(NO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Reakci s koncentrovanou kyselinou fluorovodíkovou vzniká komplexní kyselina </a:t>
            </a:r>
            <a:r>
              <a:rPr lang="cs-CZ" sz="2000" dirty="0" err="1">
                <a:latin typeface="Arial" panose="020B0604020202020204" pitchFamily="34" charset="0"/>
                <a:cs typeface="Arial" panose="020B0604020202020204" pitchFamily="34" charset="0"/>
              </a:rPr>
              <a:t>tetrafluoroberyllnatá</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+ 4HF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[BeF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Na rozdíl od ostatních kovů druhé skupiny beryllium ochotně reaguje s roztoky alkalických hydroxidů a jeho sloučeniny snadno hydrolyzují. Těmito vlastnostmi se beryllium odlišuje od ostatních prvků druhé hlavní </a:t>
            </a:r>
            <a:r>
              <a:rPr lang="cs-CZ" sz="2000" dirty="0" err="1">
                <a:latin typeface="Arial" panose="020B0604020202020204" pitchFamily="34" charset="0"/>
                <a:cs typeface="Arial" panose="020B0604020202020204" pitchFamily="34" charset="0"/>
              </a:rPr>
              <a:t>poskupiny</a:t>
            </a:r>
            <a:r>
              <a:rPr lang="cs-CZ" sz="2000" dirty="0">
                <a:latin typeface="Arial" panose="020B0604020202020204" pitchFamily="34" charset="0"/>
                <a:cs typeface="Arial" panose="020B0604020202020204" pitchFamily="34" charset="0"/>
              </a:rPr>
              <a:t> a více </a:t>
            </a:r>
            <a:r>
              <a:rPr lang="cs-CZ" sz="2000" u="sng" dirty="0">
                <a:latin typeface="Arial" panose="020B0604020202020204" pitchFamily="34" charset="0"/>
                <a:cs typeface="Arial" panose="020B0604020202020204" pitchFamily="34" charset="0"/>
              </a:rPr>
              <a:t>se podobá hliníku</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969678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ryllium - Wikipedia">
            <a:extLst>
              <a:ext uri="{FF2B5EF4-FFF2-40B4-BE49-F238E27FC236}">
                <a16:creationId xmlns:a16="http://schemas.microsoft.com/office/drawing/2014/main" id="{E17B478F-31DD-42BC-882D-0D52E225D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98" y="3433281"/>
            <a:ext cx="3209313" cy="31801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dex of /inorganic/group2">
            <a:extLst>
              <a:ext uri="{FF2B5EF4-FFF2-40B4-BE49-F238E27FC236}">
                <a16:creationId xmlns:a16="http://schemas.microsoft.com/office/drawing/2014/main" id="{AB407155-BB2E-409F-8CCE-6E079E145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531" y="3962400"/>
            <a:ext cx="5045956"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4CDF799-7B92-43CB-A871-7BBE2DB5A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509" y="176779"/>
            <a:ext cx="5334000" cy="32522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5F17DD5-C7B8-4F96-80FC-7FEE7F2AD175}"/>
              </a:ext>
            </a:extLst>
          </p:cNvPr>
          <p:cNvSpPr txBox="1"/>
          <p:nvPr/>
        </p:nvSpPr>
        <p:spPr>
          <a:xfrm>
            <a:off x="152400" y="1219200"/>
            <a:ext cx="5164844" cy="1754326"/>
          </a:xfrm>
          <a:prstGeom prst="rect">
            <a:avLst/>
          </a:prstGeom>
          <a:noFill/>
        </p:spPr>
        <p:txBody>
          <a:bodyPr wrap="square">
            <a:spAutoFit/>
          </a:bodyPr>
          <a:lstStyle/>
          <a:p>
            <a:pPr algn="just"/>
            <a:r>
              <a:rPr lang="cs-CZ" sz="1800" dirty="0">
                <a:latin typeface="Arial" panose="020B0604020202020204" pitchFamily="34" charset="0"/>
                <a:cs typeface="Arial" panose="020B0604020202020204" pitchFamily="34" charset="0"/>
              </a:rPr>
              <a:t>Ve sloučeninách v tuhém stavu vystupuje beryllium nejčastěji jako bezbarvý kation </a:t>
            </a:r>
            <a:r>
              <a:rPr lang="cs-CZ" sz="1800" u="sng" dirty="0" err="1">
                <a:latin typeface="Arial" panose="020B0604020202020204" pitchFamily="34" charset="0"/>
                <a:cs typeface="Arial" panose="020B0604020202020204" pitchFamily="34" charset="0"/>
              </a:rPr>
              <a:t>beryllnatý</a:t>
            </a:r>
            <a:r>
              <a:rPr lang="cs-CZ" sz="1800" u="sng" dirty="0">
                <a:latin typeface="Arial" panose="020B0604020202020204" pitchFamily="34" charset="0"/>
                <a:cs typeface="Arial" panose="020B0604020202020204" pitchFamily="34" charset="0"/>
              </a:rPr>
              <a:t> Be</a:t>
            </a:r>
            <a:r>
              <a:rPr lang="cs-CZ" sz="1800" u="sng" baseline="30000" dirty="0">
                <a:latin typeface="Arial" panose="020B0604020202020204" pitchFamily="34" charset="0"/>
                <a:cs typeface="Arial" panose="020B0604020202020204" pitchFamily="34" charset="0"/>
              </a:rPr>
              <a:t>2+</a:t>
            </a:r>
            <a:r>
              <a:rPr lang="cs-CZ" sz="1800" dirty="0">
                <a:latin typeface="Arial" panose="020B0604020202020204" pitchFamily="34" charset="0"/>
                <a:cs typeface="Arial" panose="020B0604020202020204" pitchFamily="34" charset="0"/>
              </a:rPr>
              <a:t>, ale v roztocích vystupuje téměř výhradně jako kation </a:t>
            </a:r>
            <a:r>
              <a:rPr lang="cs-CZ" sz="1800" u="sng" dirty="0" err="1">
                <a:latin typeface="Arial" panose="020B0604020202020204" pitchFamily="34" charset="0"/>
                <a:cs typeface="Arial" panose="020B0604020202020204" pitchFamily="34" charset="0"/>
              </a:rPr>
              <a:t>tetraaquaberyllnatý</a:t>
            </a:r>
            <a:r>
              <a:rPr lang="cs-CZ" sz="1800" u="sng" dirty="0">
                <a:latin typeface="Arial" panose="020B0604020202020204" pitchFamily="34" charset="0"/>
                <a:cs typeface="Arial" panose="020B0604020202020204" pitchFamily="34" charset="0"/>
              </a:rPr>
              <a:t> [</a:t>
            </a:r>
            <a:r>
              <a:rPr lang="cs-CZ" sz="1800" u="sng" dirty="0" err="1">
                <a:latin typeface="Arial" panose="020B0604020202020204" pitchFamily="34" charset="0"/>
                <a:cs typeface="Arial" panose="020B0604020202020204" pitchFamily="34" charset="0"/>
              </a:rPr>
              <a:t>Be</a:t>
            </a:r>
            <a:r>
              <a:rPr lang="cs-CZ" sz="1800" u="sng" dirty="0">
                <a:latin typeface="Arial" panose="020B0604020202020204" pitchFamily="34" charset="0"/>
                <a:cs typeface="Arial" panose="020B0604020202020204" pitchFamily="34" charset="0"/>
              </a:rPr>
              <a:t>(H</a:t>
            </a:r>
            <a:r>
              <a:rPr lang="cs-CZ" sz="1800" u="sng" baseline="-25000" dirty="0">
                <a:latin typeface="Arial" panose="020B0604020202020204" pitchFamily="34" charset="0"/>
                <a:cs typeface="Arial" panose="020B0604020202020204" pitchFamily="34" charset="0"/>
              </a:rPr>
              <a:t>2</a:t>
            </a:r>
            <a:r>
              <a:rPr lang="cs-CZ" sz="1800" u="sng" dirty="0">
                <a:latin typeface="Arial" panose="020B0604020202020204" pitchFamily="34" charset="0"/>
                <a:cs typeface="Arial" panose="020B0604020202020204" pitchFamily="34" charset="0"/>
              </a:rPr>
              <a:t>O)</a:t>
            </a:r>
            <a:r>
              <a:rPr lang="cs-CZ" sz="1800" u="sng" baseline="-25000" dirty="0">
                <a:latin typeface="Arial" panose="020B0604020202020204" pitchFamily="34" charset="0"/>
                <a:cs typeface="Arial" panose="020B0604020202020204" pitchFamily="34" charset="0"/>
              </a:rPr>
              <a:t>4</a:t>
            </a:r>
            <a:r>
              <a:rPr lang="cs-CZ" sz="1800" u="sng" dirty="0">
                <a:latin typeface="Arial" panose="020B0604020202020204" pitchFamily="34" charset="0"/>
                <a:cs typeface="Arial" panose="020B0604020202020204" pitchFamily="34" charset="0"/>
              </a:rPr>
              <a:t>]</a:t>
            </a:r>
            <a:r>
              <a:rPr lang="cs-CZ" sz="1800" u="sng" baseline="30000" dirty="0">
                <a:latin typeface="Arial" panose="020B0604020202020204" pitchFamily="34" charset="0"/>
                <a:cs typeface="Arial" panose="020B0604020202020204" pitchFamily="34" charset="0"/>
              </a:rPr>
              <a:t>2+</a:t>
            </a:r>
            <a:r>
              <a:rPr lang="cs-CZ" sz="1800" u="sng" dirty="0">
                <a:latin typeface="Arial" panose="020B0604020202020204" pitchFamily="34" charset="0"/>
                <a:cs typeface="Arial" panose="020B0604020202020204" pitchFamily="34" charset="0"/>
              </a:rPr>
              <a:t>,</a:t>
            </a:r>
            <a:r>
              <a:rPr lang="cs-CZ" sz="1800" dirty="0">
                <a:latin typeface="Arial" panose="020B0604020202020204" pitchFamily="34" charset="0"/>
                <a:cs typeface="Arial" panose="020B0604020202020204" pitchFamily="34" charset="0"/>
              </a:rPr>
              <a:t> tvoří také anion </a:t>
            </a:r>
            <a:r>
              <a:rPr lang="cs-CZ" sz="1800" u="sng" dirty="0" err="1">
                <a:latin typeface="Arial" panose="020B0604020202020204" pitchFamily="34" charset="0"/>
                <a:cs typeface="Arial" panose="020B0604020202020204" pitchFamily="34" charset="0"/>
              </a:rPr>
              <a:t>beryllnatanový</a:t>
            </a:r>
            <a:r>
              <a:rPr lang="cs-CZ" sz="1800" u="sng" dirty="0">
                <a:latin typeface="Arial" panose="020B0604020202020204" pitchFamily="34" charset="0"/>
                <a:cs typeface="Arial" panose="020B0604020202020204" pitchFamily="34" charset="0"/>
              </a:rPr>
              <a:t> BeO</a:t>
            </a:r>
            <a:r>
              <a:rPr lang="cs-CZ" sz="1800" u="sng" baseline="-25000" dirty="0">
                <a:latin typeface="Arial" panose="020B0604020202020204" pitchFamily="34" charset="0"/>
                <a:cs typeface="Arial" panose="020B0604020202020204" pitchFamily="34" charset="0"/>
              </a:rPr>
              <a:t>2</a:t>
            </a:r>
            <a:r>
              <a:rPr lang="cs-CZ" sz="1800" u="sng" baseline="30000" dirty="0">
                <a:latin typeface="Arial" panose="020B0604020202020204" pitchFamily="34" charset="0"/>
                <a:cs typeface="Arial" panose="020B0604020202020204" pitchFamily="34" charset="0"/>
              </a:rPr>
              <a:t>2-</a:t>
            </a:r>
            <a:r>
              <a:rPr lang="cs-CZ" sz="1800" u="sng"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91629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993889C-E939-4E57-A08C-A19C806CCF7C}"/>
              </a:ext>
            </a:extLst>
          </p:cNvPr>
          <p:cNvPicPr>
            <a:picLocks noChangeAspect="1"/>
          </p:cNvPicPr>
          <p:nvPr/>
        </p:nvPicPr>
        <p:blipFill>
          <a:blip r:embed="rId2"/>
          <a:stretch>
            <a:fillRect/>
          </a:stretch>
        </p:blipFill>
        <p:spPr>
          <a:xfrm>
            <a:off x="762000" y="152400"/>
            <a:ext cx="7505700" cy="4799318"/>
          </a:xfrm>
          <a:prstGeom prst="rect">
            <a:avLst/>
          </a:prstGeom>
        </p:spPr>
      </p:pic>
      <p:pic>
        <p:nvPicPr>
          <p:cNvPr id="3076" name="Picture 4" descr="Which of the following molecules has complete octet class ...">
            <a:extLst>
              <a:ext uri="{FF2B5EF4-FFF2-40B4-BE49-F238E27FC236}">
                <a16:creationId xmlns:a16="http://schemas.microsoft.com/office/drawing/2014/main" id="{48DE99DE-A0B3-4AEF-BAA0-7BD387912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0"/>
            <a:ext cx="364807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uminum chloride - American Chemical Society">
            <a:extLst>
              <a:ext uri="{FF2B5EF4-FFF2-40B4-BE49-F238E27FC236}">
                <a16:creationId xmlns:a16="http://schemas.microsoft.com/office/drawing/2014/main" id="{FD9A83E9-5A35-4823-B176-A0B8D1EC6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040223"/>
            <a:ext cx="31623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06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62128" y="309801"/>
            <a:ext cx="8763000" cy="517064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Při teplotě 400-500°C reaguje s taveninami alkalických hydroxidů za vzniku alkalických </a:t>
            </a:r>
            <a:r>
              <a:rPr lang="cs-CZ" sz="2000" dirty="0" err="1">
                <a:latin typeface="Arial" panose="020B0604020202020204" pitchFamily="34" charset="0"/>
                <a:cs typeface="Arial" panose="020B0604020202020204" pitchFamily="34" charset="0"/>
              </a:rPr>
              <a:t>beryllnatanů</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+ 2NaOH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 vroucí vodou reaguje za vzniku oxidu a hydroxidu </a:t>
            </a:r>
            <a:r>
              <a:rPr lang="cs-CZ" sz="2000" dirty="0" err="1">
                <a:latin typeface="Arial" panose="020B0604020202020204" pitchFamily="34" charset="0"/>
                <a:cs typeface="Arial" panose="020B0604020202020204" pitchFamily="34" charset="0"/>
              </a:rPr>
              <a:t>beryllnatého</a:t>
            </a:r>
            <a:r>
              <a:rPr lang="cs-CZ" sz="2000" dirty="0">
                <a:latin typeface="Arial" panose="020B0604020202020204" pitchFamily="34" charset="0"/>
                <a:cs typeface="Arial" panose="020B0604020202020204" pitchFamily="34" charset="0"/>
              </a:rPr>
              <a:t> a vývoje vodíku:</a:t>
            </a:r>
          </a:p>
          <a:p>
            <a:pPr algn="ctr"/>
            <a:r>
              <a:rPr lang="cs-CZ" sz="2000" dirty="0">
                <a:latin typeface="Arial" panose="020B0604020202020204" pitchFamily="34" charset="0"/>
                <a:cs typeface="Arial" panose="020B0604020202020204" pitchFamily="34" charset="0"/>
              </a:rPr>
              <a:t>2Be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BeO</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 </a:t>
            </a:r>
            <a:r>
              <a:rPr lang="cs-CZ" sz="2000" u="sng" dirty="0">
                <a:latin typeface="Arial" panose="020B0604020202020204" pitchFamily="34" charset="0"/>
                <a:cs typeface="Arial" panose="020B0604020202020204" pitchFamily="34" charset="0"/>
              </a:rPr>
              <a:t>dusíkem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uhlíkem</a:t>
            </a:r>
            <a:r>
              <a:rPr lang="cs-CZ" sz="2000" dirty="0">
                <a:latin typeface="Arial" panose="020B0604020202020204" pitchFamily="34" charset="0"/>
                <a:cs typeface="Arial" panose="020B0604020202020204" pitchFamily="34" charset="0"/>
              </a:rPr>
              <a:t> se přímo slučuje až za vysokých teplot, s acetylenem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tvoří </a:t>
            </a:r>
            <a:r>
              <a:rPr lang="cs-CZ" sz="2000" dirty="0" err="1">
                <a:latin typeface="Arial" panose="020B0604020202020204" pitchFamily="34" charset="0"/>
                <a:cs typeface="Arial" panose="020B0604020202020204" pitchFamily="34" charset="0"/>
              </a:rPr>
              <a:t>acetylid</a:t>
            </a:r>
            <a:r>
              <a:rPr lang="cs-CZ" sz="2000" dirty="0">
                <a:latin typeface="Arial" panose="020B0604020202020204" pitchFamily="34" charset="0"/>
                <a:cs typeface="Arial" panose="020B0604020202020204" pitchFamily="34" charset="0"/>
              </a:rPr>
              <a:t> BeC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již při teplotě 400°C.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 </a:t>
            </a:r>
            <a:r>
              <a:rPr lang="cs-CZ" sz="2000" u="sng" dirty="0">
                <a:latin typeface="Arial" panose="020B0604020202020204" pitchFamily="34" charset="0"/>
                <a:cs typeface="Arial" panose="020B0604020202020204" pitchFamily="34" charset="0"/>
              </a:rPr>
              <a:t>fluorem</a:t>
            </a:r>
            <a:r>
              <a:rPr lang="cs-CZ" sz="2000" dirty="0">
                <a:latin typeface="Arial" panose="020B0604020202020204" pitchFamily="34" charset="0"/>
                <a:cs typeface="Arial" panose="020B0604020202020204" pitchFamily="34" charset="0"/>
              </a:rPr>
              <a:t> reaguje již za laboratorní teploty, s </a:t>
            </a:r>
            <a:r>
              <a:rPr lang="cs-CZ" sz="2000" u="sng" dirty="0">
                <a:latin typeface="Arial" panose="020B0604020202020204" pitchFamily="34" charset="0"/>
                <a:cs typeface="Arial" panose="020B0604020202020204" pitchFamily="34" charset="0"/>
              </a:rPr>
              <a:t>chlorem</a:t>
            </a:r>
            <a:r>
              <a:rPr lang="cs-CZ" sz="2000" dirty="0">
                <a:latin typeface="Arial" panose="020B0604020202020204" pitchFamily="34" charset="0"/>
                <a:cs typeface="Arial" panose="020B0604020202020204" pitchFamily="34" charset="0"/>
              </a:rPr>
              <a:t> se slučuje při 250°C, s </a:t>
            </a:r>
            <a:r>
              <a:rPr lang="cs-CZ" sz="2000" u="sng" dirty="0">
                <a:latin typeface="Arial" panose="020B0604020202020204" pitchFamily="34" charset="0"/>
                <a:cs typeface="Arial" panose="020B0604020202020204" pitchFamily="34" charset="0"/>
              </a:rPr>
              <a:t>bromem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jodem</a:t>
            </a:r>
            <a:r>
              <a:rPr lang="cs-CZ" sz="2000" dirty="0">
                <a:latin typeface="Arial" panose="020B0604020202020204" pitchFamily="34" charset="0"/>
                <a:cs typeface="Arial" panose="020B0604020202020204" pitchFamily="34" charset="0"/>
              </a:rPr>
              <a:t> probíhá reakce až při teplotě nad 480°C.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se přímo slučuje na sulfid </a:t>
            </a:r>
            <a:r>
              <a:rPr lang="cs-CZ" sz="2000" dirty="0" err="1">
                <a:latin typeface="Arial" panose="020B0604020202020204" pitchFamily="34" charset="0"/>
                <a:cs typeface="Arial" panose="020B0604020202020204" pitchFamily="34" charset="0"/>
              </a:rPr>
              <a:t>beryllnatý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BeS</a:t>
            </a:r>
            <a:r>
              <a:rPr lang="cs-CZ" sz="2000" dirty="0">
                <a:latin typeface="Arial" panose="020B0604020202020204" pitchFamily="34" charset="0"/>
                <a:cs typeface="Arial" panose="020B0604020202020204" pitchFamily="34" charset="0"/>
              </a:rPr>
              <a:t> až při teplotě nad 1100°C. </a:t>
            </a:r>
            <a:endParaRPr 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 vodíkem se přímo neslučuje, ale tvoří hydrid BeH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který je nutné připravovat nepřímým způsobem.</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p>
          <a:p>
            <a:pPr algn="just"/>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28744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body" idx="1"/>
          </p:nvPr>
        </p:nvSpPr>
        <p:spPr>
          <a:xfrm>
            <a:off x="152400" y="228600"/>
            <a:ext cx="8839200" cy="6400800"/>
          </a:xfrm>
        </p:spPr>
        <p:txBody>
          <a:bodyPr>
            <a:normAutofit/>
          </a:bodyPr>
          <a:lstStyle/>
          <a:p>
            <a:pPr marL="0" indent="0" algn="just">
              <a:buNone/>
            </a:pPr>
            <a:r>
              <a:rPr lang="cs-CZ" sz="2000" dirty="0">
                <a:latin typeface="Arial" panose="020B0604020202020204" pitchFamily="34" charset="0"/>
                <a:cs typeface="Arial" panose="020B0604020202020204" pitchFamily="34" charset="0"/>
              </a:rPr>
              <a:t>Nalézá se pouze ve sloučeninách. Nejznámějšími minerály beryllia jsou </a:t>
            </a:r>
            <a:r>
              <a:rPr lang="cs-CZ" sz="2000" b="1" dirty="0">
                <a:latin typeface="Arial" panose="020B0604020202020204" pitchFamily="34" charset="0"/>
                <a:cs typeface="Arial" panose="020B0604020202020204" pitchFamily="34" charset="0"/>
              </a:rPr>
              <a:t>beryl</a:t>
            </a:r>
            <a:r>
              <a:rPr lang="cs-CZ" sz="2000" dirty="0">
                <a:latin typeface="Arial" panose="020B0604020202020204" pitchFamily="34" charset="0"/>
                <a:cs typeface="Arial" panose="020B0604020202020204" pitchFamily="34" charset="0"/>
              </a:rPr>
              <a:t> Be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18</a:t>
            </a:r>
            <a:r>
              <a:rPr lang="cs-CZ"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odr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smaragd</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akvamarín</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 </a:t>
            </a:r>
            <a:r>
              <a:rPr lang="cs-CZ" sz="2000" b="1" dirty="0">
                <a:latin typeface="Arial" panose="020B0604020202020204" pitchFamily="34" charset="0"/>
                <a:cs typeface="Arial" panose="020B0604020202020204" pitchFamily="34" charset="0"/>
              </a:rPr>
              <a:t>chrysoberyl</a:t>
            </a:r>
            <a:r>
              <a:rPr lang="cs-CZ" sz="2000" dirty="0">
                <a:latin typeface="Arial" panose="020B0604020202020204" pitchFamily="34" charset="0"/>
                <a:cs typeface="Arial" panose="020B0604020202020204" pitchFamily="34" charset="0"/>
              </a:rPr>
              <a:t> BeAl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nejdůležitějším užitkovým minerálem beryllia je v současnosti </a:t>
            </a:r>
            <a:r>
              <a:rPr lang="cs-CZ" sz="2000" b="1" dirty="0" err="1">
                <a:latin typeface="Arial" panose="020B0604020202020204" pitchFamily="34" charset="0"/>
                <a:cs typeface="Arial" panose="020B0604020202020204" pitchFamily="34" charset="0"/>
              </a:rPr>
              <a:t>bertrandit</a:t>
            </a:r>
            <a:r>
              <a:rPr lang="cs-CZ" sz="2000" dirty="0">
                <a:latin typeface="Arial" panose="020B0604020202020204" pitchFamily="34" charset="0"/>
                <a:cs typeface="Arial" panose="020B0604020202020204" pitchFamily="34" charset="0"/>
              </a:rPr>
              <a:t> Be</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Výroba beryllia </a:t>
            </a:r>
          </a:p>
          <a:p>
            <a:pPr marL="0" indent="0" algn="just">
              <a:buNone/>
            </a:pPr>
            <a:r>
              <a:rPr lang="cs-CZ" sz="2000" b="1" dirty="0">
                <a:latin typeface="Arial" panose="020B0604020202020204" pitchFamily="34" charset="0"/>
                <a:cs typeface="Arial" panose="020B0604020202020204" pitchFamily="34" charset="0"/>
              </a:rPr>
              <a:t>Fluoridový způsob </a:t>
            </a:r>
            <a:r>
              <a:rPr lang="cs-CZ" sz="2000" dirty="0">
                <a:latin typeface="Arial" panose="020B0604020202020204" pitchFamily="34" charset="0"/>
                <a:cs typeface="Arial" panose="020B0604020202020204" pitchFamily="34" charset="0"/>
              </a:rPr>
              <a:t>se používá zejména při výrobě z berylu. Rudný koncentrát se při teplotě 750°C taví s </a:t>
            </a:r>
            <a:r>
              <a:rPr lang="cs-CZ" sz="2000" dirty="0" err="1">
                <a:latin typeface="Arial" panose="020B0604020202020204" pitchFamily="34" charset="0"/>
                <a:cs typeface="Arial" panose="020B0604020202020204" pitchFamily="34" charset="0"/>
              </a:rPr>
              <a:t>hexafluorokřemičitanem</a:t>
            </a:r>
            <a:r>
              <a:rPr lang="cs-CZ" sz="2000" dirty="0">
                <a:latin typeface="Arial" panose="020B0604020202020204" pitchFamily="34" charset="0"/>
                <a:cs typeface="Arial" panose="020B0604020202020204" pitchFamily="34" charset="0"/>
              </a:rPr>
              <a:t> sodným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 uhličitanem sodným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nebo hydroxidem sodným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V současnosti se </a:t>
            </a:r>
            <a:r>
              <a:rPr lang="cs-CZ" sz="2000" dirty="0" err="1">
                <a:latin typeface="Arial" panose="020B0604020202020204" pitchFamily="34" charset="0"/>
                <a:cs typeface="Arial" panose="020B0604020202020204" pitchFamily="34" charset="0"/>
              </a:rPr>
              <a:t>hexafluorokřemičitan</a:t>
            </a:r>
            <a:r>
              <a:rPr lang="cs-CZ" sz="2000" dirty="0">
                <a:latin typeface="Arial" panose="020B0604020202020204" pitchFamily="34" charset="0"/>
                <a:cs typeface="Arial" panose="020B0604020202020204" pitchFamily="34" charset="0"/>
              </a:rPr>
              <a:t> sodný nahrazuje dostupnějším </a:t>
            </a:r>
            <a:r>
              <a:rPr lang="cs-CZ" sz="2000" dirty="0" err="1">
                <a:latin typeface="Arial" panose="020B0604020202020204" pitchFamily="34" charset="0"/>
                <a:cs typeface="Arial" panose="020B0604020202020204" pitchFamily="34" charset="0"/>
              </a:rPr>
              <a:t>hexaflurohlinitanem</a:t>
            </a:r>
            <a:r>
              <a:rPr lang="cs-CZ" sz="2000" dirty="0">
                <a:latin typeface="Arial" panose="020B0604020202020204" pitchFamily="34" charset="0"/>
                <a:cs typeface="Arial" panose="020B0604020202020204" pitchFamily="34" charset="0"/>
              </a:rPr>
              <a:t> sodným Na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[AlF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Beryllium přejde na rozpustný </a:t>
            </a:r>
            <a:r>
              <a:rPr lang="cs-CZ" sz="2000" dirty="0" err="1">
                <a:latin typeface="Arial" panose="020B0604020202020204" pitchFamily="34" charset="0"/>
                <a:cs typeface="Arial" panose="020B0604020202020204" pitchFamily="34" charset="0"/>
              </a:rPr>
              <a:t>tetrafluroberyllnatan</a:t>
            </a:r>
            <a:r>
              <a:rPr lang="cs-CZ" sz="2000" dirty="0">
                <a:latin typeface="Arial" panose="020B0604020202020204" pitchFamily="34" charset="0"/>
                <a:cs typeface="Arial" panose="020B0604020202020204" pitchFamily="34" charset="0"/>
              </a:rPr>
              <a:t> sodný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[BeF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a:p>
            <a:pPr marL="0" indent="0" algn="ctr">
              <a:buNone/>
            </a:pPr>
            <a:r>
              <a:rPr lang="cs-CZ" sz="2000" dirty="0">
                <a:latin typeface="Arial" panose="020B0604020202020204" pitchFamily="34" charset="0"/>
                <a:cs typeface="Arial" panose="020B0604020202020204" pitchFamily="34" charset="0"/>
              </a:rPr>
              <a:t>3BeO·Al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·6SiO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[BeF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+ 8SiO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Tavenina se po vychladnutí rozemele a vyluhuje horkou vodou, z výluhu se přídavkem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vysráží beryllium ve formě hydroxidu, který se následně působením HF převede na fluorid BeF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marL="0" indent="0" algn="ctr">
              <a:buNone/>
            </a:pPr>
            <a:r>
              <a:rPr lang="cs-CZ" sz="2000" dirty="0">
                <a:latin typeface="Arial" panose="020B0604020202020204" pitchFamily="34" charset="0"/>
                <a:cs typeface="Arial" panose="020B0604020202020204" pitchFamily="34" charset="0"/>
              </a:rPr>
              <a:t>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[BeF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+ 2NaOH →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+ 4NaF</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+ 2HF → BeF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lgn="just">
              <a:buNone/>
            </a:pP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320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1323" y="76200"/>
            <a:ext cx="8839200" cy="670952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 současnosti je běžnější </a:t>
            </a:r>
            <a:r>
              <a:rPr lang="cs-CZ" sz="2000" b="1" dirty="0">
                <a:latin typeface="Arial" panose="020B0604020202020204" pitchFamily="34" charset="0"/>
                <a:cs typeface="Arial" panose="020B0604020202020204" pitchFamily="34" charset="0"/>
              </a:rPr>
              <a:t>sulfátový způsob </a:t>
            </a:r>
            <a:r>
              <a:rPr lang="cs-CZ" sz="2000" dirty="0">
                <a:latin typeface="Arial" panose="020B0604020202020204" pitchFamily="34" charset="0"/>
                <a:cs typeface="Arial" panose="020B0604020202020204" pitchFamily="34" charset="0"/>
              </a:rPr>
              <a:t>výroby beryllia z </a:t>
            </a:r>
            <a:r>
              <a:rPr lang="cs-CZ" sz="2000" dirty="0" err="1">
                <a:latin typeface="Arial" panose="020B0604020202020204" pitchFamily="34" charset="0"/>
                <a:cs typeface="Arial" panose="020B0604020202020204" pitchFamily="34" charset="0"/>
              </a:rPr>
              <a:t>bertranditu</a:t>
            </a:r>
            <a:r>
              <a:rPr lang="cs-CZ" sz="2000" dirty="0">
                <a:latin typeface="Arial" panose="020B0604020202020204" pitchFamily="34" charset="0"/>
                <a:cs typeface="Arial" panose="020B0604020202020204" pitchFamily="34" charset="0"/>
              </a:rPr>
              <a:t>. Na rudný koncentrát se působí horkou kyselinou sírovou, beryllium přejde do roztoku ve formě síranu </a:t>
            </a:r>
            <a:r>
              <a:rPr lang="cs-CZ" sz="2000" dirty="0" err="1">
                <a:latin typeface="Arial" panose="020B0604020202020204" pitchFamily="34" charset="0"/>
                <a:cs typeface="Arial" panose="020B0604020202020204" pitchFamily="34" charset="0"/>
              </a:rPr>
              <a:t>beryllnatého</a:t>
            </a:r>
            <a:r>
              <a:rPr lang="cs-CZ" sz="2000" dirty="0">
                <a:latin typeface="Arial" panose="020B0604020202020204" pitchFamily="34" charset="0"/>
                <a:cs typeface="Arial" panose="020B0604020202020204" pitchFamily="34" charset="0"/>
              </a:rPr>
              <a:t> BeSO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Přídavkem roztoku uhličitanu amonného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se vysráží ostatní příměsi. Po jejich odfiltrování zůstává v roztoku beryllium ve formě dobře rozpustného </a:t>
            </a:r>
            <a:r>
              <a:rPr lang="cs-CZ" sz="2000" dirty="0" err="1">
                <a:latin typeface="Arial" panose="020B0604020202020204" pitchFamily="34" charset="0"/>
                <a:cs typeface="Arial" panose="020B0604020202020204" pitchFamily="34" charset="0"/>
              </a:rPr>
              <a:t>dikarbonatoberyllnatanu</a:t>
            </a:r>
            <a:r>
              <a:rPr lang="cs-CZ" sz="2000" dirty="0">
                <a:latin typeface="Arial" panose="020B0604020202020204" pitchFamily="34" charset="0"/>
                <a:cs typeface="Arial" panose="020B0604020202020204" pitchFamily="34" charset="0"/>
              </a:rPr>
              <a:t> amonného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který se zahřátím na teplotu 165 °C převede na nerozpustný hydroxid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Hydroxid se dále zpracovává stejným postupem jako v případě fluoridové metody.</a:t>
            </a:r>
          </a:p>
          <a:p>
            <a:endParaRPr lang="cs-CZ" sz="1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Redukce a rafinace</a:t>
            </a:r>
          </a:p>
          <a:p>
            <a:r>
              <a:rPr lang="cs-CZ" sz="2000" dirty="0">
                <a:latin typeface="Arial" panose="020B0604020202020204" pitchFamily="34" charset="0"/>
                <a:cs typeface="Arial" panose="020B0604020202020204" pitchFamily="34" charset="0"/>
              </a:rPr>
              <a:t>Vlastní výroba kovového beryllia se následně provádí elektrolýzou taveniny směsi fluoridu berylnatého a sodného v atmosféře argonu, elektrolýza probíhá při teplotě 350°C, na niklové katodě se vylučuje práškové beryllium, anoda bývá grafitová. Dalším způsobem je redukce BeF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roztaveným hořčíkem v elektrické peci při teplotě 950°C. Výroba beryllia je také možná redukci oxidu </a:t>
            </a:r>
            <a:r>
              <a:rPr lang="cs-CZ" sz="2000" dirty="0" err="1">
                <a:latin typeface="Arial" panose="020B0604020202020204" pitchFamily="34" charset="0"/>
                <a:cs typeface="Arial" panose="020B0604020202020204" pitchFamily="34" charset="0"/>
              </a:rPr>
              <a:t>BeO</a:t>
            </a:r>
            <a:r>
              <a:rPr lang="cs-CZ" sz="2000" dirty="0">
                <a:latin typeface="Arial" panose="020B0604020202020204" pitchFamily="34" charset="0"/>
                <a:cs typeface="Arial" panose="020B0604020202020204" pitchFamily="34" charset="0"/>
              </a:rPr>
              <a:t> uhlíkem v elektrické peci při teplotách přes 1400°C:</a:t>
            </a:r>
          </a:p>
          <a:p>
            <a:r>
              <a:rPr lang="cs-CZ" sz="2000" dirty="0">
                <a:latin typeface="Arial" panose="020B0604020202020204" pitchFamily="34" charset="0"/>
                <a:cs typeface="Arial" panose="020B0604020202020204" pitchFamily="34" charset="0"/>
              </a:rPr>
              <a:t>BeF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Mg →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 MgF</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2BeO + C → 2Be + CO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BeO</a:t>
            </a:r>
            <a:r>
              <a:rPr lang="cs-CZ" sz="2000" dirty="0">
                <a:latin typeface="Arial" panose="020B0604020202020204" pitchFamily="34" charset="0"/>
                <a:cs typeface="Arial" panose="020B0604020202020204" pitchFamily="34" charset="0"/>
              </a:rPr>
              <a:t> + CO →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Na čistotu 99,98% se surový kov rafinuje destilací za sníženého tlaku, na čistotu až 99,999% se rafinuje zonálním tavením pomocí vysokofrekvenčního ohřevu obdobně jako křemík nebo germanium.</a:t>
            </a:r>
          </a:p>
        </p:txBody>
      </p:sp>
    </p:spTree>
    <p:extLst>
      <p:ext uri="{BB962C8B-B14F-4D97-AF65-F5344CB8AC3E}">
        <p14:creationId xmlns:p14="http://schemas.microsoft.com/office/powerpoint/2010/main" val="19563436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532453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Praktické využití nalézá beryllium jako součást některých slitin, zejména pro </a:t>
            </a:r>
            <a:r>
              <a:rPr lang="cs-CZ" sz="2000" b="1" dirty="0">
                <a:latin typeface="Arial" panose="020B0604020202020204" pitchFamily="34" charset="0"/>
                <a:cs typeface="Arial" panose="020B0604020202020204" pitchFamily="34" charset="0"/>
              </a:rPr>
              <a:t>jadernou techniku </a:t>
            </a:r>
            <a:r>
              <a:rPr lang="cs-CZ" sz="2000" dirty="0">
                <a:latin typeface="Arial" panose="020B0604020202020204" pitchFamily="34" charset="0"/>
                <a:cs typeface="Arial" panose="020B0604020202020204" pitchFamily="34" charset="0"/>
              </a:rPr>
              <a:t>a pro </a:t>
            </a:r>
            <a:r>
              <a:rPr lang="cs-CZ" sz="2000" b="1" dirty="0">
                <a:latin typeface="Arial" panose="020B0604020202020204" pitchFamily="34" charset="0"/>
                <a:cs typeface="Arial" panose="020B0604020202020204" pitchFamily="34" charset="0"/>
              </a:rPr>
              <a:t>výrobu RTG trubic</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Slitina beryllia s cínem a mědí - </a:t>
            </a:r>
            <a:r>
              <a:rPr lang="cs-CZ" sz="2000" dirty="0" err="1">
                <a:latin typeface="Arial" panose="020B0604020202020204" pitchFamily="34" charset="0"/>
                <a:cs typeface="Arial" panose="020B0604020202020204" pitchFamily="34" charset="0"/>
              </a:rPr>
              <a:t>berylliový</a:t>
            </a:r>
            <a:r>
              <a:rPr lang="cs-CZ" sz="2000" dirty="0">
                <a:latin typeface="Arial" panose="020B0604020202020204" pitchFamily="34" charset="0"/>
                <a:cs typeface="Arial" panose="020B0604020202020204" pitchFamily="34" charset="0"/>
              </a:rPr>
              <a:t> bronz, se používá k výrobě </a:t>
            </a:r>
            <a:r>
              <a:rPr lang="cs-CZ" sz="2000" b="1" dirty="0">
                <a:latin typeface="Arial" panose="020B0604020202020204" pitchFamily="34" charset="0"/>
                <a:cs typeface="Arial" panose="020B0604020202020204" pitchFamily="34" charset="0"/>
              </a:rPr>
              <a:t>nejiskřivého nářadí </a:t>
            </a:r>
            <a:r>
              <a:rPr lang="cs-CZ" sz="2000" dirty="0">
                <a:latin typeface="Arial" panose="020B0604020202020204" pitchFamily="34" charset="0"/>
                <a:cs typeface="Arial" panose="020B0604020202020204" pitchFamily="34" charset="0"/>
              </a:rPr>
              <a:t>pro práce v explozivním prostředí.</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Beryllium se používá ke konstrukci </a:t>
            </a:r>
            <a:r>
              <a:rPr lang="cs-CZ" sz="2000" b="1" dirty="0">
                <a:latin typeface="Arial" panose="020B0604020202020204" pitchFamily="34" charset="0"/>
                <a:cs typeface="Arial" panose="020B0604020202020204" pitchFamily="34" charset="0"/>
              </a:rPr>
              <a:t>jaderných zbraní</a:t>
            </a:r>
            <a:r>
              <a:rPr lang="cs-CZ" sz="2000" dirty="0">
                <a:latin typeface="Arial" panose="020B0604020202020204" pitchFamily="34" charset="0"/>
                <a:cs typeface="Arial" panose="020B0604020202020204" pitchFamily="34" charset="0"/>
              </a:rPr>
              <a:t>, kde plní dvojí funkci. Plášť z beryllia okolo štěpného materiálu slouží jako účinný </a:t>
            </a:r>
            <a:r>
              <a:rPr lang="cs-CZ" sz="2000" dirty="0" err="1">
                <a:latin typeface="Arial" panose="020B0604020202020204" pitchFamily="34" charset="0"/>
                <a:cs typeface="Arial" panose="020B0604020202020204" pitchFamily="34" charset="0"/>
              </a:rPr>
              <a:t>odrážeč</a:t>
            </a:r>
            <a:r>
              <a:rPr lang="cs-CZ" sz="2000" dirty="0">
                <a:latin typeface="Arial" panose="020B0604020202020204" pitchFamily="34" charset="0"/>
                <a:cs typeface="Arial" panose="020B0604020202020204" pitchFamily="34" charset="0"/>
              </a:rPr>
              <a:t> neutronů, </a:t>
            </a:r>
            <a:r>
              <a:rPr lang="cs-CZ" sz="2000" dirty="0" err="1">
                <a:latin typeface="Arial" panose="020B0604020202020204" pitchFamily="34" charset="0"/>
                <a:cs typeface="Arial" panose="020B0604020202020204" pitchFamily="34" charset="0"/>
              </a:rPr>
              <a:t>berylliový</a:t>
            </a:r>
            <a:r>
              <a:rPr lang="cs-CZ" sz="2000" dirty="0">
                <a:latin typeface="Arial" panose="020B0604020202020204" pitchFamily="34" charset="0"/>
                <a:cs typeface="Arial" panose="020B0604020202020204" pitchFamily="34" charset="0"/>
              </a:rPr>
              <a:t> neutronový reflektor umožňuje ve zbrani použít menší, než teoretické kritické množství štěpného materiálu. </a:t>
            </a:r>
            <a:r>
              <a:rPr lang="cs-CZ" sz="2000" dirty="0" err="1">
                <a:latin typeface="Arial" panose="020B0604020202020204" pitchFamily="34" charset="0"/>
                <a:cs typeface="Arial" panose="020B0604020202020204" pitchFamily="34" charset="0"/>
              </a:rPr>
              <a:t>Berylliový</a:t>
            </a:r>
            <a:r>
              <a:rPr lang="cs-CZ" sz="2000" dirty="0">
                <a:latin typeface="Arial" panose="020B0604020202020204" pitchFamily="34" charset="0"/>
                <a:cs typeface="Arial" panose="020B0604020202020204" pitchFamily="34" charset="0"/>
              </a:rPr>
              <a:t> terčík může být v kombinaci se silným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zářičem, obvykle se používá polonium 210, využit jako zdroj neutronů potřebných k nastartování štěpné reakce. Neutronový iniciátor podstatně ovlivňuje dynamiku řetězové reakce v celém objemu štěpného materiálu.</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Beryllium i jeho sloučeniny jsou </a:t>
            </a:r>
            <a:r>
              <a:rPr lang="cs-CZ" sz="2000" u="sng" dirty="0">
                <a:latin typeface="Arial" panose="020B0604020202020204" pitchFamily="34" charset="0"/>
                <a:cs typeface="Arial" panose="020B0604020202020204" pitchFamily="34" charset="0"/>
              </a:rPr>
              <a:t>vysoce toxické </a:t>
            </a:r>
            <a:r>
              <a:rPr lang="cs-CZ" sz="2000" dirty="0">
                <a:latin typeface="Arial" panose="020B0604020202020204" pitchFamily="34" charset="0"/>
                <a:cs typeface="Arial" panose="020B0604020202020204" pitchFamily="34" charset="0"/>
              </a:rPr>
              <a:t>látky</a:t>
            </a:r>
          </a:p>
          <a:p>
            <a:pPr algn="just"/>
            <a:r>
              <a:rPr lang="cs-CZ" sz="2000" dirty="0">
                <a:latin typeface="Arial" panose="020B0604020202020204" pitchFamily="34" charset="0"/>
                <a:cs typeface="Arial" panose="020B0604020202020204" pitchFamily="34" charset="0"/>
              </a:rPr>
              <a:t> a řadí se mezi </a:t>
            </a:r>
            <a:r>
              <a:rPr lang="cs-CZ" sz="2000" u="sng" dirty="0">
                <a:latin typeface="Arial" panose="020B0604020202020204" pitchFamily="34" charset="0"/>
                <a:cs typeface="Arial" panose="020B0604020202020204" pitchFamily="34" charset="0"/>
              </a:rPr>
              <a:t>karcinogeny</a:t>
            </a:r>
            <a:r>
              <a:rPr lang="cs-CZ" sz="2000" dirty="0">
                <a:latin typeface="Arial" panose="020B0604020202020204" pitchFamily="34" charset="0"/>
                <a:cs typeface="Arial" panose="020B0604020202020204" pitchFamily="34" charset="0"/>
              </a:rPr>
              <a:t> 2. kategorie.</a:t>
            </a:r>
          </a:p>
        </p:txBody>
      </p:sp>
      <p:pic>
        <p:nvPicPr>
          <p:cNvPr id="5" name="Obrázek 4" descr="Obsah obrázku text&#10;&#10;Popis byl vytvořen automaticky">
            <a:extLst>
              <a:ext uri="{FF2B5EF4-FFF2-40B4-BE49-F238E27FC236}">
                <a16:creationId xmlns:a16="http://schemas.microsoft.com/office/drawing/2014/main" id="{5DFC56E7-430F-4B3F-AE16-F8422C930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4724400"/>
            <a:ext cx="1725147" cy="1728787"/>
          </a:xfrm>
          <a:prstGeom prst="rect">
            <a:avLst/>
          </a:prstGeom>
        </p:spPr>
      </p:pic>
    </p:spTree>
    <p:extLst>
      <p:ext uri="{BB962C8B-B14F-4D97-AF65-F5344CB8AC3E}">
        <p14:creationId xmlns:p14="http://schemas.microsoft.com/office/powerpoint/2010/main" val="2758365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C7EA005-52D9-486D-BA0C-412A6FCD3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987" y="4314370"/>
            <a:ext cx="5604796" cy="22388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eriodic Table Boron Family - Periodic Table Timeline">
            <a:extLst>
              <a:ext uri="{FF2B5EF4-FFF2-40B4-BE49-F238E27FC236}">
                <a16:creationId xmlns:a16="http://schemas.microsoft.com/office/drawing/2014/main" id="{FB7EB07B-09BC-4B12-A59D-5ED495805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285" y="457200"/>
            <a:ext cx="5410200" cy="337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389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63749" y="3657600"/>
            <a:ext cx="8839200" cy="306750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Za zvýšené teploty reaguje s vodou za vzniku hydroxidu hořečnatého a vývoje vodíku:</a:t>
            </a:r>
          </a:p>
          <a:p>
            <a:pPr algn="ctr"/>
            <a:r>
              <a:rPr lang="cs-CZ" sz="2000" dirty="0">
                <a:latin typeface="Arial" panose="020B0604020202020204" pitchFamily="34" charset="0"/>
                <a:cs typeface="Arial" panose="020B0604020202020204" pitchFamily="34" charset="0"/>
              </a:rPr>
              <a:t>Mg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Mg(OH)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Reakce hořčíku s minerálními kyselinami probíhá za vývoje vodíku, reakce hořčíku s kyselinou dusičnou probíhají bez vzniku vodíku:</a:t>
            </a:r>
          </a:p>
          <a:p>
            <a:pPr algn="ctr"/>
            <a:r>
              <a:rPr lang="cs-CZ" sz="2000" dirty="0">
                <a:latin typeface="Arial" panose="020B0604020202020204" pitchFamily="34" charset="0"/>
                <a:cs typeface="Arial" panose="020B0604020202020204" pitchFamily="34" charset="0"/>
              </a:rPr>
              <a:t>Mg + 2HCl →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3Mg + 2H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Mg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3Mg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3Mg(NO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4Mg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4Mg(NO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ctr"/>
            <a:endParaRPr lang="cs-CZ" sz="2000" baseline="-25000" dirty="0">
              <a:latin typeface="Arial" panose="020B0604020202020204" pitchFamily="34" charset="0"/>
              <a:cs typeface="Arial" panose="020B0604020202020204" pitchFamily="34" charset="0"/>
            </a:endParaRPr>
          </a:p>
        </p:txBody>
      </p:sp>
      <p:sp>
        <p:nvSpPr>
          <p:cNvPr id="5" name="Obdélník 4"/>
          <p:cNvSpPr/>
          <p:nvPr/>
        </p:nvSpPr>
        <p:spPr>
          <a:xfrm>
            <a:off x="304800" y="228600"/>
            <a:ext cx="6019800" cy="2985433"/>
          </a:xfrm>
          <a:prstGeom prst="rect">
            <a:avLst/>
          </a:prstGeom>
        </p:spPr>
        <p:txBody>
          <a:bodyPr wrap="square">
            <a:spAutoFit/>
          </a:bodyPr>
          <a:lstStyle/>
          <a:p>
            <a:pPr algn="ctr"/>
            <a:r>
              <a:rPr lang="cs-CZ" sz="2800" b="1" dirty="0">
                <a:latin typeface="Arial" panose="020B0604020202020204" pitchFamily="34" charset="0"/>
                <a:cs typeface="Arial" panose="020B0604020202020204" pitchFamily="34" charset="0"/>
              </a:rPr>
              <a:t>Hořčík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je stříbřitě bílý, lesklý a poměrně měkký kov. Zapálen na vzduchu hořčík shoří intenzivním, </a:t>
            </a:r>
            <a:r>
              <a:rPr lang="cs-CZ" sz="2000" b="1" dirty="0">
                <a:latin typeface="Arial" panose="020B0604020202020204" pitchFamily="34" charset="0"/>
                <a:cs typeface="Arial" panose="020B0604020202020204" pitchFamily="34" charset="0"/>
              </a:rPr>
              <a:t>oslnivě bílým plamenem </a:t>
            </a:r>
            <a:r>
              <a:rPr lang="cs-CZ" sz="2000" dirty="0">
                <a:latin typeface="Arial" panose="020B0604020202020204" pitchFamily="34" charset="0"/>
                <a:cs typeface="Arial" panose="020B0604020202020204" pitchFamily="34" charset="0"/>
              </a:rPr>
              <a:t>(používal se jako </a:t>
            </a:r>
            <a:r>
              <a:rPr lang="cs-CZ" sz="2000" u="sng" dirty="0">
                <a:latin typeface="Arial" panose="020B0604020202020204" pitchFamily="34" charset="0"/>
                <a:cs typeface="Arial" panose="020B0604020202020204" pitchFamily="34" charset="0"/>
              </a:rPr>
              <a:t>blesk</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při fotografování</a:t>
            </a:r>
            <a:r>
              <a:rPr lang="cs-CZ" sz="2000" dirty="0">
                <a:latin typeface="Arial" panose="020B0604020202020204" pitchFamily="34" charset="0"/>
                <a:cs typeface="Arial" panose="020B0604020202020204" pitchFamily="34" charset="0"/>
              </a:rPr>
              <a:t>)</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za vzniku oxidu </a:t>
            </a:r>
            <a:r>
              <a:rPr lang="cs-CZ" sz="2000" dirty="0" err="1">
                <a:latin typeface="Arial" panose="020B0604020202020204" pitchFamily="34" charset="0"/>
                <a:cs typeface="Arial" panose="020B0604020202020204" pitchFamily="34" charset="0"/>
              </a:rPr>
              <a:t>MgO</a:t>
            </a:r>
            <a:r>
              <a:rPr lang="cs-CZ" sz="2000" dirty="0">
                <a:latin typeface="Arial" panose="020B0604020202020204" pitchFamily="34" charset="0"/>
                <a:cs typeface="Arial" panose="020B0604020202020204" pitchFamily="34" charset="0"/>
              </a:rPr>
              <a:t> a nitridu Mg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Průběh hoření hořčíku popisují rovnice:</a:t>
            </a:r>
          </a:p>
          <a:p>
            <a:pPr algn="ctr"/>
            <a:r>
              <a:rPr lang="cs-CZ" sz="2000" dirty="0">
                <a:latin typeface="Arial" panose="020B0604020202020204" pitchFamily="34" charset="0"/>
                <a:cs typeface="Arial" panose="020B0604020202020204" pitchFamily="34" charset="0"/>
              </a:rPr>
              <a:t>2Mg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2MgO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3Mg +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Mg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pic>
        <p:nvPicPr>
          <p:cNvPr id="6"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1" y="238328"/>
            <a:ext cx="2133600" cy="327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698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4293" y="286702"/>
            <a:ext cx="8848928" cy="3447098"/>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   MRE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ready</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eat</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 potraviny původně určené do bojového nasazení. Ohřívač se aktivuje přilitím vody, která reaguje s práškovým hořčíkem (ve slitině s malým množstvím železa, za přítomnosti kuchyňské soli) uvnitř obalu. </a:t>
            </a:r>
          </a:p>
          <a:p>
            <a:pPr algn="just"/>
            <a:r>
              <a:rPr lang="cs-CZ" sz="2000" dirty="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Mg + 2H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 → Mg(OH)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H</a:t>
            </a:r>
            <a:r>
              <a:rPr lang="pt-BR" sz="2000" baseline="-25000" dirty="0">
                <a:latin typeface="Arial" panose="020B0604020202020204" pitchFamily="34" charset="0"/>
                <a:cs typeface="Arial" panose="020B0604020202020204" pitchFamily="34" charset="0"/>
              </a:rPr>
              <a:t>2</a:t>
            </a:r>
            <a:endParaRPr lang="cs-CZ" sz="2000" baseline="-25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Exotermická reakce mezi vodou a hořčíkem umožní</a:t>
            </a:r>
          </a:p>
          <a:p>
            <a:pPr algn="just"/>
            <a:r>
              <a:rPr lang="cs-CZ" sz="2000" dirty="0">
                <a:latin typeface="Arial" panose="020B0604020202020204" pitchFamily="34" charset="0"/>
                <a:cs typeface="Arial" panose="020B0604020202020204" pitchFamily="34" charset="0"/>
              </a:rPr>
              <a:t> přivedení  vody k varu,  vzniklá pára dokonale prohřeje</a:t>
            </a:r>
          </a:p>
          <a:p>
            <a:pPr algn="just"/>
            <a:r>
              <a:rPr lang="cs-CZ" sz="2000" dirty="0">
                <a:latin typeface="Arial" panose="020B0604020202020204" pitchFamily="34" charset="0"/>
                <a:cs typeface="Arial" panose="020B0604020202020204" pitchFamily="34" charset="0"/>
              </a:rPr>
              <a:t> dávku potravin asi za 10 minut. </a:t>
            </a:r>
          </a:p>
          <a:p>
            <a:endParaRPr lang="cs-CZ" dirty="0"/>
          </a:p>
        </p:txBody>
      </p:sp>
      <p:pic>
        <p:nvPicPr>
          <p:cNvPr id="77828"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10000"/>
            <a:ext cx="3637031" cy="2725268"/>
          </a:xfrm>
          <a:prstGeom prst="rect">
            <a:avLst/>
          </a:prstGeom>
          <a:noFill/>
          <a:extLst>
            <a:ext uri="{909E8E84-426E-40DD-AFC4-6F175D3DCCD1}">
              <a14:hiddenFill xmlns:a14="http://schemas.microsoft.com/office/drawing/2010/main">
                <a:solidFill>
                  <a:srgbClr val="FFFFFF"/>
                </a:solidFill>
              </a14:hiddenFill>
            </a:ext>
          </a:extLst>
        </p:spPr>
      </p:pic>
      <p:pic>
        <p:nvPicPr>
          <p:cNvPr id="778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2057400"/>
            <a:ext cx="2193708" cy="468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8084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5892"/>
            <a:ext cx="8839200" cy="594008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Hořčík reaguje také s koncentrovanými horkými roztoky amonných halogenidů:</a:t>
            </a:r>
          </a:p>
          <a:p>
            <a:pPr algn="ctr"/>
            <a:r>
              <a:rPr lang="cs-CZ" sz="2000" dirty="0">
                <a:latin typeface="Arial" panose="020B0604020202020204" pitchFamily="34" charset="0"/>
                <a:cs typeface="Arial" panose="020B0604020202020204" pitchFamily="34" charset="0"/>
              </a:rPr>
              <a:t>Mg + 2NH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Cl →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Za laboratorní teploty reaguje s vlhkým </a:t>
            </a:r>
            <a:r>
              <a:rPr lang="cs-CZ" sz="2000" u="sng" dirty="0">
                <a:latin typeface="Arial" panose="020B0604020202020204" pitchFamily="34" charset="0"/>
                <a:cs typeface="Arial" panose="020B0604020202020204" pitchFamily="34" charset="0"/>
              </a:rPr>
              <a:t>chlorem</a:t>
            </a:r>
            <a:r>
              <a:rPr lang="cs-CZ" sz="2000" dirty="0">
                <a:latin typeface="Arial" panose="020B0604020202020204" pitchFamily="34" charset="0"/>
                <a:cs typeface="Arial" panose="020B0604020202020204" pitchFamily="34" charset="0"/>
              </a:rPr>
              <a:t>, s vodíkem se slučuje na hydrid MgH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při teplotě 175°C, s </a:t>
            </a:r>
            <a:r>
              <a:rPr lang="cs-CZ" sz="2000" u="sng" dirty="0">
                <a:latin typeface="Arial" panose="020B0604020202020204" pitchFamily="34" charset="0"/>
                <a:cs typeface="Arial" panose="020B0604020202020204" pitchFamily="34" charset="0"/>
              </a:rPr>
              <a:t>dusíkem</a:t>
            </a:r>
            <a:r>
              <a:rPr lang="cs-CZ" sz="2000" dirty="0">
                <a:latin typeface="Arial" panose="020B0604020202020204" pitchFamily="34" charset="0"/>
                <a:cs typeface="Arial" panose="020B0604020202020204" pitchFamily="34" charset="0"/>
              </a:rPr>
              <a:t> a amoniakem reaguje za vzniku nitridu Mg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až při teplotě nad 780°C, s </a:t>
            </a:r>
            <a:r>
              <a:rPr lang="cs-CZ" sz="2000" u="sng" dirty="0">
                <a:latin typeface="Arial" panose="020B0604020202020204" pitchFamily="34" charset="0"/>
                <a:cs typeface="Arial" panose="020B0604020202020204" pitchFamily="34" charset="0"/>
              </a:rPr>
              <a:t>křemíkem</a:t>
            </a:r>
            <a:r>
              <a:rPr lang="cs-CZ" sz="2000" dirty="0">
                <a:latin typeface="Arial" panose="020B0604020202020204" pitchFamily="34" charset="0"/>
                <a:cs typeface="Arial" panose="020B0604020202020204" pitchFamily="34" charset="0"/>
              </a:rPr>
              <a:t> tvoří silicid Mg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 při teplotách nad 650°C</a:t>
            </a:r>
          </a:p>
          <a:p>
            <a:pPr algn="just"/>
            <a:r>
              <a:rPr lang="cs-CZ" sz="2000" dirty="0">
                <a:latin typeface="Arial" panose="020B0604020202020204" pitchFamily="34" charset="0"/>
                <a:cs typeface="Arial" panose="020B0604020202020204" pitchFamily="34" charset="0"/>
              </a:rPr>
              <a:t>    Vodné roztoky solí hořčíku jsou bezbarvé, mezi barevné výjimky patří rozpustný žlutý chroman hořečnatý MgCrO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Nerozpustné sloučeniny hořčíku jsou bílé látky.</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přírodě se elementární hořčík vyskytuje pouze jako dvojmocný kation ve sloučeninách. Mezi nejdůležitější minerály hořčíku patří </a:t>
            </a:r>
            <a:r>
              <a:rPr lang="cs-CZ" sz="2000" b="1" dirty="0">
                <a:latin typeface="Arial" panose="020B0604020202020204" pitchFamily="34" charset="0"/>
                <a:cs typeface="Arial" panose="020B0604020202020204" pitchFamily="34" charset="0"/>
              </a:rPr>
              <a:t>magnezit</a:t>
            </a:r>
            <a:r>
              <a:rPr lang="cs-CZ" sz="2000" dirty="0">
                <a:latin typeface="Arial" panose="020B0604020202020204" pitchFamily="34" charset="0"/>
                <a:cs typeface="Arial" panose="020B0604020202020204" pitchFamily="34" charset="0"/>
              </a:rPr>
              <a:t> MgCO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dolomit</a:t>
            </a:r>
            <a:r>
              <a:rPr lang="cs-CZ" sz="2000" dirty="0">
                <a:latin typeface="Arial" panose="020B0604020202020204" pitchFamily="34" charset="0"/>
                <a:cs typeface="Arial" panose="020B0604020202020204" pitchFamily="34" charset="0"/>
              </a:rPr>
              <a:t>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·MgCO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serpentinit</a:t>
            </a:r>
            <a:r>
              <a:rPr lang="cs-CZ" sz="2000" dirty="0">
                <a:latin typeface="Arial" panose="020B0604020202020204" pitchFamily="34" charset="0"/>
                <a:cs typeface="Arial" panose="020B0604020202020204" pitchFamily="34" charset="0"/>
              </a:rPr>
              <a:t> 3MgO·2SiO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spinel</a:t>
            </a:r>
            <a:r>
              <a:rPr lang="cs-CZ" sz="2000" dirty="0">
                <a:latin typeface="Arial" panose="020B0604020202020204" pitchFamily="34" charset="0"/>
                <a:cs typeface="Arial" panose="020B0604020202020204" pitchFamily="34" charset="0"/>
              </a:rPr>
              <a:t> MgO·Al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karnalit</a:t>
            </a:r>
            <a:r>
              <a:rPr lang="cs-CZ" sz="2000" dirty="0">
                <a:latin typeface="Arial" panose="020B0604020202020204" pitchFamily="34" charset="0"/>
                <a:cs typeface="Arial" panose="020B0604020202020204" pitchFamily="34" charset="0"/>
              </a:rPr>
              <a:t>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·KCl·6H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kieserit</a:t>
            </a:r>
            <a:r>
              <a:rPr lang="cs-CZ" sz="2000" dirty="0">
                <a:latin typeface="Arial" panose="020B0604020202020204" pitchFamily="34" charset="0"/>
                <a:cs typeface="Arial" panose="020B0604020202020204" pitchFamily="34" charset="0"/>
              </a:rPr>
              <a:t> MgSO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olivín</a:t>
            </a:r>
            <a:r>
              <a:rPr lang="cs-CZ" sz="2000" dirty="0">
                <a:latin typeface="Arial" panose="020B0604020202020204" pitchFamily="34" charset="0"/>
                <a:cs typeface="Arial" panose="020B0604020202020204" pitchFamily="34" charset="0"/>
              </a:rPr>
              <a:t> MgSiO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azbest</a:t>
            </a:r>
            <a:r>
              <a:rPr lang="cs-CZ" sz="2000" dirty="0">
                <a:latin typeface="Arial" panose="020B0604020202020204" pitchFamily="34" charset="0"/>
                <a:cs typeface="Arial" panose="020B0604020202020204" pitchFamily="34" charset="0"/>
              </a:rPr>
              <a:t> 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Mg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9</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mastek</a:t>
            </a:r>
            <a:r>
              <a:rPr lang="cs-CZ" sz="2000" dirty="0">
                <a:latin typeface="Arial" panose="020B0604020202020204" pitchFamily="34" charset="0"/>
                <a:cs typeface="Arial" panose="020B0604020202020204" pitchFamily="34" charset="0"/>
              </a:rPr>
              <a:t> Mg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pyrop</a:t>
            </a:r>
            <a:r>
              <a:rPr lang="cs-CZ" sz="2000" dirty="0">
                <a:latin typeface="Arial" panose="020B0604020202020204" pitchFamily="34" charset="0"/>
                <a:cs typeface="Arial" panose="020B0604020202020204" pitchFamily="34" charset="0"/>
              </a:rPr>
              <a:t> Mg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brucit</a:t>
            </a:r>
            <a:r>
              <a:rPr lang="cs-CZ" sz="2000" dirty="0">
                <a:latin typeface="Arial" panose="020B0604020202020204" pitchFamily="34" charset="0"/>
                <a:cs typeface="Arial" panose="020B0604020202020204" pitchFamily="34" charset="0"/>
              </a:rPr>
              <a:t> Mg(OH)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sepiolit</a:t>
            </a:r>
            <a:r>
              <a:rPr lang="cs-CZ" sz="2000" dirty="0">
                <a:latin typeface="Arial" panose="020B0604020202020204" pitchFamily="34" charset="0"/>
                <a:cs typeface="Arial" panose="020B0604020202020204" pitchFamily="34" charset="0"/>
              </a:rPr>
              <a:t> Mg</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]·Mg(OH)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538628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839200" cy="255454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Hořčík se významnou mírou podílí na </a:t>
            </a:r>
            <a:r>
              <a:rPr lang="cs-CZ" sz="2000" b="1" dirty="0">
                <a:latin typeface="Arial" panose="020B0604020202020204" pitchFamily="34" charset="0"/>
                <a:cs typeface="Arial" panose="020B0604020202020204" pitchFamily="34" charset="0"/>
              </a:rPr>
              <a:t>složení mořské vody</a:t>
            </a:r>
            <a:r>
              <a:rPr lang="cs-CZ" sz="2000" dirty="0">
                <a:latin typeface="Arial" panose="020B0604020202020204" pitchFamily="34" charset="0"/>
                <a:cs typeface="Arial" panose="020B0604020202020204" pitchFamily="34" charset="0"/>
              </a:rPr>
              <a:t>. Spolu s vápníkem je hořčík nejčastější příčinou </a:t>
            </a:r>
            <a:r>
              <a:rPr lang="cs-CZ" sz="2000" b="1" dirty="0">
                <a:latin typeface="Arial" panose="020B0604020202020204" pitchFamily="34" charset="0"/>
                <a:cs typeface="Arial" panose="020B0604020202020204" pitchFamily="34" charset="0"/>
              </a:rPr>
              <a:t>tvrdosti přírodních vod</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Hořčík je důležitý </a:t>
            </a:r>
            <a:r>
              <a:rPr lang="cs-CZ" sz="2000" b="1" dirty="0">
                <a:latin typeface="Arial" panose="020B0604020202020204" pitchFamily="34" charset="0"/>
                <a:cs typeface="Arial" panose="020B0604020202020204" pitchFamily="34" charset="0"/>
              </a:rPr>
              <a:t>biogenní prvek</a:t>
            </a:r>
            <a:r>
              <a:rPr lang="cs-CZ" sz="2000" dirty="0">
                <a:latin typeface="Arial" panose="020B0604020202020204" pitchFamily="34" charset="0"/>
                <a:cs typeface="Arial" panose="020B0604020202020204" pitchFamily="34" charset="0"/>
              </a:rPr>
              <a:t>, jako významná složka </a:t>
            </a:r>
            <a:r>
              <a:rPr lang="cs-CZ" sz="2000" b="1" dirty="0">
                <a:latin typeface="Arial" panose="020B0604020202020204" pitchFamily="34" charset="0"/>
                <a:cs typeface="Arial" panose="020B0604020202020204" pitchFamily="34" charset="0"/>
              </a:rPr>
              <a:t>chlorofylu</a:t>
            </a:r>
            <a:r>
              <a:rPr lang="cs-CZ" sz="2000" dirty="0">
                <a:latin typeface="Arial" panose="020B0604020202020204" pitchFamily="34" charset="0"/>
                <a:cs typeface="Arial" panose="020B0604020202020204" pitchFamily="34" charset="0"/>
              </a:rPr>
              <a:t> se vyskytuje ve všech zelených rostlinách. Dostatečný obsah hořčíku v potravinách je podmínkou správné funkce lidského organismu.</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pic>
        <p:nvPicPr>
          <p:cNvPr id="29698" name="Picture 2" descr="https://upload.wikimedia.org/wikipedia/commons/thumb/c/cf/Chlorophyll_a_b_d.svg/1920px-Chlorophyll_a_b_d.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514600"/>
            <a:ext cx="5460754"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048000"/>
            <a:ext cx="2971801" cy="150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1509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839200" cy="664797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Výroba hořčíku</a:t>
            </a:r>
          </a:p>
          <a:p>
            <a:pPr algn="just"/>
            <a:r>
              <a:rPr lang="cs-CZ" sz="2000" dirty="0">
                <a:latin typeface="Arial" panose="020B0604020202020204" pitchFamily="34" charset="0"/>
                <a:cs typeface="Arial" panose="020B0604020202020204" pitchFamily="34" charset="0"/>
              </a:rPr>
              <a:t>Hořčík se vyrábí zejména tavnou elektrolýzou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méně často termickými způsoby z </a:t>
            </a:r>
            <a:r>
              <a:rPr lang="cs-CZ" sz="2000" dirty="0" err="1">
                <a:latin typeface="Arial" panose="020B0604020202020204" pitchFamily="34" charset="0"/>
                <a:cs typeface="Arial" panose="020B0604020202020204" pitchFamily="34" charset="0"/>
              </a:rPr>
              <a:t>MgO</a:t>
            </a:r>
            <a:r>
              <a:rPr lang="cs-CZ" sz="2000" dirty="0">
                <a:latin typeface="Arial" panose="020B0604020202020204" pitchFamily="34" charset="0"/>
                <a:cs typeface="Arial" panose="020B0604020202020204" pitchFamily="34" charset="0"/>
              </a:rPr>
              <a:t>.</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Chlorid hořečnatý potřebný pro </a:t>
            </a:r>
            <a:r>
              <a:rPr lang="cs-CZ" sz="2000" b="1" u="sng" dirty="0">
                <a:latin typeface="Arial" panose="020B0604020202020204" pitchFamily="34" charset="0"/>
                <a:cs typeface="Arial" panose="020B0604020202020204" pitchFamily="34" charset="0"/>
              </a:rPr>
              <a:t>elektrolytickou výrobu hořčíku</a:t>
            </a:r>
            <a:r>
              <a:rPr lang="cs-CZ" sz="2000" dirty="0">
                <a:latin typeface="Arial" panose="020B0604020202020204" pitchFamily="34" charset="0"/>
                <a:cs typeface="Arial" panose="020B0604020202020204" pitchFamily="34" charset="0"/>
              </a:rPr>
              <a:t> se připravuje rozdílnými způsoby podle druhu vstupní suroviny. </a:t>
            </a:r>
          </a:p>
          <a:p>
            <a:pPr algn="just"/>
            <a:r>
              <a:rPr lang="cs-CZ" sz="2000" dirty="0">
                <a:latin typeface="Arial" panose="020B0604020202020204" pitchFamily="34" charset="0"/>
                <a:cs typeface="Arial" panose="020B0604020202020204" pitchFamily="34" charset="0"/>
              </a:rPr>
              <a:t>  Pokud se jako surovina používá </a:t>
            </a:r>
            <a:r>
              <a:rPr lang="cs-CZ" sz="2000" b="1" dirty="0">
                <a:latin typeface="Arial" panose="020B0604020202020204" pitchFamily="34" charset="0"/>
                <a:cs typeface="Arial" panose="020B0604020202020204" pitchFamily="34" charset="0"/>
              </a:rPr>
              <a:t>dolomit</a:t>
            </a:r>
            <a:r>
              <a:rPr lang="cs-CZ" sz="2000" dirty="0">
                <a:latin typeface="Arial" panose="020B0604020202020204" pitchFamily="34" charset="0"/>
                <a:cs typeface="Arial" panose="020B0604020202020204" pitchFamily="34" charset="0"/>
              </a:rPr>
              <a:t>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·MgCO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provádí se nejčastěji norský postup, který spočívá v pálení dolomitu za vzniku oxidů </a:t>
            </a:r>
            <a:r>
              <a:rPr lang="cs-CZ" sz="2000" dirty="0" err="1">
                <a:latin typeface="Arial" panose="020B0604020202020204" pitchFamily="34" charset="0"/>
                <a:cs typeface="Arial" panose="020B0604020202020204" pitchFamily="34" charset="0"/>
              </a:rPr>
              <a:t>MgO</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následuje hydratace oxidů za vzniku hydroxidů Mg(OH)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nerozpustný hydroxid hořečnatý se po odfiltrování kalcinuje za vzniku </a:t>
            </a:r>
            <a:r>
              <a:rPr lang="cs-CZ" sz="2000" dirty="0" err="1">
                <a:latin typeface="Arial" panose="020B0604020202020204" pitchFamily="34" charset="0"/>
                <a:cs typeface="Arial" panose="020B0604020202020204" pitchFamily="34" charset="0"/>
              </a:rPr>
              <a:t>MgO</a:t>
            </a:r>
            <a:r>
              <a:rPr lang="cs-CZ" sz="2000" dirty="0">
                <a:latin typeface="Arial" panose="020B0604020202020204" pitchFamily="34" charset="0"/>
                <a:cs typeface="Arial" panose="020B0604020202020204" pitchFamily="34" charset="0"/>
              </a:rPr>
              <a:t>, který se chloruje za přítomnosti uhlíku za vzniku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Jestliže se jako vstupní surovina používá </a:t>
            </a:r>
            <a:r>
              <a:rPr lang="cs-CZ" sz="2000" b="1" dirty="0" err="1">
                <a:latin typeface="Arial" panose="020B0604020202020204" pitchFamily="34" charset="0"/>
                <a:cs typeface="Arial" panose="020B0604020202020204" pitchFamily="34" charset="0"/>
              </a:rPr>
              <a:t>serpentinit</a:t>
            </a:r>
            <a:r>
              <a:rPr lang="cs-CZ" sz="2000" dirty="0">
                <a:latin typeface="Arial" panose="020B0604020202020204" pitchFamily="34" charset="0"/>
                <a:cs typeface="Arial" panose="020B0604020202020204" pitchFamily="34" charset="0"/>
              </a:rPr>
              <a:t> 3MgO·2SiO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provádí se kanadský postup, který spočívá v louhování suroviny kyselinou chlorovodíkovou, vzniklý chlorid hořečnatý z roztoku vykrystalizuje, po opětovném rozpuštění se provádí čištění pomocí iontoměničů, následuje další krystalizace a sušení.</a:t>
            </a:r>
          </a:p>
          <a:p>
            <a:pPr algn="just"/>
            <a:r>
              <a:rPr lang="cs-CZ" sz="2000" dirty="0">
                <a:latin typeface="Arial" panose="020B0604020202020204" pitchFamily="34" charset="0"/>
                <a:cs typeface="Arial" panose="020B0604020202020204" pitchFamily="34" charset="0"/>
              </a:rPr>
              <a:t>   Pokud se k přípravě chloridu hořečnatého používá </a:t>
            </a:r>
            <a:r>
              <a:rPr lang="cs-CZ" sz="2000" b="1" dirty="0">
                <a:latin typeface="Arial" panose="020B0604020202020204" pitchFamily="34" charset="0"/>
                <a:cs typeface="Arial" panose="020B0604020202020204" pitchFamily="34" charset="0"/>
              </a:rPr>
              <a:t>mořská voda</a:t>
            </a:r>
            <a:r>
              <a:rPr lang="cs-CZ" sz="2000" dirty="0">
                <a:latin typeface="Arial" panose="020B0604020202020204" pitchFamily="34" charset="0"/>
                <a:cs typeface="Arial" panose="020B0604020202020204" pitchFamily="34" charset="0"/>
              </a:rPr>
              <a:t>, nejprve se z ní působením vápenného mléka vysráží hydroxid hořečnatý Mg(OH)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ten se působením kyseliny chlorovodíkové převede na chlorid hořečnatý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Nejjednodušší je využití </a:t>
            </a:r>
            <a:r>
              <a:rPr lang="cs-CZ" sz="2000" b="1" dirty="0">
                <a:latin typeface="Arial" panose="020B0604020202020204" pitchFamily="34" charset="0"/>
                <a:cs typeface="Arial" panose="020B0604020202020204" pitchFamily="34" charset="0"/>
              </a:rPr>
              <a:t>karnalitu</a:t>
            </a:r>
            <a:r>
              <a:rPr lang="cs-CZ" sz="2000" dirty="0">
                <a:latin typeface="Arial" panose="020B0604020202020204" pitchFamily="34" charset="0"/>
                <a:cs typeface="Arial" panose="020B0604020202020204" pitchFamily="34" charset="0"/>
              </a:rPr>
              <a:t>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·KCl·6H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který se kalcinací zbaví krystalické vody a je připraven k elektrolýze.</a:t>
            </a:r>
          </a:p>
        </p:txBody>
      </p:sp>
    </p:spTree>
    <p:extLst>
      <p:ext uri="{BB962C8B-B14F-4D97-AF65-F5344CB8AC3E}">
        <p14:creationId xmlns:p14="http://schemas.microsoft.com/office/powerpoint/2010/main" val="2947990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839200" cy="532453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Vlastní výroba hořčíku se provádí </a:t>
            </a:r>
            <a:r>
              <a:rPr lang="cs-CZ" sz="2000" b="1" dirty="0">
                <a:latin typeface="Arial" panose="020B0604020202020204" pitchFamily="34" charset="0"/>
                <a:cs typeface="Arial" panose="020B0604020202020204" pitchFamily="34" charset="0"/>
              </a:rPr>
              <a:t>elektrolýzou taveniny bezvodého chloridu hořečnatého</a:t>
            </a:r>
            <a:r>
              <a:rPr lang="cs-CZ" sz="2000" dirty="0">
                <a:latin typeface="Arial" panose="020B0604020202020204" pitchFamily="34" charset="0"/>
                <a:cs typeface="Arial" panose="020B0604020202020204" pitchFamily="34" charset="0"/>
              </a:rPr>
              <a:t> s přídavkem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KCl</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snížení teploty tání, zvýšení elektrické vodivosti</a:t>
            </a:r>
            <a:r>
              <a:rPr lang="cs-CZ" sz="2000" dirty="0">
                <a:latin typeface="Arial" panose="020B0604020202020204" pitchFamily="34" charset="0"/>
                <a:cs typeface="Arial" panose="020B0604020202020204" pitchFamily="34" charset="0"/>
              </a:rPr>
              <a:t>), CaCl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zvýšení hustoty elektrolytu</a:t>
            </a:r>
            <a:r>
              <a:rPr lang="cs-CZ" sz="2000" dirty="0">
                <a:latin typeface="Arial" panose="020B0604020202020204" pitchFamily="34" charset="0"/>
                <a:cs typeface="Arial" panose="020B0604020202020204" pitchFamily="34" charset="0"/>
              </a:rPr>
              <a:t>) a CaF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rychlejší spojování kapek hořčíku</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Surový hořčík se </a:t>
            </a:r>
            <a:r>
              <a:rPr lang="cs-CZ" sz="2000" b="1" dirty="0">
                <a:latin typeface="Arial" panose="020B0604020202020204" pitchFamily="34" charset="0"/>
                <a:cs typeface="Arial" panose="020B0604020202020204" pitchFamily="34" charset="0"/>
              </a:rPr>
              <a:t>rafinuje</a:t>
            </a:r>
            <a:r>
              <a:rPr lang="cs-CZ" sz="2000" dirty="0">
                <a:latin typeface="Arial" panose="020B0604020202020204" pitchFamily="34" charset="0"/>
                <a:cs typeface="Arial" panose="020B0604020202020204" pitchFamily="34" charset="0"/>
              </a:rPr>
              <a:t> přetavováním pod vrstvou solné taveniny nebo v atmosféře inertních plynů. Rafinace hořčíku na vysokou čistotu se provádí sublimací ve velmi zředěné atmosféře argonu.</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Méně rozšířené, a dnes téměř nepoužívané způsoby výroby hořčíku jsou </a:t>
            </a:r>
            <a:r>
              <a:rPr lang="cs-CZ" sz="2000" b="1" dirty="0" err="1">
                <a:latin typeface="Arial" panose="020B0604020202020204" pitchFamily="34" charset="0"/>
                <a:cs typeface="Arial" panose="020B0604020202020204" pitchFamily="34" charset="0"/>
              </a:rPr>
              <a:t>karbotermický</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karbidotermický</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silikotermický</a:t>
            </a:r>
            <a:r>
              <a:rPr lang="cs-CZ" sz="2000" dirty="0">
                <a:latin typeface="Arial" panose="020B0604020202020204" pitchFamily="34" charset="0"/>
                <a:cs typeface="Arial" panose="020B0604020202020204" pitchFamily="34" charset="0"/>
              </a:rPr>
              <a:t> způsob výroby hořčíku redukcí </a:t>
            </a:r>
            <a:r>
              <a:rPr lang="cs-CZ" sz="2000" dirty="0" err="1">
                <a:latin typeface="Arial" panose="020B0604020202020204" pitchFamily="34" charset="0"/>
                <a:cs typeface="Arial" panose="020B0604020202020204" pitchFamily="34" charset="0"/>
              </a:rPr>
              <a:t>MgO</a:t>
            </a:r>
            <a:r>
              <a:rPr lang="cs-CZ" sz="2000" dirty="0">
                <a:latin typeface="Arial" panose="020B0604020202020204" pitchFamily="34" charset="0"/>
                <a:cs typeface="Arial" panose="020B0604020202020204" pitchFamily="34" charset="0"/>
              </a:rPr>
              <a:t>, je možná také </a:t>
            </a:r>
            <a:r>
              <a:rPr lang="cs-CZ" sz="2000" dirty="0" err="1">
                <a:latin typeface="Arial" panose="020B0604020202020204" pitchFamily="34" charset="0"/>
                <a:cs typeface="Arial" panose="020B0604020202020204" pitchFamily="34" charset="0"/>
              </a:rPr>
              <a:t>aluminotermická</a:t>
            </a:r>
            <a:r>
              <a:rPr lang="cs-CZ" sz="2000" dirty="0">
                <a:latin typeface="Arial" panose="020B0604020202020204" pitchFamily="34" charset="0"/>
                <a:cs typeface="Arial" panose="020B0604020202020204" pitchFamily="34" charset="0"/>
              </a:rPr>
              <a:t> výroba z 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r>
              <a:rPr lang="cs-CZ" sz="2000" dirty="0" err="1">
                <a:latin typeface="Arial" panose="020B0604020202020204" pitchFamily="34" charset="0"/>
                <a:cs typeface="Arial" panose="020B0604020202020204" pitchFamily="34" charset="0"/>
              </a:rPr>
              <a:t>Karbotermická</a:t>
            </a:r>
            <a:r>
              <a:rPr lang="cs-CZ" sz="2000" dirty="0">
                <a:latin typeface="Arial" panose="020B0604020202020204" pitchFamily="34" charset="0"/>
                <a:cs typeface="Arial" panose="020B0604020202020204" pitchFamily="34" charset="0"/>
              </a:rPr>
              <a:t> a </a:t>
            </a:r>
            <a:r>
              <a:rPr lang="cs-CZ" sz="2000" dirty="0" err="1">
                <a:latin typeface="Arial" panose="020B0604020202020204" pitchFamily="34" charset="0"/>
                <a:cs typeface="Arial" panose="020B0604020202020204" pitchFamily="34" charset="0"/>
              </a:rPr>
              <a:t>karbidotermická</a:t>
            </a:r>
            <a:r>
              <a:rPr lang="cs-CZ" sz="2000" dirty="0">
                <a:latin typeface="Arial" panose="020B0604020202020204" pitchFamily="34" charset="0"/>
                <a:cs typeface="Arial" panose="020B0604020202020204" pitchFamily="34" charset="0"/>
              </a:rPr>
              <a:t> výroba hořčíku se prováděla v elektrické obloukové peci redukcí oxidu hořečnatého karbidem vápenatým nebo uhlím při teplotě 1200 °C. </a:t>
            </a:r>
            <a:r>
              <a:rPr lang="cs-CZ" sz="2000" dirty="0" err="1">
                <a:latin typeface="Arial" panose="020B0604020202020204" pitchFamily="34" charset="0"/>
                <a:cs typeface="Arial" panose="020B0604020202020204" pitchFamily="34" charset="0"/>
              </a:rPr>
              <a:t>Silikotermický</a:t>
            </a:r>
            <a:r>
              <a:rPr lang="cs-CZ" sz="2000" dirty="0">
                <a:latin typeface="Arial" panose="020B0604020202020204" pitchFamily="34" charset="0"/>
                <a:cs typeface="Arial" panose="020B0604020202020204" pitchFamily="34" charset="0"/>
              </a:rPr>
              <a:t> způsob výroby hořčíku se provádí redukcí páleného dolomitu křemíkem nebo ferrosiliciem v ocelolitinových retortách zahřívaných až na teplotu 2000 °C.</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7895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76200"/>
            <a:ext cx="8915400" cy="255454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Praktické využití</a:t>
            </a:r>
          </a:p>
          <a:p>
            <a:pPr algn="just"/>
            <a:r>
              <a:rPr lang="cs-CZ" sz="2000" dirty="0">
                <a:latin typeface="Arial" panose="020B0604020202020204" pitchFamily="34" charset="0"/>
                <a:cs typeface="Arial" panose="020B0604020202020204" pitchFamily="34" charset="0"/>
              </a:rPr>
              <a:t>  V minulosti se práškový hořčík ve směsi s vhodnými okysličovadly používal jako zdroj intenzivního světla pro </a:t>
            </a:r>
            <a:r>
              <a:rPr lang="cs-CZ" sz="2000" b="1" dirty="0">
                <a:latin typeface="Arial" panose="020B0604020202020204" pitchFamily="34" charset="0"/>
                <a:cs typeface="Arial" panose="020B0604020202020204" pitchFamily="34" charset="0"/>
              </a:rPr>
              <a:t>fotografické blesky</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Největší uplatnění dnes nalézá hořčík jako součást </a:t>
            </a:r>
            <a:r>
              <a:rPr lang="cs-CZ" sz="2000" b="1" dirty="0">
                <a:latin typeface="Arial" panose="020B0604020202020204" pitchFamily="34" charset="0"/>
                <a:cs typeface="Arial" panose="020B0604020202020204" pitchFamily="34" charset="0"/>
              </a:rPr>
              <a:t>lehkých slitin </a:t>
            </a:r>
            <a:r>
              <a:rPr lang="cs-CZ" sz="2000" dirty="0">
                <a:latin typeface="Arial" panose="020B0604020202020204" pitchFamily="34" charset="0"/>
                <a:cs typeface="Arial" panose="020B0604020202020204" pitchFamily="34" charset="0"/>
              </a:rPr>
              <a:t>a jako </a:t>
            </a:r>
            <a:r>
              <a:rPr lang="cs-CZ" sz="2000" b="1" dirty="0">
                <a:latin typeface="Arial" panose="020B0604020202020204" pitchFamily="34" charset="0"/>
                <a:cs typeface="Arial" panose="020B0604020202020204" pitchFamily="34" charset="0"/>
              </a:rPr>
              <a:t>redukční činidlo </a:t>
            </a:r>
            <a:r>
              <a:rPr lang="cs-CZ" sz="2000" dirty="0">
                <a:latin typeface="Arial" panose="020B0604020202020204" pitchFamily="34" charset="0"/>
                <a:cs typeface="Arial" panose="020B0604020202020204" pitchFamily="34" charset="0"/>
              </a:rPr>
              <a:t>pro výrobu dalších kovů (titan, zirkonium, niob, hafnium) Krollovým postupem. </a:t>
            </a:r>
          </a:p>
          <a:p>
            <a:pPr algn="just"/>
            <a:r>
              <a:rPr lang="cs-CZ" sz="2000" dirty="0">
                <a:latin typeface="Arial" panose="020B0604020202020204" pitchFamily="34" charset="0"/>
                <a:cs typeface="Arial" panose="020B0604020202020204" pitchFamily="34" charset="0"/>
              </a:rPr>
              <a:t>  Jako součást </a:t>
            </a:r>
            <a:r>
              <a:rPr lang="cs-CZ" sz="2000" b="1" dirty="0" err="1">
                <a:latin typeface="Arial" panose="020B0604020202020204" pitchFamily="34" charset="0"/>
                <a:cs typeface="Arial" panose="020B0604020202020204" pitchFamily="34" charset="0"/>
              </a:rPr>
              <a:t>Grignardova</a:t>
            </a:r>
            <a:r>
              <a:rPr lang="cs-CZ" sz="2000" b="1" dirty="0">
                <a:latin typeface="Arial" panose="020B0604020202020204" pitchFamily="34" charset="0"/>
                <a:cs typeface="Arial" panose="020B0604020202020204" pitchFamily="34" charset="0"/>
              </a:rPr>
              <a:t> činidla</a:t>
            </a:r>
            <a:r>
              <a:rPr lang="cs-CZ" sz="2000" dirty="0">
                <a:latin typeface="Arial" panose="020B0604020202020204" pitchFamily="34" charset="0"/>
                <a:cs typeface="Arial" panose="020B0604020202020204" pitchFamily="34" charset="0"/>
              </a:rPr>
              <a:t> nalézá hořčík uplatnění ve velké řadě organických syntéz.</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630745"/>
            <a:ext cx="52578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152400" y="4648199"/>
            <a:ext cx="8847306"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Slitiny hořčíku</a:t>
            </a:r>
          </a:p>
          <a:p>
            <a:pPr algn="just"/>
            <a:r>
              <a:rPr lang="cs-CZ" sz="2000" dirty="0">
                <a:latin typeface="Arial" panose="020B0604020202020204" pitchFamily="34" charset="0"/>
                <a:cs typeface="Arial" panose="020B0604020202020204" pitchFamily="34" charset="0"/>
              </a:rPr>
              <a:t>Větší praktický význam než čistý kov, mají pro technickou praxi </a:t>
            </a:r>
            <a:r>
              <a:rPr lang="cs-CZ" sz="2000" b="1" dirty="0">
                <a:latin typeface="Arial" panose="020B0604020202020204" pitchFamily="34" charset="0"/>
                <a:cs typeface="Arial" panose="020B0604020202020204" pitchFamily="34" charset="0"/>
              </a:rPr>
              <a:t>slitiny hořčíku</a:t>
            </a:r>
            <a:r>
              <a:rPr lang="cs-CZ" sz="2000" dirty="0">
                <a:latin typeface="Arial" panose="020B0604020202020204" pitchFamily="34" charset="0"/>
                <a:cs typeface="Arial" panose="020B0604020202020204" pitchFamily="34" charset="0"/>
              </a:rPr>
              <a:t>. Mezi nejdůležitější a nejstarší hořčíkové slitiny patří </a:t>
            </a:r>
            <a:r>
              <a:rPr lang="cs-CZ" sz="2000" b="1" dirty="0">
                <a:latin typeface="Arial" panose="020B0604020202020204" pitchFamily="34" charset="0"/>
                <a:cs typeface="Arial" panose="020B0604020202020204" pitchFamily="34" charset="0"/>
              </a:rPr>
              <a:t>dural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Mg+Al+Cu+Mn</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elektron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Mg+Al+Zn+Mn</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magnalium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Mg+Al</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26136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8610600" cy="5632311"/>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Moderní slitiny hořčíku obsahují příměsi i dalších prvků, označování hořčíkových slitin písmennými kódy:</a:t>
            </a:r>
          </a:p>
          <a:p>
            <a:pPr algn="just"/>
            <a:r>
              <a:rPr lang="cs-CZ" sz="2000" dirty="0">
                <a:latin typeface="Arial" panose="020B0604020202020204" pitchFamily="34" charset="0"/>
                <a:cs typeface="Arial" panose="020B0604020202020204" pitchFamily="34" charset="0"/>
              </a:rPr>
              <a:t>hořčíková slitina s označením </a:t>
            </a:r>
            <a:r>
              <a:rPr lang="cs-CZ" sz="2000" b="1" dirty="0">
                <a:latin typeface="Arial" panose="020B0604020202020204" pitchFamily="34" charset="0"/>
                <a:cs typeface="Arial" panose="020B0604020202020204" pitchFamily="34" charset="0"/>
              </a:rPr>
              <a:t>AE42</a:t>
            </a:r>
            <a:r>
              <a:rPr lang="cs-CZ" sz="2000" dirty="0">
                <a:latin typeface="Arial" panose="020B0604020202020204" pitchFamily="34" charset="0"/>
                <a:cs typeface="Arial" panose="020B0604020202020204" pitchFamily="34" charset="0"/>
              </a:rPr>
              <a:t> obsahuje kromě 4% hliníku také cca 2,5% neodymu, komerčně úspěšná slitina </a:t>
            </a:r>
            <a:r>
              <a:rPr lang="cs-CZ" sz="2000" b="1" dirty="0">
                <a:latin typeface="Arial" panose="020B0604020202020204" pitchFamily="34" charset="0"/>
                <a:cs typeface="Arial" panose="020B0604020202020204" pitchFamily="34" charset="0"/>
              </a:rPr>
              <a:t>ZE41</a:t>
            </a:r>
            <a:r>
              <a:rPr lang="cs-CZ" sz="2000" dirty="0">
                <a:latin typeface="Arial" panose="020B0604020202020204" pitchFamily="34" charset="0"/>
                <a:cs typeface="Arial" panose="020B0604020202020204" pitchFamily="34" charset="0"/>
              </a:rPr>
              <a:t> obsahuje 4,2 % zinku a 1,2 % neodymu. Další technicky využívané hořčíkové slitiny jsou AZ91, AM20, AM50, AM60, AS21, ZC63, EZ33, QE22, WE54. Hořčík se také používá k výrobě </a:t>
            </a:r>
            <a:r>
              <a:rPr lang="cs-CZ" sz="2000" dirty="0" err="1">
                <a:latin typeface="Arial" panose="020B0604020202020204" pitchFamily="34" charset="0"/>
                <a:cs typeface="Arial" panose="020B0604020202020204" pitchFamily="34" charset="0"/>
              </a:rPr>
              <a:t>biodegradovatelných</a:t>
            </a:r>
            <a:r>
              <a:rPr lang="cs-CZ" sz="2000" dirty="0">
                <a:latin typeface="Arial" panose="020B0604020202020204" pitchFamily="34" charset="0"/>
                <a:cs typeface="Arial" panose="020B0604020202020204" pitchFamily="34" charset="0"/>
              </a:rPr>
              <a:t> lékařských implantátů </a:t>
            </a:r>
            <a:r>
              <a:rPr lang="cs-CZ" sz="2000" i="1" dirty="0">
                <a:latin typeface="Arial" panose="020B0604020202020204" pitchFamily="34" charset="0"/>
                <a:cs typeface="Arial" panose="020B0604020202020204" pitchFamily="34" charset="0"/>
              </a:rPr>
              <a:t>(slitiny Mg-Ca nebo Mg-</a:t>
            </a:r>
            <a:r>
              <a:rPr lang="cs-CZ" sz="2000" i="1" dirty="0" err="1">
                <a:latin typeface="Arial" panose="020B0604020202020204" pitchFamily="34" charset="0"/>
                <a:cs typeface="Arial" panose="020B0604020202020204" pitchFamily="34" charset="0"/>
              </a:rPr>
              <a:t>Zn</a:t>
            </a:r>
            <a:r>
              <a:rPr lang="cs-CZ" sz="2000" i="1" dirty="0">
                <a:latin typeface="Arial" panose="020B0604020202020204" pitchFamily="34" charset="0"/>
                <a:cs typeface="Arial" panose="020B0604020202020204" pitchFamily="34" charset="0"/>
              </a:rPr>
              <a:t>-Ca)</a:t>
            </a:r>
            <a:r>
              <a:rPr lang="cs-CZ" sz="2000" dirty="0">
                <a:latin typeface="Arial" panose="020B0604020202020204" pitchFamily="34" charset="0"/>
                <a:cs typeface="Arial" panose="020B0604020202020204" pitchFamily="34" charset="0"/>
              </a:rPr>
              <a:t>.</a:t>
            </a: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Hořčíkové kompozity</a:t>
            </a:r>
          </a:p>
          <a:p>
            <a:pPr algn="just"/>
            <a:r>
              <a:rPr lang="cs-CZ" sz="2000" dirty="0">
                <a:latin typeface="Arial" panose="020B0604020202020204" pitchFamily="34" charset="0"/>
                <a:cs typeface="Arial" panose="020B0604020202020204" pitchFamily="34" charset="0"/>
              </a:rPr>
              <a:t>Progresivním konstrukčním materiálem jsou </a:t>
            </a:r>
            <a:r>
              <a:rPr lang="cs-CZ" sz="2000" b="1" dirty="0">
                <a:latin typeface="Arial" panose="020B0604020202020204" pitchFamily="34" charset="0"/>
                <a:cs typeface="Arial" panose="020B0604020202020204" pitchFamily="34" charset="0"/>
              </a:rPr>
              <a:t>hořčíkové kompozity</a:t>
            </a:r>
            <a:r>
              <a:rPr lang="cs-CZ" sz="2000" dirty="0">
                <a:latin typeface="Arial" panose="020B0604020202020204" pitchFamily="34" charset="0"/>
                <a:cs typeface="Arial" panose="020B0604020202020204" pitchFamily="34" charset="0"/>
              </a:rPr>
              <a:t>, které se vyrábějí vkládáním výztuže ve tvaru částic nebo vláken různé délky do hořčíkové matrice - </a:t>
            </a:r>
            <a:r>
              <a:rPr lang="cs-CZ" sz="2000" i="1" dirty="0">
                <a:latin typeface="Arial" panose="020B0604020202020204" pitchFamily="34" charset="0"/>
                <a:cs typeface="Arial" panose="020B0604020202020204" pitchFamily="34" charset="0"/>
              </a:rPr>
              <a:t>"Metal Matrix </a:t>
            </a:r>
            <a:r>
              <a:rPr lang="cs-CZ" sz="2000" i="1" dirty="0" err="1">
                <a:latin typeface="Arial" panose="020B0604020202020204" pitchFamily="34" charset="0"/>
                <a:cs typeface="Arial" panose="020B0604020202020204" pitchFamily="34" charset="0"/>
              </a:rPr>
              <a:t>Composites</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MMCs</a:t>
            </a:r>
            <a:r>
              <a:rPr lang="cs-CZ" sz="2000" dirty="0">
                <a:latin typeface="Arial" panose="020B0604020202020204" pitchFamily="34" charset="0"/>
                <a:cs typeface="Arial" panose="020B0604020202020204" pitchFamily="34" charset="0"/>
              </a:rPr>
              <a:t>. Jako výztuž se nejčastěji používá oxid hlinitý, uhlíková vlákna, karbid křemíku </a:t>
            </a:r>
            <a:r>
              <a:rPr lang="cs-CZ" sz="2000" dirty="0" err="1">
                <a:latin typeface="Arial" panose="020B0604020202020204" pitchFamily="34" charset="0"/>
                <a:cs typeface="Arial" panose="020B0604020202020204" pitchFamily="34" charset="0"/>
              </a:rPr>
              <a:t>SiC</a:t>
            </a:r>
            <a:r>
              <a:rPr lang="cs-CZ" sz="2000" dirty="0">
                <a:latin typeface="Arial" panose="020B0604020202020204" pitchFamily="34" charset="0"/>
                <a:cs typeface="Arial" panose="020B0604020202020204" pitchFamily="34" charset="0"/>
              </a:rPr>
              <a:t> a karbid boru 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 Hořčíkové kompozity se vyrábějí metodami práškové metalurgie, difuzním spojováním výztuže s matricí nebo infiltrací vláken výztuže roztaveným kovem.</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568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200"/>
            <a:ext cx="8763000" cy="6740307"/>
          </a:xfrm>
          <a:prstGeom prst="rect">
            <a:avLst/>
          </a:prstGeom>
        </p:spPr>
        <p:txBody>
          <a:bodyPr wrap="square">
            <a:spAutoFit/>
          </a:bodyPr>
          <a:lstStyle/>
          <a:p>
            <a:pPr algn="ctr"/>
            <a:r>
              <a:rPr lang="cs-CZ" sz="3200" b="1" dirty="0">
                <a:latin typeface="Arial" panose="020B0604020202020204" pitchFamily="34" charset="0"/>
                <a:cs typeface="Arial" panose="020B0604020202020204" pitchFamily="34" charset="0"/>
              </a:rPr>
              <a:t>Vápník</a:t>
            </a:r>
            <a:r>
              <a:rPr lang="cs-CZ" sz="3200" dirty="0">
                <a:latin typeface="Arial" panose="020B0604020202020204" pitchFamily="34" charset="0"/>
                <a:cs typeface="Arial" panose="020B0604020202020204" pitchFamily="34" charset="0"/>
              </a:rPr>
              <a:t> </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 šedobílý, na čerstvém řezu lesklý, měkký, neušlechtilý kov. </a:t>
            </a:r>
            <a:r>
              <a:rPr lang="cs-CZ" altLang="en-US" sz="2000" dirty="0">
                <a:latin typeface="Arial" panose="020B0604020202020204" pitchFamily="34" charset="0"/>
                <a:cs typeface="Arial" panose="020B0604020202020204" pitchFamily="34" charset="0"/>
              </a:rPr>
              <a:t>N</a:t>
            </a:r>
            <a:r>
              <a:rPr lang="en-GB" altLang="en-US" sz="2000" dirty="0">
                <a:latin typeface="Arial" panose="020B0604020202020204" pitchFamily="34" charset="0"/>
                <a:cs typeface="Arial" panose="020B0604020202020204" pitchFamily="34" charset="0"/>
              </a:rPr>
              <a:t>a </a:t>
            </a:r>
            <a:r>
              <a:rPr lang="en-GB" altLang="en-US" sz="2000" dirty="0" err="1">
                <a:latin typeface="Arial" panose="020B0604020202020204" pitchFamily="34" charset="0"/>
                <a:cs typeface="Arial" panose="020B0604020202020204" pitchFamily="34" charset="0"/>
              </a:rPr>
              <a:t>vzduchu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oxiduje</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átí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endParaRPr lang="cs-CZ" altLang="en-US" sz="2000" dirty="0">
              <a:latin typeface="Arial" panose="020B0604020202020204" pitchFamily="34" charset="0"/>
              <a:cs typeface="Arial" panose="020B0604020202020204" pitchFamily="34" charset="0"/>
            </a:endParaRPr>
          </a:p>
          <a:p>
            <a:pPr algn="ctr"/>
            <a:r>
              <a:rPr lang="en-GB" altLang="en-US" sz="2000" dirty="0">
                <a:latin typeface="Arial" panose="020B0604020202020204" pitchFamily="34" charset="0"/>
                <a:cs typeface="Arial" panose="020B0604020202020204" pitchFamily="34" charset="0"/>
              </a:rPr>
              <a:t>2 Ca  +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CaO</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Snadno se rozpouští ve zředěných minerálních kyselinách:</a:t>
            </a:r>
          </a:p>
          <a:p>
            <a:pPr algn="ctr"/>
            <a:r>
              <a:rPr lang="cs-CZ" sz="2000" dirty="0">
                <a:latin typeface="Arial" panose="020B0604020202020204" pitchFamily="34" charset="0"/>
                <a:cs typeface="Arial" panose="020B0604020202020204" pitchFamily="34" charset="0"/>
              </a:rPr>
              <a:t>Ca + 2HCl → CaCl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4Ca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4Ca(NO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Prudce reaguje s vodou za vzniku hydroxidu a vývoje vodíku, při teplotě nad 200°C reaguje s vodní párou za vzniku oxidu a hydridu:</a:t>
            </a:r>
          </a:p>
          <a:p>
            <a:pPr algn="ctr"/>
            <a:r>
              <a:rPr lang="cs-CZ" sz="2000" dirty="0">
                <a:latin typeface="Arial" panose="020B0604020202020204" pitchFamily="34" charset="0"/>
                <a:cs typeface="Arial" panose="020B0604020202020204" pitchFamily="34" charset="0"/>
              </a:rPr>
              <a:t>Ca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2Ca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 CaH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 </a:t>
            </a:r>
            <a:r>
              <a:rPr lang="cs-CZ" sz="2000" u="sng" dirty="0">
                <a:latin typeface="Arial" panose="020B0604020202020204" pitchFamily="34" charset="0"/>
                <a:cs typeface="Arial" panose="020B0604020202020204" pitchFamily="34" charset="0"/>
              </a:rPr>
              <a:t>fluorem</a:t>
            </a:r>
            <a:r>
              <a:rPr lang="cs-CZ" sz="2000" dirty="0">
                <a:latin typeface="Arial" panose="020B0604020202020204" pitchFamily="34" charset="0"/>
                <a:cs typeface="Arial" panose="020B0604020202020204" pitchFamily="34" charset="0"/>
              </a:rPr>
              <a:t> reaguje již za laboratorní teploty, s ostatními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se přímo slučuje až při teplotách nad 200°C. S </a:t>
            </a:r>
            <a:r>
              <a:rPr lang="cs-CZ" sz="2000" u="sng" dirty="0">
                <a:latin typeface="Arial" panose="020B0604020202020204" pitchFamily="34" charset="0"/>
                <a:cs typeface="Arial" panose="020B0604020202020204" pitchFamily="34" charset="0"/>
              </a:rPr>
              <a:t>kyslíkem</a:t>
            </a:r>
            <a:r>
              <a:rPr lang="cs-CZ" sz="2000" dirty="0">
                <a:latin typeface="Arial" panose="020B0604020202020204" pitchFamily="34" charset="0"/>
                <a:cs typeface="Arial" panose="020B0604020202020204" pitchFamily="34" charset="0"/>
              </a:rPr>
              <a:t> reaguje při teplotě nad 300°C, s </a:t>
            </a:r>
            <a:r>
              <a:rPr lang="cs-CZ" sz="2000" u="sng" dirty="0">
                <a:latin typeface="Arial" panose="020B0604020202020204" pitchFamily="34" charset="0"/>
                <a:cs typeface="Arial" panose="020B0604020202020204" pitchFamily="34" charset="0"/>
              </a:rPr>
              <a:t>uhlíkem</a:t>
            </a:r>
            <a:r>
              <a:rPr lang="cs-CZ" sz="2000" dirty="0">
                <a:latin typeface="Arial" panose="020B0604020202020204" pitchFamily="34" charset="0"/>
                <a:cs typeface="Arial" panose="020B0604020202020204" pitchFamily="34" charset="0"/>
              </a:rPr>
              <a:t> se slučuje při teplotě nad 550°C. </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S amoniakem reaguje již při teplotě -40°C za vzniku </a:t>
            </a:r>
            <a:r>
              <a:rPr lang="cs-CZ" sz="2000" dirty="0" err="1">
                <a:latin typeface="Arial" panose="020B0604020202020204" pitchFamily="34" charset="0"/>
                <a:cs typeface="Arial" panose="020B0604020202020204" pitchFamily="34" charset="0"/>
              </a:rPr>
              <a:t>hexaaminvápenatého</a:t>
            </a:r>
            <a:r>
              <a:rPr lang="cs-CZ" sz="2000" dirty="0">
                <a:latin typeface="Arial" panose="020B0604020202020204" pitchFamily="34" charset="0"/>
                <a:cs typeface="Arial" panose="020B0604020202020204" pitchFamily="34" charset="0"/>
              </a:rPr>
              <a:t> komplexu, pokud je reakce vápníku s amoniakem katalyzována železem nebo platinou vzniká amid:</a:t>
            </a:r>
          </a:p>
          <a:p>
            <a:pPr algn="ctr"/>
            <a:r>
              <a:rPr lang="cs-CZ" sz="2000" dirty="0">
                <a:latin typeface="Arial" panose="020B0604020202020204" pitchFamily="34" charset="0"/>
                <a:cs typeface="Arial" panose="020B0604020202020204" pitchFamily="34" charset="0"/>
              </a:rPr>
              <a:t>Ca + 6NH3 → [Ca(NH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Ca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Ca(NH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734435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839200" cy="640175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Ve sloučeninách se vyskytuje výhradně v oxidačním stupni II. Vytváří také komplexní sloučeniny ve kterých má koordinační číslo 6. Vodné roztoky solí vápníku jsou bezbarvé, nerozpustné sloučeniny vápníku jsou bílé, mezi barevné výjimky patří žlutý chroman vápenatý CaCrO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modrý boritan vápenatý Ca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(BO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černý silicid vápenatý CaSi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přírodě se elementární vápník nevyskytuje, ale v zemské kůře je v množství 3,25 % hmot. rozptýlen ve svých sloučeninách. Vápník je třetí nejrozšířenější kov a pátý nejrozšířenější prvek v přírodě.</a:t>
            </a:r>
          </a:p>
          <a:p>
            <a:pPr algn="just"/>
            <a:r>
              <a:rPr lang="cs-CZ" sz="2000" dirty="0">
                <a:latin typeface="Arial" panose="020B0604020202020204" pitchFamily="34" charset="0"/>
                <a:cs typeface="Arial" panose="020B0604020202020204" pitchFamily="34" charset="0"/>
              </a:rPr>
              <a:t>Nejdůležitějšími užitkovými nerosty vápníku jsou minerály </a:t>
            </a:r>
            <a:r>
              <a:rPr lang="cs-CZ" sz="2000" b="1" dirty="0">
                <a:latin typeface="Arial" panose="020B0604020202020204" pitchFamily="34" charset="0"/>
                <a:cs typeface="Arial" panose="020B0604020202020204" pitchFamily="34" charset="0"/>
              </a:rPr>
              <a:t>kalcit</a:t>
            </a:r>
            <a:r>
              <a:rPr lang="cs-CZ" sz="2000" dirty="0">
                <a:latin typeface="Arial" panose="020B0604020202020204" pitchFamily="34" charset="0"/>
                <a:cs typeface="Arial" panose="020B0604020202020204" pitchFamily="34" charset="0"/>
              </a:rPr>
              <a:t> (vápenec) a </a:t>
            </a:r>
            <a:r>
              <a:rPr lang="cs-CZ" sz="2000" b="1" dirty="0">
                <a:latin typeface="Arial" panose="020B0604020202020204" pitchFamily="34" charset="0"/>
                <a:cs typeface="Arial" panose="020B0604020202020204" pitchFamily="34" charset="0"/>
              </a:rPr>
              <a:t>aragonit</a:t>
            </a:r>
            <a:r>
              <a:rPr lang="cs-CZ" sz="2000" dirty="0">
                <a:latin typeface="Arial" panose="020B0604020202020204" pitchFamily="34" charset="0"/>
                <a:cs typeface="Arial" panose="020B0604020202020204" pitchFamily="34" charset="0"/>
              </a:rPr>
              <a:t>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dolomit</a:t>
            </a:r>
            <a:r>
              <a:rPr lang="cs-CZ" sz="2000" dirty="0">
                <a:latin typeface="Arial" panose="020B0604020202020204" pitchFamily="34" charset="0"/>
                <a:cs typeface="Arial" panose="020B0604020202020204" pitchFamily="34" charset="0"/>
              </a:rPr>
              <a:t>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·MgCO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anhydrit</a:t>
            </a:r>
            <a:r>
              <a:rPr lang="cs-CZ" sz="2000" dirty="0">
                <a:latin typeface="Arial" panose="020B0604020202020204" pitchFamily="34" charset="0"/>
                <a:cs typeface="Arial" panose="020B0604020202020204" pitchFamily="34" charset="0"/>
              </a:rPr>
              <a:t> CaSO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·0.5H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 </a:t>
            </a:r>
            <a:r>
              <a:rPr lang="cs-CZ" sz="2000" b="1" dirty="0">
                <a:latin typeface="Arial" panose="020B0604020202020204" pitchFamily="34" charset="0"/>
                <a:cs typeface="Arial" panose="020B0604020202020204" pitchFamily="34" charset="0"/>
              </a:rPr>
              <a:t>sádrovec</a:t>
            </a:r>
            <a:r>
              <a:rPr lang="cs-CZ" sz="2000" dirty="0">
                <a:latin typeface="Arial" panose="020B0604020202020204" pitchFamily="34" charset="0"/>
                <a:cs typeface="Arial" panose="020B0604020202020204" pitchFamily="34" charset="0"/>
              </a:rPr>
              <a:t> CaSO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a:latin typeface="Arial" panose="020B0604020202020204" pitchFamily="34" charset="0"/>
                <a:cs typeface="Arial" panose="020B0604020202020204" pitchFamily="34" charset="0"/>
              </a:rPr>
              <a:t>apatit</a:t>
            </a:r>
            <a:r>
              <a:rPr lang="cs-CZ" sz="2000" dirty="0">
                <a:latin typeface="Arial" panose="020B0604020202020204" pitchFamily="34" charset="0"/>
                <a:cs typeface="Arial" panose="020B0604020202020204" pitchFamily="34" charset="0"/>
              </a:rPr>
              <a:t> Ca</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(PO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F,Cl,OH</a:t>
            </a:r>
            <a:r>
              <a:rPr lang="cs-CZ" sz="2000" dirty="0">
                <a:latin typeface="Arial" panose="020B0604020202020204" pitchFamily="34" charset="0"/>
                <a:cs typeface="Arial" panose="020B0604020202020204" pitchFamily="34" charset="0"/>
              </a:rPr>
              <a:t>) a </a:t>
            </a:r>
            <a:r>
              <a:rPr lang="cs-CZ" sz="2000" b="1" dirty="0">
                <a:latin typeface="Arial" panose="020B0604020202020204" pitchFamily="34" charset="0"/>
                <a:cs typeface="Arial" panose="020B0604020202020204" pitchFamily="34" charset="0"/>
              </a:rPr>
              <a:t>fluorit</a:t>
            </a:r>
            <a:r>
              <a:rPr lang="cs-CZ" sz="2000" dirty="0">
                <a:latin typeface="Arial" panose="020B0604020202020204" pitchFamily="34" charset="0"/>
                <a:cs typeface="Arial" panose="020B0604020202020204" pitchFamily="34" charset="0"/>
              </a:rPr>
              <a:t> (kazivec) CaF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K velice vzácným minerálům vápníku patří sulfid </a:t>
            </a:r>
            <a:r>
              <a:rPr lang="cs-CZ" sz="2000" b="1" dirty="0">
                <a:latin typeface="Arial" panose="020B0604020202020204" pitchFamily="34" charset="0"/>
                <a:cs typeface="Arial" panose="020B0604020202020204" pitchFamily="34" charset="0"/>
              </a:rPr>
              <a:t>oldhamit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CaS</a:t>
            </a:r>
            <a:r>
              <a:rPr lang="cs-CZ" sz="2000" dirty="0">
                <a:latin typeface="Arial" panose="020B0604020202020204" pitchFamily="34" charset="0"/>
                <a:cs typeface="Arial" panose="020B0604020202020204" pitchFamily="34" charset="0"/>
              </a:rPr>
              <a:t>, který se výjimečně nalézá v některých meteoritech.</a:t>
            </a:r>
            <a:r>
              <a:rPr lang="en-GB" altLang="en-US" sz="2000" dirty="0">
                <a:latin typeface="Times New Roman" pitchFamily="18" charset="0"/>
              </a:rPr>
              <a:t> </a:t>
            </a:r>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V kostech a zubech </a:t>
            </a:r>
            <a:r>
              <a:rPr lang="en-GB" altLang="en-US" sz="2000" dirty="0" err="1">
                <a:latin typeface="Arial" panose="020B0604020202020204" pitchFamily="34" charset="0"/>
                <a:cs typeface="Arial" panose="020B0604020202020204" pitchFamily="34" charset="0"/>
              </a:rPr>
              <a:t>živo</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ich</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se nachází </a:t>
            </a:r>
            <a:r>
              <a:rPr lang="en-GB" altLang="en-US" sz="2000" b="1" dirty="0" err="1">
                <a:latin typeface="Arial" panose="020B0604020202020204" pitchFamily="34" charset="0"/>
                <a:cs typeface="Arial" panose="020B0604020202020204" pitchFamily="34" charset="0"/>
              </a:rPr>
              <a:t>hydroxyapatit</a:t>
            </a:r>
            <a:r>
              <a:rPr lang="en-GB" altLang="en-US" sz="2000" dirty="0">
                <a:latin typeface="Arial" panose="020B0604020202020204" pitchFamily="34" charset="0"/>
                <a:cs typeface="Arial" panose="020B0604020202020204" pitchFamily="34" charset="0"/>
              </a:rPr>
              <a:t> (Ca</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(PO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OH)</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je základní stavební materiál korálů, ramenonožců, schránek měkkýšů  a skořápek vajec plazů a ptáků.</a:t>
            </a:r>
          </a:p>
          <a:p>
            <a:pPr algn="just"/>
            <a:r>
              <a:rPr lang="cs-CZ" sz="2000" dirty="0"/>
              <a:t>   </a:t>
            </a:r>
            <a:r>
              <a:rPr lang="cs-CZ" sz="2000" dirty="0">
                <a:latin typeface="Arial" panose="020B0604020202020204" pitchFamily="34" charset="0"/>
                <a:cs typeface="Arial" panose="020B0604020202020204" pitchFamily="34" charset="0"/>
              </a:rPr>
              <a:t>V množství 0,16 % hmot. se vápník nachází také v mořské vodě a spolu s hořčíkem způsobuje tvrdost vody.</a:t>
            </a:r>
          </a:p>
          <a:p>
            <a:pPr algn="just"/>
            <a:r>
              <a:rPr lang="cs-CZ" sz="2000" dirty="0">
                <a:latin typeface="Arial" panose="020B0604020202020204" pitchFamily="34" charset="0"/>
                <a:cs typeface="Arial" panose="020B0604020202020204" pitchFamily="34" charset="0"/>
              </a:rPr>
              <a:t>   Obrovský praktický význam mají sloučeniny vápníku zejména pro výrobu stavebních materiálů (cement, sádra, vápno).</a:t>
            </a:r>
          </a:p>
        </p:txBody>
      </p:sp>
    </p:spTree>
    <p:extLst>
      <p:ext uri="{BB962C8B-B14F-4D97-AF65-F5344CB8AC3E}">
        <p14:creationId xmlns:p14="http://schemas.microsoft.com/office/powerpoint/2010/main" val="2643175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769042"/>
            <a:ext cx="8839200" cy="3477875"/>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Bor se vyskytuje v třech modifikacích, základem jejich struktury je ikosaedr B</a:t>
            </a:r>
            <a:r>
              <a:rPr lang="cs-CZ" sz="2000" baseline="-25000" dirty="0">
                <a:latin typeface="Arial" panose="020B0604020202020204" pitchFamily="34" charset="0"/>
                <a:cs typeface="Arial" panose="020B0604020202020204" pitchFamily="34" charset="0"/>
              </a:rPr>
              <a:t>12</a:t>
            </a:r>
            <a:r>
              <a:rPr lang="cs-CZ" sz="2000" dirty="0">
                <a:latin typeface="Arial" panose="020B0604020202020204" pitchFamily="34" charset="0"/>
                <a:cs typeface="Arial" panose="020B0604020202020204" pitchFamily="34" charset="0"/>
              </a:rPr>
              <a:t>. Atomy boru jsou v ikosaedru pospojované se sousedy 5 </a:t>
            </a:r>
            <a:r>
              <a:rPr lang="cs-CZ" sz="2000" dirty="0" err="1">
                <a:latin typeface="Arial" panose="020B0604020202020204" pitchFamily="34" charset="0"/>
                <a:cs typeface="Arial" panose="020B0604020202020204" pitchFamily="34" charset="0"/>
              </a:rPr>
              <a:t>delokalizovanými</a:t>
            </a:r>
            <a:r>
              <a:rPr lang="cs-CZ" sz="2000" dirty="0">
                <a:latin typeface="Arial" panose="020B0604020202020204" pitchFamily="34" charset="0"/>
                <a:cs typeface="Arial" panose="020B0604020202020204" pitchFamily="34" charset="0"/>
              </a:rPr>
              <a:t> vazbami. Jednotlivé modifikace se liší uspořádáním ikosaedrů v krystalické struktuře, </a:t>
            </a:r>
            <a:r>
              <a:rPr lang="cs-CZ" sz="2000" dirty="0" err="1">
                <a:latin typeface="Arial" panose="020B0604020202020204" pitchFamily="34" charset="0"/>
                <a:cs typeface="Arial" panose="020B0604020202020204" pitchFamily="34" charset="0"/>
              </a:rPr>
              <a:t>případne</a:t>
            </a:r>
            <a:r>
              <a:rPr lang="cs-CZ" sz="2000" dirty="0">
                <a:latin typeface="Arial" panose="020B0604020202020204" pitchFamily="34" charset="0"/>
                <a:cs typeface="Arial" panose="020B0604020202020204" pitchFamily="34" charset="0"/>
              </a:rPr>
              <a:t> i přítomností i jiných seskupení (B</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B</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 nebo i přítomností jednotlivých atomů boru.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Krystalický bor </a:t>
            </a:r>
            <a:r>
              <a:rPr lang="cs-CZ" sz="2000" dirty="0">
                <a:latin typeface="Arial" panose="020B0604020202020204" pitchFamily="34" charset="0"/>
                <a:cs typeface="Arial" panose="020B0604020202020204" pitchFamily="34" charset="0"/>
              </a:rPr>
              <a:t>je mimořádně tvrdý a má vysoké teploty tání a varu. Má </a:t>
            </a:r>
            <a:r>
              <a:rPr lang="cs-CZ" sz="2000" dirty="0" err="1">
                <a:latin typeface="Arial" panose="020B0604020202020204" pitchFamily="34" charset="0"/>
                <a:cs typeface="Arial" panose="020B0604020202020204" pitchFamily="34" charset="0"/>
              </a:rPr>
              <a:t>šedčernou</a:t>
            </a:r>
            <a:r>
              <a:rPr lang="cs-CZ" sz="2000" dirty="0">
                <a:latin typeface="Arial" panose="020B0604020202020204" pitchFamily="34" charset="0"/>
                <a:cs typeface="Arial" panose="020B0604020202020204" pitchFamily="34" charset="0"/>
              </a:rPr>
              <a:t> baru a kovový lesk.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Amorfní bor</a:t>
            </a:r>
            <a:r>
              <a:rPr lang="cs-CZ" sz="2000" dirty="0">
                <a:latin typeface="Arial" panose="020B0604020202020204" pitchFamily="34" charset="0"/>
                <a:cs typeface="Arial" panose="020B0604020202020204" pitchFamily="34" charset="0"/>
              </a:rPr>
              <a:t> je hnědá práškovitá tuhá látka, jejíž hustota je nižší než hustota krystalické formy. </a:t>
            </a:r>
          </a:p>
        </p:txBody>
      </p:sp>
      <p:pic>
        <p:nvPicPr>
          <p:cNvPr id="102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799" y="4340930"/>
            <a:ext cx="1595879" cy="2276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9/9f/Brown-boron.jpg/330px-Brown-boro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332" y="4431418"/>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r (β-rhombohedr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8956" y="4431418"/>
            <a:ext cx="2986088" cy="2234164"/>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4069348" y="184267"/>
            <a:ext cx="891591" cy="584775"/>
          </a:xfrm>
          <a:prstGeom prst="rect">
            <a:avLst/>
          </a:prstGeom>
        </p:spPr>
        <p:txBody>
          <a:bodyPr wrap="none">
            <a:spAutoFit/>
          </a:bodyPr>
          <a:lstStyle/>
          <a:p>
            <a:r>
              <a:rPr lang="en-GB" altLang="en-US" sz="3200" b="1" dirty="0" err="1">
                <a:latin typeface="Arial" panose="020B0604020202020204" pitchFamily="34" charset="0"/>
                <a:cs typeface="Arial" panose="020B0604020202020204" pitchFamily="34" charset="0"/>
              </a:rPr>
              <a:t>Bor</a:t>
            </a:r>
            <a:endParaRPr lang="en-GB"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39631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5915" y="304800"/>
            <a:ext cx="8839200" cy="6247864"/>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Mineralogickou zvláštností jsou přírodní </a:t>
            </a:r>
            <a:r>
              <a:rPr lang="cs-CZ" sz="2000" b="1" dirty="0">
                <a:latin typeface="Arial" panose="020B0604020202020204" pitchFamily="34" charset="0"/>
                <a:cs typeface="Arial" panose="020B0604020202020204" pitchFamily="34" charset="0"/>
              </a:rPr>
              <a:t>vápenaté sloučeniny organických kyselin</a:t>
            </a:r>
            <a:r>
              <a:rPr lang="cs-CZ" sz="2000" dirty="0">
                <a:latin typeface="Arial" panose="020B0604020202020204" pitchFamily="34" charset="0"/>
                <a:cs typeface="Arial" panose="020B0604020202020204" pitchFamily="34" charset="0"/>
              </a:rPr>
              <a:t>, </a:t>
            </a:r>
          </a:p>
          <a:p>
            <a:pPr algn="just"/>
            <a:endParaRPr lang="cs-CZ" sz="2000" u="sng" dirty="0">
              <a:latin typeface="Arial" panose="020B0604020202020204" pitchFamily="34" charset="0"/>
              <a:cs typeface="Arial" panose="020B0604020202020204" pitchFamily="34" charset="0"/>
            </a:endParaRPr>
          </a:p>
          <a:p>
            <a:pPr algn="just"/>
            <a:r>
              <a:rPr lang="cs-CZ" sz="2000" u="sng" dirty="0">
                <a:latin typeface="Arial" panose="020B0604020202020204" pitchFamily="34" charset="0"/>
                <a:cs typeface="Arial" panose="020B0604020202020204" pitchFamily="34" charset="0"/>
              </a:rPr>
              <a:t>Acetáty:</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calclacit</a:t>
            </a:r>
            <a:r>
              <a:rPr lang="cs-CZ" sz="2000" dirty="0">
                <a:latin typeface="Arial" panose="020B0604020202020204" pitchFamily="34" charset="0"/>
                <a:cs typeface="Arial" panose="020B0604020202020204" pitchFamily="34" charset="0"/>
              </a:rPr>
              <a:t> Ca[Cl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COO]·10H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 </a:t>
            </a:r>
            <a:r>
              <a:rPr lang="cs-CZ" sz="2000" b="1" dirty="0" err="1">
                <a:latin typeface="Arial" panose="020B0604020202020204" pitchFamily="34" charset="0"/>
                <a:cs typeface="Arial" panose="020B0604020202020204" pitchFamily="34" charset="0"/>
              </a:rPr>
              <a:t>paceit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CaCu</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p>
          <a:p>
            <a:pPr algn="just"/>
            <a:endParaRPr lang="cs-CZ" sz="2000" u="sng" dirty="0">
              <a:latin typeface="Arial" panose="020B0604020202020204" pitchFamily="34" charset="0"/>
              <a:cs typeface="Arial" panose="020B0604020202020204" pitchFamily="34" charset="0"/>
            </a:endParaRPr>
          </a:p>
          <a:p>
            <a:pPr algn="just"/>
            <a:r>
              <a:rPr lang="cs-CZ" sz="2000" u="sng" dirty="0" err="1">
                <a:latin typeface="Arial" panose="020B0604020202020204" pitchFamily="34" charset="0"/>
                <a:cs typeface="Arial" panose="020B0604020202020204" pitchFamily="34" charset="0"/>
              </a:rPr>
              <a:t>Fomiáty</a:t>
            </a:r>
            <a:r>
              <a:rPr lang="cs-CZ" sz="2000" u="sng"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formicait</a:t>
            </a:r>
            <a:r>
              <a:rPr lang="cs-CZ" sz="2000" dirty="0">
                <a:latin typeface="Arial" panose="020B0604020202020204" pitchFamily="34" charset="0"/>
                <a:cs typeface="Arial" panose="020B0604020202020204" pitchFamily="34" charset="0"/>
              </a:rPr>
              <a:t> Ca(HCOO)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pPr algn="just"/>
            <a:endParaRPr lang="cs-CZ" sz="2000" i="1" dirty="0">
              <a:latin typeface="Arial" panose="020B0604020202020204" pitchFamily="34" charset="0"/>
              <a:cs typeface="Arial" panose="020B0604020202020204" pitchFamily="34" charset="0"/>
            </a:endParaRPr>
          </a:p>
          <a:p>
            <a:pPr algn="just"/>
            <a:r>
              <a:rPr lang="cs-CZ" sz="2000" u="sng" dirty="0">
                <a:latin typeface="Arial" panose="020B0604020202020204" pitchFamily="34" charset="0"/>
                <a:cs typeface="Arial" panose="020B0604020202020204" pitchFamily="34" charset="0"/>
              </a:rPr>
              <a:t>Oxaláty</a:t>
            </a:r>
            <a:r>
              <a:rPr lang="cs-CZ" sz="2000" i="1"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whewellit</a:t>
            </a:r>
            <a:r>
              <a:rPr lang="cs-CZ" sz="2000" dirty="0">
                <a:latin typeface="Arial" panose="020B0604020202020204" pitchFamily="34" charset="0"/>
                <a:cs typeface="Arial" panose="020B0604020202020204" pitchFamily="34" charset="0"/>
              </a:rPr>
              <a:t> Ca(C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r>
              <a:rPr lang="cs-CZ" sz="2000" b="1" dirty="0" err="1">
                <a:latin typeface="Arial" panose="020B0604020202020204" pitchFamily="34" charset="0"/>
                <a:cs typeface="Arial" panose="020B0604020202020204" pitchFamily="34" charset="0"/>
              </a:rPr>
              <a:t>weddelit</a:t>
            </a:r>
            <a:r>
              <a:rPr lang="cs-CZ" sz="2000" dirty="0">
                <a:latin typeface="Arial" panose="020B0604020202020204" pitchFamily="34" charset="0"/>
                <a:cs typeface="Arial" panose="020B0604020202020204" pitchFamily="34" charset="0"/>
              </a:rPr>
              <a:t> Ca(C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 </a:t>
            </a:r>
            <a:r>
              <a:rPr lang="cs-CZ" sz="2000" b="1" dirty="0" err="1">
                <a:latin typeface="Arial" panose="020B0604020202020204" pitchFamily="34" charset="0"/>
                <a:cs typeface="Arial" panose="020B0604020202020204" pitchFamily="34" charset="0"/>
              </a:rPr>
              <a:t>caoxit</a:t>
            </a:r>
            <a:r>
              <a:rPr lang="cs-CZ" sz="2000" dirty="0">
                <a:latin typeface="Arial" panose="020B0604020202020204" pitchFamily="34" charset="0"/>
                <a:cs typeface="Arial" panose="020B0604020202020204" pitchFamily="34" charset="0"/>
              </a:rPr>
              <a:t> Ca(C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Oxaláty whewellit a </a:t>
            </a:r>
            <a:r>
              <a:rPr lang="cs-CZ" sz="2000" dirty="0" err="1">
                <a:latin typeface="Arial" panose="020B0604020202020204" pitchFamily="34" charset="0"/>
                <a:cs typeface="Arial" panose="020B0604020202020204" pitchFamily="34" charset="0"/>
              </a:rPr>
              <a:t>weddelit</a:t>
            </a:r>
            <a:r>
              <a:rPr lang="cs-CZ" sz="2000" dirty="0">
                <a:latin typeface="Arial" panose="020B0604020202020204" pitchFamily="34" charset="0"/>
                <a:cs typeface="Arial" panose="020B0604020202020204" pitchFamily="34" charset="0"/>
              </a:rPr>
              <a:t> se také vyskytují jako součást ledvinových a močových kamenů.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Na dně </a:t>
            </a:r>
            <a:r>
              <a:rPr lang="cs-CZ" sz="2000" dirty="0" err="1">
                <a:latin typeface="Arial" panose="020B0604020202020204" pitchFamily="34" charset="0"/>
                <a:cs typeface="Arial" panose="020B0604020202020204" pitchFamily="34" charset="0"/>
              </a:rPr>
              <a:t>Weddelova</a:t>
            </a:r>
            <a:r>
              <a:rPr lang="cs-CZ" sz="2000" dirty="0">
                <a:latin typeface="Arial" panose="020B0604020202020204" pitchFamily="34" charset="0"/>
                <a:cs typeface="Arial" panose="020B0604020202020204" pitchFamily="34" charset="0"/>
              </a:rPr>
              <a:t> moře u </a:t>
            </a:r>
            <a:r>
              <a:rPr lang="cs-CZ" sz="2000" dirty="0" err="1">
                <a:latin typeface="Arial" panose="020B0604020202020204" pitchFamily="34" charset="0"/>
                <a:cs typeface="Arial" panose="020B0604020202020204" pitchFamily="34" charset="0"/>
              </a:rPr>
              <a:t>Anktarktidy</a:t>
            </a:r>
            <a:r>
              <a:rPr lang="cs-CZ" sz="2000" dirty="0">
                <a:latin typeface="Arial" panose="020B0604020202020204" pitchFamily="34" charset="0"/>
                <a:cs typeface="Arial" panose="020B0604020202020204" pitchFamily="34" charset="0"/>
              </a:rPr>
              <a:t> byl v roce 1936 v hloubce 2600 m nalezen unikátní minerál vápníku odvozený od </a:t>
            </a:r>
            <a:r>
              <a:rPr lang="cs-CZ" sz="2000" u="sng" dirty="0">
                <a:latin typeface="Arial" panose="020B0604020202020204" pitchFamily="34" charset="0"/>
                <a:cs typeface="Arial" panose="020B0604020202020204" pitchFamily="34" charset="0"/>
              </a:rPr>
              <a:t>kyseliny citronové </a:t>
            </a:r>
            <a:r>
              <a:rPr lang="cs-CZ" sz="2000" b="1" dirty="0" err="1">
                <a:latin typeface="Arial" panose="020B0604020202020204" pitchFamily="34" charset="0"/>
                <a:cs typeface="Arial" panose="020B0604020202020204" pitchFamily="34" charset="0"/>
              </a:rPr>
              <a:t>earlandit</a:t>
            </a:r>
            <a:r>
              <a:rPr lang="cs-CZ" sz="2000" dirty="0">
                <a:latin typeface="Arial" panose="020B0604020202020204" pitchFamily="34" charset="0"/>
                <a:cs typeface="Arial" panose="020B0604020202020204" pitchFamily="34" charset="0"/>
              </a:rPr>
              <a:t> Ca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7</a:t>
            </a:r>
            <a:r>
              <a:rPr lang="cs-CZ" sz="2000" dirty="0">
                <a:latin typeface="Arial" panose="020B0604020202020204" pitchFamily="34" charset="0"/>
                <a:cs typeface="Arial" panose="020B0604020202020204" pitchFamily="34" charset="0"/>
              </a:rPr>
              <a:t>)·4H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Vápník je nejdůležitější látkou při tvorbě kostí a zubů, je nutný k přenosu nervových vzruchů, ovlivňuje srážlivost krve, aktivuje některé hormony a kontroluje rovnováhu kyselin. </a:t>
            </a:r>
          </a:p>
          <a:p>
            <a:pPr algn="just"/>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500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686800" cy="6401753"/>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Výroba vápníku</a:t>
            </a:r>
          </a:p>
          <a:p>
            <a:pPr algn="just"/>
            <a:r>
              <a:rPr lang="cs-CZ" sz="2000" dirty="0">
                <a:latin typeface="Arial" panose="020B0604020202020204" pitchFamily="34" charset="0"/>
                <a:cs typeface="Arial" panose="020B0604020202020204" pitchFamily="34" charset="0"/>
              </a:rPr>
              <a:t>    Podobně jako ostatní kovy alkalických zemin, se i vápník vyrábí </a:t>
            </a:r>
            <a:r>
              <a:rPr lang="cs-CZ" sz="2000" b="1" dirty="0">
                <a:latin typeface="Arial" panose="020B0604020202020204" pitchFamily="34" charset="0"/>
                <a:cs typeface="Arial" panose="020B0604020202020204" pitchFamily="34" charset="0"/>
              </a:rPr>
              <a:t>elektrolýzou taveniny svých halogenidů</a:t>
            </a:r>
            <a:r>
              <a:rPr lang="cs-CZ" sz="2000" dirty="0">
                <a:latin typeface="Arial" panose="020B0604020202020204" pitchFamily="34" charset="0"/>
                <a:cs typeface="Arial" panose="020B0604020202020204" pitchFamily="34" charset="0"/>
              </a:rPr>
              <a:t>. Základní surovinou pro elektrolytickou výrobu vápníku je chlorid vápenatý CaCl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získávaný chlorací oxidu vápenatého. Anoda je grafitová, </a:t>
            </a:r>
            <a:r>
              <a:rPr lang="cs-CZ" sz="2000" b="1" dirty="0">
                <a:latin typeface="Arial" panose="020B0604020202020204" pitchFamily="34" charset="0"/>
                <a:cs typeface="Arial" panose="020B0604020202020204" pitchFamily="34" charset="0"/>
              </a:rPr>
              <a:t>katoda je tekutá </a:t>
            </a:r>
            <a:r>
              <a:rPr lang="cs-CZ" sz="2000" dirty="0">
                <a:latin typeface="Arial" panose="020B0604020202020204" pitchFamily="34" charset="0"/>
                <a:cs typeface="Arial" panose="020B0604020202020204" pitchFamily="34" charset="0"/>
              </a:rPr>
              <a:t>ze slitiny vápníku s mědí, zinkem nebo olovem. Elektrolýza probíhá při teplotě 700°C, slitina se během ní postupně obohacuje vápníkem a je z elektrolyzéru odváděna.   </a:t>
            </a:r>
          </a:p>
          <a:p>
            <a:pPr algn="just"/>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Čístý</a:t>
            </a:r>
            <a:r>
              <a:rPr lang="cs-CZ" sz="2000" dirty="0">
                <a:latin typeface="Arial" panose="020B0604020202020204" pitchFamily="34" charset="0"/>
                <a:cs typeface="Arial" panose="020B0604020202020204" pitchFamily="34" charset="0"/>
              </a:rPr>
              <a:t> vápník se z obohacené slitiny odděluje destilací při teplotě 1000°C a tlaku 20 </a:t>
            </a:r>
            <a:r>
              <a:rPr lang="cs-CZ" sz="2000" dirty="0" err="1">
                <a:latin typeface="Arial" panose="020B0604020202020204" pitchFamily="34" charset="0"/>
                <a:cs typeface="Arial" panose="020B0604020202020204" pitchFamily="34" charset="0"/>
              </a:rPr>
              <a:t>kPa</a:t>
            </a:r>
            <a:r>
              <a:rPr lang="cs-CZ" sz="2000" dirty="0">
                <a:latin typeface="Arial" panose="020B0604020202020204" pitchFamily="34" charset="0"/>
                <a:cs typeface="Arial" panose="020B0604020202020204" pitchFamily="34" charset="0"/>
              </a:rPr>
              <a:t>. Pro řadu technických aplikací se vápník ze slitiny neodděluje. </a:t>
            </a:r>
          </a:p>
          <a:p>
            <a:pPr algn="just"/>
            <a:r>
              <a:rPr lang="cs-CZ" sz="2000" dirty="0">
                <a:latin typeface="Arial" panose="020B0604020202020204" pitchFamily="34" charset="0"/>
                <a:cs typeface="Arial" panose="020B0604020202020204" pitchFamily="34" charset="0"/>
              </a:rPr>
              <a:t>   V menší míře se používá také </a:t>
            </a:r>
            <a:r>
              <a:rPr lang="cs-CZ" sz="2000" b="1" dirty="0">
                <a:latin typeface="Arial" panose="020B0604020202020204" pitchFamily="34" charset="0"/>
                <a:cs typeface="Arial" panose="020B0604020202020204" pitchFamily="34" charset="0"/>
              </a:rPr>
              <a:t>elektrolýza se železnou katodou</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Kromě tavné elektrolýzy se provádí </a:t>
            </a:r>
            <a:r>
              <a:rPr lang="cs-CZ" sz="2000" b="1" dirty="0" err="1">
                <a:latin typeface="Arial" panose="020B0604020202020204" pitchFamily="34" charset="0"/>
                <a:cs typeface="Arial" panose="020B0604020202020204" pitchFamily="34" charset="0"/>
              </a:rPr>
              <a:t>aluminotermická</a:t>
            </a:r>
            <a:r>
              <a:rPr lang="cs-CZ" sz="2000" b="1" dirty="0">
                <a:latin typeface="Arial" panose="020B0604020202020204" pitchFamily="34" charset="0"/>
                <a:cs typeface="Arial" panose="020B0604020202020204" pitchFamily="34" charset="0"/>
              </a:rPr>
              <a:t> výroba </a:t>
            </a:r>
            <a:r>
              <a:rPr lang="cs-CZ" sz="2000" dirty="0">
                <a:latin typeface="Arial" panose="020B0604020202020204" pitchFamily="34" charset="0"/>
                <a:cs typeface="Arial" panose="020B0604020202020204" pitchFamily="34" charset="0"/>
              </a:rPr>
              <a:t>vápníku. Brikety slisované z oxidu vápenatého a práškového hliníku se za normálního tlaku zahřívají na teplotu 1200°C v nerezové retortě:</a:t>
            </a:r>
          </a:p>
          <a:p>
            <a:pPr algn="ctr"/>
            <a:r>
              <a:rPr lang="cs-CZ" sz="2000" dirty="0">
                <a:latin typeface="Arial" panose="020B0604020202020204" pitchFamily="34" charset="0"/>
                <a:cs typeface="Arial" panose="020B0604020202020204" pitchFamily="34" charset="0"/>
              </a:rPr>
              <a:t>6CaO + 2Al → 3Ca + 3CaO·Al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Po ukončení redukce se snížením tlaku na 3Pa oddestiluje čistý vápník.   </a:t>
            </a:r>
          </a:p>
          <a:p>
            <a:pPr algn="just"/>
            <a:r>
              <a:rPr lang="cs-CZ" sz="2000" dirty="0">
                <a:latin typeface="Arial" panose="020B0604020202020204" pitchFamily="34" charset="0"/>
                <a:cs typeface="Arial" panose="020B0604020202020204" pitchFamily="34" charset="0"/>
              </a:rPr>
              <a:t>   Produktem obou výrobních metod je kovový vápník ve formě desek nebo tyčí o čistotě 98-99%.</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Kovový vápník nachází využití jako </a:t>
            </a:r>
            <a:r>
              <a:rPr lang="cs-CZ" sz="2000" b="1" dirty="0">
                <a:latin typeface="Arial" panose="020B0604020202020204" pitchFamily="34" charset="0"/>
                <a:cs typeface="Arial" panose="020B0604020202020204" pitchFamily="34" charset="0"/>
              </a:rPr>
              <a:t>součást některých slitin </a:t>
            </a:r>
            <a:r>
              <a:rPr lang="cs-CZ" sz="2000" dirty="0">
                <a:latin typeface="Arial" panose="020B0604020202020204" pitchFamily="34" charset="0"/>
                <a:cs typeface="Arial" panose="020B0604020202020204" pitchFamily="34" charset="0"/>
              </a:rPr>
              <a:t>a jako </a:t>
            </a:r>
            <a:r>
              <a:rPr lang="cs-CZ" sz="2000" b="1" dirty="0">
                <a:latin typeface="Arial" panose="020B0604020202020204" pitchFamily="34" charset="0"/>
                <a:cs typeface="Arial" panose="020B0604020202020204" pitchFamily="34" charset="0"/>
              </a:rPr>
              <a:t>redukční činidlo </a:t>
            </a:r>
            <a:r>
              <a:rPr lang="cs-CZ" sz="2000" dirty="0">
                <a:latin typeface="Arial" panose="020B0604020202020204" pitchFamily="34" charset="0"/>
                <a:cs typeface="Arial" panose="020B0604020202020204" pitchFamily="34" charset="0"/>
              </a:rPr>
              <a:t>pro výrobu kovů ze skupiny lanthanoidů. </a:t>
            </a:r>
          </a:p>
        </p:txBody>
      </p:sp>
    </p:spTree>
    <p:extLst>
      <p:ext uri="{BB962C8B-B14F-4D97-AF65-F5344CB8AC3E}">
        <p14:creationId xmlns:p14="http://schemas.microsoft.com/office/powerpoint/2010/main" val="3123391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45685" cy="5816977"/>
          </a:xfrm>
          <a:prstGeom prst="rect">
            <a:avLst/>
          </a:prstGeom>
        </p:spPr>
        <p:txBody>
          <a:bodyPr wrap="square">
            <a:spAutoFit/>
          </a:bodyPr>
          <a:lstStyle/>
          <a:p>
            <a:pPr algn="ctr"/>
            <a:r>
              <a:rPr lang="cs-CZ" sz="3200" b="1" dirty="0">
                <a:latin typeface="Arial" panose="020B0604020202020204" pitchFamily="34" charset="0"/>
                <a:cs typeface="Arial" panose="020B0604020202020204" pitchFamily="34" charset="0"/>
              </a:rPr>
              <a:t>Stroncium</a:t>
            </a:r>
            <a:r>
              <a:rPr lang="cs-CZ" sz="32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je šedobílý, lesklý a poměrně měkký kov. Kovové stroncium se na vzduchu rychle pokrývá nažloutlou vrstvou oxidu strontnatého. Jsou známy tři krystalografické modifikace, práškové stroncium je </a:t>
            </a:r>
            <a:r>
              <a:rPr lang="cs-CZ" sz="2000" dirty="0" err="1">
                <a:latin typeface="Arial" panose="020B0604020202020204" pitchFamily="34" charset="0"/>
                <a:cs typeface="Arial" panose="020B0604020202020204" pitchFamily="34" charset="0"/>
              </a:rPr>
              <a:t>pyroforní</a:t>
            </a:r>
            <a:r>
              <a:rPr lang="cs-CZ"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Stroncium reaguje s neoxidujícími kyselinami za vzniku strontnaté soli a vývoje vodíku:</a:t>
            </a:r>
          </a:p>
          <a:p>
            <a:pPr algn="ctr"/>
            <a:r>
              <a:rPr lang="cs-CZ" sz="2000" dirty="0" err="1">
                <a:latin typeface="Arial" panose="020B0604020202020204" pitchFamily="34" charset="0"/>
                <a:cs typeface="Arial" panose="020B0604020202020204" pitchFamily="34" charset="0"/>
              </a:rPr>
              <a:t>Sr</a:t>
            </a:r>
            <a:r>
              <a:rPr lang="cs-CZ" sz="2000" dirty="0">
                <a:latin typeface="Arial" panose="020B0604020202020204" pitchFamily="34" charset="0"/>
                <a:cs typeface="Arial" panose="020B0604020202020204" pitchFamily="34" charset="0"/>
              </a:rPr>
              <a:t> + 2HCl → SrCl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Se zředěnou kyselinou dusičnou reaguje za vzniku strontnaté soli a vývoje oxidu dusného, s velmi zředěnou kyselinou vzniká dusičnan amonný:</a:t>
            </a:r>
          </a:p>
          <a:p>
            <a:pPr algn="ctr"/>
            <a:r>
              <a:rPr lang="cs-CZ" sz="2000" dirty="0">
                <a:latin typeface="Arial" panose="020B0604020202020204" pitchFamily="34" charset="0"/>
                <a:cs typeface="Arial" panose="020B0604020202020204" pitchFamily="34" charset="0"/>
              </a:rPr>
              <a:t>4Sr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4Sr(NO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4Sr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4Sr(NO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Za normální teploty reaguje s vodou za vzniku hydroxidu strontnatého, při teplotě nad 200°C reaguje s vodní párou za vzniku oxidu a hydridu strontnatého:</a:t>
            </a:r>
          </a:p>
          <a:p>
            <a:pPr algn="ctr"/>
            <a:r>
              <a:rPr lang="cs-CZ" sz="2000" dirty="0" err="1">
                <a:latin typeface="Arial" panose="020B0604020202020204" pitchFamily="34" charset="0"/>
                <a:cs typeface="Arial" panose="020B0604020202020204" pitchFamily="34" charset="0"/>
              </a:rPr>
              <a:t>Sr</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Sr</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2Sr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SrO</a:t>
            </a:r>
            <a:r>
              <a:rPr lang="cs-CZ" sz="2000" dirty="0">
                <a:latin typeface="Arial" panose="020B0604020202020204" pitchFamily="34" charset="0"/>
                <a:cs typeface="Arial" panose="020B0604020202020204" pitchFamily="34" charset="0"/>
              </a:rPr>
              <a:t> + SrH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581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44585" y="76200"/>
            <a:ext cx="8953500" cy="6709529"/>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Stroncium je chemicky značně reaktivní prvek, s řadou ostatních prvků se přímo slučuje. </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sloučeninách vystupuje stroncium téměř výhradně jako dvojmocný kation Sr</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za zvláštních podmínek může stroncium ve sloučeninách existovat i v oxidačním stupni -II jako </a:t>
            </a:r>
            <a:r>
              <a:rPr lang="cs-CZ" sz="2000" dirty="0" err="1">
                <a:latin typeface="Arial" panose="020B0604020202020204" pitchFamily="34" charset="0"/>
                <a:cs typeface="Arial" panose="020B0604020202020204" pitchFamily="34" charset="0"/>
              </a:rPr>
              <a:t>stroncidový</a:t>
            </a:r>
            <a:r>
              <a:rPr lang="cs-CZ" sz="2000" dirty="0">
                <a:latin typeface="Arial" panose="020B0604020202020204" pitchFamily="34" charset="0"/>
                <a:cs typeface="Arial" panose="020B0604020202020204" pitchFamily="34" charset="0"/>
              </a:rPr>
              <a:t> anion. </a:t>
            </a:r>
            <a:r>
              <a:rPr lang="cs-CZ" sz="2000" dirty="0" err="1">
                <a:latin typeface="Arial" panose="020B0604020202020204" pitchFamily="34" charset="0"/>
                <a:cs typeface="Arial" panose="020B0604020202020204" pitchFamily="34" charset="0"/>
              </a:rPr>
              <a:t>Stroncidy</a:t>
            </a:r>
            <a:r>
              <a:rPr lang="cs-CZ" sz="2000" dirty="0">
                <a:latin typeface="Arial" panose="020B0604020202020204" pitchFamily="34" charset="0"/>
                <a:cs typeface="Arial" panose="020B0604020202020204" pitchFamily="34" charset="0"/>
              </a:rPr>
              <a:t> jsou velmi nestabilní sloučeniny, které působí jako silná redukční činidla.</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Vodné roztoky solí stroncia jsou bezbarvé, nerozpustné sloučeniny stroncia jsou bílé látky, mezi barevné výjimky patří žlutý chroman strontnatý SrCrO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Hlavním </a:t>
            </a:r>
            <a:r>
              <a:rPr lang="cs-CZ" sz="2000" b="1" dirty="0">
                <a:latin typeface="Arial" panose="020B0604020202020204" pitchFamily="34" charset="0"/>
                <a:cs typeface="Arial" panose="020B0604020202020204" pitchFamily="34" charset="0"/>
              </a:rPr>
              <a:t>zdrojem stroncia </a:t>
            </a:r>
            <a:r>
              <a:rPr lang="cs-CZ" sz="2000" dirty="0">
                <a:latin typeface="Arial" panose="020B0604020202020204" pitchFamily="34" charset="0"/>
                <a:cs typeface="Arial" panose="020B0604020202020204" pitchFamily="34" charset="0"/>
              </a:rPr>
              <a:t>pro průmyslovou výrobu je dusičnan strontnatý </a:t>
            </a:r>
            <a:r>
              <a:rPr lang="cs-CZ" sz="2000" dirty="0" err="1">
                <a:latin typeface="Arial" panose="020B0604020202020204" pitchFamily="34" charset="0"/>
                <a:cs typeface="Arial" panose="020B0604020202020204" pitchFamily="34" charset="0"/>
              </a:rPr>
              <a:t>Sr</a:t>
            </a:r>
            <a:r>
              <a:rPr lang="cs-CZ" sz="2000" dirty="0">
                <a:latin typeface="Arial" panose="020B0604020202020204" pitchFamily="34" charset="0"/>
                <a:cs typeface="Arial" panose="020B0604020202020204" pitchFamily="34" charset="0"/>
              </a:rPr>
              <a:t>(NO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který se získává jako vedlejší produkt při výrobě kombinovaných hnojiv typu NPK rozkladem přírodních fosfátů kyselinou dusičnou. Z rozložené břečky se dusičnan odděluje krystalizací, konverzí s uhličitanem amonným se převádí na uhličitan strontnatý, který je základní látkou pro přípravu všech dalších sloučenin stroncia.</a:t>
            </a:r>
          </a:p>
          <a:p>
            <a:pPr algn="just"/>
            <a:r>
              <a:rPr lang="cs-CZ" sz="2000" dirty="0">
                <a:latin typeface="Arial" panose="020B0604020202020204" pitchFamily="34" charset="0"/>
                <a:cs typeface="Arial" panose="020B0604020202020204" pitchFamily="34" charset="0"/>
              </a:rPr>
              <a:t>   Výroba kovového stroncia se provádí </a:t>
            </a:r>
            <a:r>
              <a:rPr lang="cs-CZ" sz="2000" b="1" dirty="0">
                <a:latin typeface="Arial" panose="020B0604020202020204" pitchFamily="34" charset="0"/>
                <a:cs typeface="Arial" panose="020B0604020202020204" pitchFamily="34" charset="0"/>
              </a:rPr>
              <a:t>elektrolýzou tavenin </a:t>
            </a:r>
            <a:r>
              <a:rPr lang="cs-CZ" sz="2000" dirty="0">
                <a:latin typeface="Arial" panose="020B0604020202020204" pitchFamily="34" charset="0"/>
                <a:cs typeface="Arial" panose="020B0604020202020204" pitchFamily="34" charset="0"/>
              </a:rPr>
              <a:t>jeho halogenidů nebo </a:t>
            </a:r>
            <a:r>
              <a:rPr lang="cs-CZ" sz="2000" b="1" dirty="0" err="1">
                <a:latin typeface="Arial" panose="020B0604020202020204" pitchFamily="34" charset="0"/>
                <a:cs typeface="Arial" panose="020B0604020202020204" pitchFamily="34" charset="0"/>
              </a:rPr>
              <a:t>aluminotermickou</a:t>
            </a:r>
            <a:r>
              <a:rPr lang="cs-CZ" sz="2000" b="1" dirty="0">
                <a:latin typeface="Arial" panose="020B0604020202020204" pitchFamily="34" charset="0"/>
                <a:cs typeface="Arial" panose="020B0604020202020204" pitchFamily="34" charset="0"/>
              </a:rPr>
              <a:t> redukcí </a:t>
            </a:r>
            <a:r>
              <a:rPr lang="cs-CZ" sz="2000" dirty="0">
                <a:latin typeface="Arial" panose="020B0604020202020204" pitchFamily="34" charset="0"/>
                <a:cs typeface="Arial" panose="020B0604020202020204" pitchFamily="34" charset="0"/>
              </a:rPr>
              <a:t>oxidu strontnatého:</a:t>
            </a:r>
          </a:p>
          <a:p>
            <a:pPr algn="ctr"/>
            <a:r>
              <a:rPr lang="cs-CZ" sz="2000" dirty="0">
                <a:latin typeface="Arial" panose="020B0604020202020204" pitchFamily="34" charset="0"/>
                <a:cs typeface="Arial" panose="020B0604020202020204" pitchFamily="34" charset="0"/>
              </a:rPr>
              <a:t>3SrO + 2Al → 3Sr +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endParaRPr lang="cs-CZ" sz="2000" dirty="0">
              <a:latin typeface="Arial" panose="020B0604020202020204" pitchFamily="34" charset="0"/>
              <a:cs typeface="Arial" panose="020B0604020202020204" pitchFamily="34" charset="0"/>
            </a:endParaRP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¨Kovové stroncium je součástí některých </a:t>
            </a:r>
            <a:r>
              <a:rPr lang="cs-CZ" sz="2000" b="1" dirty="0">
                <a:latin typeface="Arial" panose="020B0604020202020204" pitchFamily="34" charset="0"/>
                <a:cs typeface="Arial" panose="020B0604020202020204" pitchFamily="34" charset="0"/>
              </a:rPr>
              <a:t>lehkých slitin</a:t>
            </a:r>
            <a:r>
              <a:rPr lang="cs-CZ" sz="2000" dirty="0">
                <a:latin typeface="Arial" panose="020B0604020202020204" pitchFamily="34" charset="0"/>
                <a:cs typeface="Arial" panose="020B0604020202020204" pitchFamily="34" charset="0"/>
              </a:rPr>
              <a:t>, přídavek stroncia se používá pro </a:t>
            </a:r>
            <a:r>
              <a:rPr lang="cs-CZ" sz="2000" b="1" dirty="0">
                <a:latin typeface="Arial" panose="020B0604020202020204" pitchFamily="34" charset="0"/>
                <a:cs typeface="Arial" panose="020B0604020202020204" pitchFamily="34" charset="0"/>
              </a:rPr>
              <a:t>výrobu </a:t>
            </a:r>
            <a:r>
              <a:rPr lang="cs-CZ" sz="2000" b="1" dirty="0" err="1">
                <a:latin typeface="Arial" panose="020B0604020202020204" pitchFamily="34" charset="0"/>
                <a:cs typeface="Arial" panose="020B0604020202020204" pitchFamily="34" charset="0"/>
              </a:rPr>
              <a:t>ferrito</a:t>
            </a:r>
            <a:r>
              <a:rPr lang="cs-CZ" sz="2000" b="1" dirty="0">
                <a:latin typeface="Arial" panose="020B0604020202020204" pitchFamily="34" charset="0"/>
                <a:cs typeface="Arial" panose="020B0604020202020204" pitchFamily="34" charset="0"/>
              </a:rPr>
              <a:t>-keramických magnetů</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50151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069232" cy="494846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9417" y="152400"/>
            <a:ext cx="8763000" cy="70788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Radioaktivní izotop </a:t>
            </a:r>
            <a:r>
              <a:rPr lang="cs-CZ" sz="2000" baseline="30000" dirty="0">
                <a:latin typeface="Arial" panose="020B0604020202020204" pitchFamily="34" charset="0"/>
                <a:cs typeface="Arial" panose="020B0604020202020204" pitchFamily="34" charset="0"/>
              </a:rPr>
              <a:t>90</a:t>
            </a:r>
            <a:r>
              <a:rPr lang="cs-CZ" sz="2000" dirty="0">
                <a:latin typeface="Arial" panose="020B0604020202020204" pitchFamily="34" charset="0"/>
                <a:cs typeface="Arial" panose="020B0604020202020204" pitchFamily="34" charset="0"/>
              </a:rPr>
              <a:t>Sr (poločas rozpadu 28.8 let) vznikal při zkouškách jaderných zbraní, zabudovával se do koster lidí a živočichů. </a:t>
            </a:r>
          </a:p>
        </p:txBody>
      </p:sp>
      <p:sp>
        <p:nvSpPr>
          <p:cNvPr id="2" name="Obdélník 1"/>
          <p:cNvSpPr/>
          <p:nvPr/>
        </p:nvSpPr>
        <p:spPr>
          <a:xfrm>
            <a:off x="152400" y="6135469"/>
            <a:ext cx="8915400" cy="646331"/>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Jako silný zdroj beta záření se využívá v radioterapii a jako trvanlivý a lehký energetický zdroj pro satelity, automatické </a:t>
            </a:r>
            <a:r>
              <a:rPr lang="cs-CZ" dirty="0" err="1">
                <a:latin typeface="Arial" panose="020B0604020202020204" pitchFamily="34" charset="0"/>
                <a:cs typeface="Arial" panose="020B0604020202020204" pitchFamily="34" charset="0"/>
              </a:rPr>
              <a:t>meteostanice</a:t>
            </a:r>
            <a:r>
              <a:rPr lang="cs-CZ" dirty="0">
                <a:latin typeface="Arial" panose="020B0604020202020204" pitchFamily="34" charset="0"/>
                <a:cs typeface="Arial" panose="020B0604020202020204" pitchFamily="34" charset="0"/>
              </a:rPr>
              <a:t> a navigační bóje.</a:t>
            </a:r>
          </a:p>
        </p:txBody>
      </p:sp>
    </p:spTree>
    <p:extLst>
      <p:ext uri="{BB962C8B-B14F-4D97-AF65-F5344CB8AC3E}">
        <p14:creationId xmlns:p14="http://schemas.microsoft.com/office/powerpoint/2010/main" val="23735547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319892" cy="496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197796" y="341212"/>
            <a:ext cx="8610600"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Stroncium tvoří celkem 28 izotopů s hmotnostními čísly 75 až 102, z toho čtyři (</a:t>
            </a:r>
            <a:r>
              <a:rPr lang="cs-CZ" sz="2000" baseline="30000" dirty="0">
                <a:latin typeface="Arial" panose="020B0604020202020204" pitchFamily="34" charset="0"/>
                <a:cs typeface="Arial" panose="020B0604020202020204" pitchFamily="34" charset="0"/>
              </a:rPr>
              <a:t>84</a:t>
            </a:r>
            <a:r>
              <a:rPr lang="cs-CZ" sz="2000" dirty="0">
                <a:latin typeface="Arial" panose="020B0604020202020204" pitchFamily="34" charset="0"/>
                <a:cs typeface="Arial" panose="020B0604020202020204" pitchFamily="34" charset="0"/>
              </a:rPr>
              <a:t>Sr, </a:t>
            </a:r>
            <a:r>
              <a:rPr lang="cs-CZ" sz="2000" baseline="30000" dirty="0">
                <a:latin typeface="Arial" panose="020B0604020202020204" pitchFamily="34" charset="0"/>
                <a:cs typeface="Arial" panose="020B0604020202020204" pitchFamily="34" charset="0"/>
              </a:rPr>
              <a:t>86</a:t>
            </a:r>
            <a:r>
              <a:rPr lang="cs-CZ" sz="2000" dirty="0">
                <a:latin typeface="Arial" panose="020B0604020202020204" pitchFamily="34" charset="0"/>
                <a:cs typeface="Arial" panose="020B0604020202020204" pitchFamily="34" charset="0"/>
              </a:rPr>
              <a:t>Sr, </a:t>
            </a:r>
            <a:r>
              <a:rPr lang="cs-CZ" sz="2000" baseline="30000" dirty="0">
                <a:latin typeface="Arial" panose="020B0604020202020204" pitchFamily="34" charset="0"/>
                <a:cs typeface="Arial" panose="020B0604020202020204" pitchFamily="34" charset="0"/>
              </a:rPr>
              <a:t>87</a:t>
            </a:r>
            <a:r>
              <a:rPr lang="cs-CZ" sz="2000" dirty="0">
                <a:latin typeface="Arial" panose="020B0604020202020204" pitchFamily="34" charset="0"/>
                <a:cs typeface="Arial" panose="020B0604020202020204" pitchFamily="34" charset="0"/>
              </a:rPr>
              <a:t>Sr a </a:t>
            </a:r>
            <a:r>
              <a:rPr lang="cs-CZ" sz="2000" baseline="30000" dirty="0">
                <a:latin typeface="Arial" panose="020B0604020202020204" pitchFamily="34" charset="0"/>
                <a:cs typeface="Arial" panose="020B0604020202020204" pitchFamily="34" charset="0"/>
              </a:rPr>
              <a:t>88</a:t>
            </a:r>
            <a:r>
              <a:rPr lang="cs-CZ" sz="2000" dirty="0">
                <a:latin typeface="Arial" panose="020B0604020202020204" pitchFamily="34" charset="0"/>
                <a:cs typeface="Arial" panose="020B0604020202020204" pitchFamily="34" charset="0"/>
              </a:rPr>
              <a:t>Sr) jsou stabilní a jsou součástí přírodního stroncia, ve kterém má nejvyšší podíl (82,6 %) izotop </a:t>
            </a:r>
            <a:r>
              <a:rPr lang="cs-CZ" sz="2000" baseline="30000" dirty="0">
                <a:latin typeface="Arial" panose="020B0604020202020204" pitchFamily="34" charset="0"/>
                <a:cs typeface="Arial" panose="020B0604020202020204" pitchFamily="34" charset="0"/>
              </a:rPr>
              <a:t>88</a:t>
            </a:r>
            <a:r>
              <a:rPr lang="cs-CZ" sz="2000" dirty="0">
                <a:latin typeface="Arial" panose="020B0604020202020204" pitchFamily="34" charset="0"/>
                <a:cs typeface="Arial" panose="020B0604020202020204" pitchFamily="34" charset="0"/>
              </a:rPr>
              <a:t>Sr.</a:t>
            </a:r>
          </a:p>
        </p:txBody>
      </p:sp>
    </p:spTree>
    <p:extLst>
      <p:ext uri="{BB962C8B-B14F-4D97-AF65-F5344CB8AC3E}">
        <p14:creationId xmlns:p14="http://schemas.microsoft.com/office/powerpoint/2010/main" val="24587675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4880344"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Výsledek obrázku pro strontium ename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00400"/>
            <a:ext cx="61912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520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0766" y="76200"/>
            <a:ext cx="87630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Baryum</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 šedobílý, lesklý a měkký kov. Baryum je chemicky značně reaktivní prvek s elektropozitivním charakterem. Zapáleno hoří na vzduchu za vzniku oxidu </a:t>
            </a:r>
            <a:r>
              <a:rPr lang="cs-CZ" sz="2000" dirty="0" err="1">
                <a:latin typeface="Arial" panose="020B0604020202020204" pitchFamily="34" charset="0"/>
                <a:cs typeface="Arial" panose="020B0604020202020204" pitchFamily="34" charset="0"/>
              </a:rPr>
              <a:t>BaO</a:t>
            </a:r>
            <a:r>
              <a:rPr lang="cs-CZ" sz="2000" dirty="0">
                <a:latin typeface="Arial" panose="020B0604020202020204" pitchFamily="34" charset="0"/>
                <a:cs typeface="Arial" panose="020B0604020202020204" pitchFamily="34" charset="0"/>
              </a:rPr>
              <a:t>, peroxidu BaO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nitridu Ba</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s vodou bouřlivě reaguje za vzniku hydroxidu Ba(OH)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vývoje vodíku.</a:t>
            </a:r>
          </a:p>
          <a:p>
            <a:pPr algn="just"/>
            <a:r>
              <a:rPr lang="cs-CZ" sz="2000" dirty="0">
                <a:latin typeface="Arial" panose="020B0604020202020204" pitchFamily="34" charset="0"/>
                <a:cs typeface="Arial" panose="020B0604020202020204" pitchFamily="34" charset="0"/>
              </a:rPr>
              <a:t>Dobře se rozpouští ve zředěných minerálních kyselinách:</a:t>
            </a:r>
          </a:p>
          <a:p>
            <a:pPr algn="ctr"/>
            <a:r>
              <a:rPr lang="cs-CZ" sz="2000" dirty="0">
                <a:latin typeface="Arial" panose="020B0604020202020204" pitchFamily="34" charset="0"/>
                <a:cs typeface="Arial" panose="020B0604020202020204" pitchFamily="34" charset="0"/>
              </a:rPr>
              <a:t>Ba + 2HCl → BaCl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4Ba + 10HNO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4Ba(NO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+ 5H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Se všemi </a:t>
            </a:r>
            <a:r>
              <a:rPr lang="cs-CZ" sz="2000" u="sng" dirty="0">
                <a:latin typeface="Arial" panose="020B0604020202020204" pitchFamily="34" charset="0"/>
                <a:cs typeface="Arial" panose="020B0604020202020204" pitchFamily="34" charset="0"/>
              </a:rPr>
              <a:t>halogeny</a:t>
            </a:r>
            <a:r>
              <a:rPr lang="cs-CZ" sz="2000" dirty="0">
                <a:latin typeface="Arial" panose="020B0604020202020204" pitchFamily="34" charset="0"/>
                <a:cs typeface="Arial" panose="020B0604020202020204" pitchFamily="34" charset="0"/>
              </a:rPr>
              <a:t> se přímo slučuje při teplotě nad 100°C, se </a:t>
            </a:r>
            <a:r>
              <a:rPr lang="cs-CZ" sz="2000" u="sng" dirty="0">
                <a:latin typeface="Arial" panose="020B0604020202020204" pitchFamily="34" charset="0"/>
                <a:cs typeface="Arial" panose="020B0604020202020204" pitchFamily="34" charset="0"/>
              </a:rPr>
              <a:t>sírou</a:t>
            </a:r>
            <a:r>
              <a:rPr lang="cs-CZ" sz="2000" dirty="0">
                <a:latin typeface="Arial" panose="020B0604020202020204" pitchFamily="34" charset="0"/>
                <a:cs typeface="Arial" panose="020B0604020202020204" pitchFamily="34" charset="0"/>
              </a:rPr>
              <a:t> reaguje při teplotě 150°C, s vodíkem tvoří hydrid při teplotě okolo 300°C, s </a:t>
            </a:r>
            <a:r>
              <a:rPr lang="cs-CZ" sz="2000" u="sng" dirty="0">
                <a:latin typeface="Arial" panose="020B0604020202020204" pitchFamily="34" charset="0"/>
                <a:cs typeface="Arial" panose="020B0604020202020204" pitchFamily="34" charset="0"/>
              </a:rPr>
              <a:t>uhlíkem</a:t>
            </a:r>
            <a:r>
              <a:rPr lang="cs-CZ" sz="2000" dirty="0">
                <a:latin typeface="Arial" panose="020B0604020202020204" pitchFamily="34" charset="0"/>
                <a:cs typeface="Arial" panose="020B0604020202020204" pitchFamily="34" charset="0"/>
              </a:rPr>
              <a:t> se slučuje při teplotě nad 500°C. Naopak s amoniakem reaguje za vzniku </a:t>
            </a:r>
            <a:r>
              <a:rPr lang="cs-CZ" sz="2000" dirty="0" err="1">
                <a:latin typeface="Arial" panose="020B0604020202020204" pitchFamily="34" charset="0"/>
                <a:cs typeface="Arial" panose="020B0604020202020204" pitchFamily="34" charset="0"/>
              </a:rPr>
              <a:t>hexaaminbarnatého</a:t>
            </a:r>
            <a:r>
              <a:rPr lang="cs-CZ" sz="2000" dirty="0">
                <a:latin typeface="Arial" panose="020B0604020202020204" pitchFamily="34" charset="0"/>
                <a:cs typeface="Arial" panose="020B0604020202020204" pitchFamily="34" charset="0"/>
              </a:rPr>
              <a:t> komplexu již za teploty -40°C. Pokud je reakce barya s amoniakem katalyzována </a:t>
            </a:r>
            <a:r>
              <a:rPr lang="cs-CZ" sz="2000" u="sng" dirty="0">
                <a:latin typeface="Arial" panose="020B0604020202020204" pitchFamily="34" charset="0"/>
                <a:cs typeface="Arial" panose="020B0604020202020204" pitchFamily="34" charset="0"/>
              </a:rPr>
              <a:t>platinou</a:t>
            </a:r>
            <a:r>
              <a:rPr lang="cs-CZ" sz="2000" dirty="0">
                <a:latin typeface="Arial" panose="020B0604020202020204" pitchFamily="34" charset="0"/>
                <a:cs typeface="Arial" panose="020B0604020202020204" pitchFamily="34" charset="0"/>
              </a:rPr>
              <a:t>, nevzniká uvedený komplex, ale amid:</a:t>
            </a:r>
          </a:p>
          <a:p>
            <a:pPr algn="ctr"/>
            <a:r>
              <a:rPr lang="cs-CZ" sz="2000" dirty="0">
                <a:latin typeface="Arial" panose="020B0604020202020204" pitchFamily="34" charset="0"/>
                <a:cs typeface="Arial" panose="020B0604020202020204" pitchFamily="34" charset="0"/>
              </a:rPr>
              <a:t>Ba + 6NH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[Ba(NH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Ba + 2NH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Ba(NH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Práškové baryum může být </a:t>
            </a:r>
            <a:r>
              <a:rPr lang="cs-CZ" sz="2000" dirty="0" err="1">
                <a:latin typeface="Arial" panose="020B0604020202020204" pitchFamily="34" charset="0"/>
                <a:cs typeface="Arial" panose="020B0604020202020204" pitchFamily="34" charset="0"/>
              </a:rPr>
              <a:t>pyroforní</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Všechny rozpustné sloučeniny barya jsou </a:t>
            </a:r>
            <a:r>
              <a:rPr lang="cs-CZ" sz="2000" i="1" u="sng" dirty="0">
                <a:latin typeface="Arial" panose="020B0604020202020204" pitchFamily="34" charset="0"/>
                <a:cs typeface="Arial" panose="020B0604020202020204" pitchFamily="34" charset="0"/>
              </a:rPr>
              <a:t>jedovaté</a:t>
            </a:r>
            <a:r>
              <a:rPr lang="cs-CZ" sz="2000" dirty="0">
                <a:latin typeface="Arial" panose="020B0604020202020204" pitchFamily="34" charset="0"/>
                <a:cs typeface="Arial" panose="020B0604020202020204" pitchFamily="34" charset="0"/>
              </a:rPr>
              <a:t>. </a:t>
            </a:r>
          </a:p>
        </p:txBody>
      </p:sp>
      <p:pic>
        <p:nvPicPr>
          <p:cNvPr id="3" name="Obrázek 2" descr="Obsah obrázku text&#10;&#10;Popis byl vytvořen automaticky">
            <a:extLst>
              <a:ext uri="{FF2B5EF4-FFF2-40B4-BE49-F238E27FC236}">
                <a16:creationId xmlns:a16="http://schemas.microsoft.com/office/drawing/2014/main" id="{0B4DDE24-F798-4A40-8CE5-2D495C1085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5257800"/>
            <a:ext cx="1268910" cy="1271587"/>
          </a:xfrm>
          <a:prstGeom prst="rect">
            <a:avLst/>
          </a:prstGeom>
        </p:spPr>
      </p:pic>
    </p:spTree>
    <p:extLst>
      <p:ext uri="{BB962C8B-B14F-4D97-AF65-F5344CB8AC3E}">
        <p14:creationId xmlns:p14="http://schemas.microsoft.com/office/powerpoint/2010/main" val="7460631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6247864"/>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Žlutý </a:t>
            </a:r>
            <a:r>
              <a:rPr lang="cs-CZ" sz="2000" u="sng" dirty="0">
                <a:latin typeface="Arial" panose="020B0604020202020204" pitchFamily="34" charset="0"/>
                <a:cs typeface="Arial" panose="020B0604020202020204" pitchFamily="34" charset="0"/>
              </a:rPr>
              <a:t>chroman barnatý </a:t>
            </a:r>
            <a:r>
              <a:rPr lang="cs-CZ" sz="2000" dirty="0">
                <a:latin typeface="Arial" panose="020B0604020202020204" pitchFamily="34" charset="0"/>
                <a:cs typeface="Arial" panose="020B0604020202020204" pitchFamily="34" charset="0"/>
              </a:rPr>
              <a:t>BaCrO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jedna z mála barevných sloučenin barya</a:t>
            </a:r>
            <a:r>
              <a:rPr lang="cs-CZ" sz="2000" dirty="0">
                <a:latin typeface="Arial" panose="020B0604020202020204" pitchFamily="34" charset="0"/>
                <a:cs typeface="Arial" panose="020B0604020202020204" pitchFamily="34" charset="0"/>
              </a:rPr>
              <a:t>. Vodné roztoky solí barya jsou bezbarvé.</a:t>
            </a:r>
          </a:p>
          <a:p>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přírodě se elementární baryum nevyskytuje, jeho výskyt je znám pouze ve sloučeninách, ve kterých vystupuje výhradně jako dvoumocný kation Ba</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Nejznámějšími minerály barya jsou </a:t>
            </a:r>
            <a:r>
              <a:rPr lang="cs-CZ" sz="2000" b="1" dirty="0">
                <a:latin typeface="Arial" panose="020B0604020202020204" pitchFamily="34" charset="0"/>
                <a:cs typeface="Arial" panose="020B0604020202020204" pitchFamily="34" charset="0"/>
              </a:rPr>
              <a:t>baryt</a:t>
            </a:r>
            <a:r>
              <a:rPr lang="cs-CZ" sz="2000" dirty="0">
                <a:latin typeface="Arial" panose="020B0604020202020204" pitchFamily="34" charset="0"/>
                <a:cs typeface="Arial" panose="020B0604020202020204" pitchFamily="34" charset="0"/>
              </a:rPr>
              <a:t> BaSO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witherit</a:t>
            </a:r>
            <a:r>
              <a:rPr lang="cs-CZ" sz="2000" dirty="0">
                <a:latin typeface="Arial" panose="020B0604020202020204" pitchFamily="34" charset="0"/>
                <a:cs typeface="Arial" panose="020B0604020202020204" pitchFamily="34" charset="0"/>
              </a:rPr>
              <a:t> BaCO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nitrobaryt</a:t>
            </a:r>
            <a:r>
              <a:rPr lang="cs-CZ" sz="2000" dirty="0">
                <a:latin typeface="Arial" panose="020B0604020202020204" pitchFamily="34" charset="0"/>
                <a:cs typeface="Arial" panose="020B0604020202020204" pitchFamily="34" charset="0"/>
              </a:rPr>
              <a:t> Ba(NO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benitoid</a:t>
            </a:r>
            <a:r>
              <a:rPr lang="cs-CZ" sz="2000" dirty="0">
                <a:latin typeface="Arial" panose="020B0604020202020204" pitchFamily="34" charset="0"/>
                <a:cs typeface="Arial" panose="020B0604020202020204" pitchFamily="34" charset="0"/>
              </a:rPr>
              <a:t> BaTiSi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O se využívá ve šperkařství jako náhrada diamantu. </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Výroba barya se provádí </a:t>
            </a:r>
            <a:r>
              <a:rPr lang="cs-CZ" sz="2000" b="1" dirty="0">
                <a:latin typeface="Arial" panose="020B0604020202020204" pitchFamily="34" charset="0"/>
                <a:cs typeface="Arial" panose="020B0604020202020204" pitchFamily="34" charset="0"/>
              </a:rPr>
              <a:t>tavnou elektrolýzou fluoridu nebo chloridu</a:t>
            </a:r>
            <a:r>
              <a:rPr lang="cs-CZ" sz="2000" dirty="0">
                <a:latin typeface="Arial" panose="020B0604020202020204" pitchFamily="34" charset="0"/>
                <a:cs typeface="Arial" panose="020B0604020202020204" pitchFamily="34" charset="0"/>
              </a:rPr>
              <a:t>. Nejprve se provede redukce barytu uhlíkem. Redukce barytu se provádí v elektrické peci při teplotě 950-1100°C a jejím produktem je rozpustný sulfid barnatý, který se reakcí s kyselinou fluorovodíkovou nebo </a:t>
            </a:r>
            <a:r>
              <a:rPr lang="cs-CZ" sz="2000" dirty="0" err="1">
                <a:latin typeface="Arial" panose="020B0604020202020204" pitchFamily="34" charset="0"/>
                <a:cs typeface="Arial" panose="020B0604020202020204" pitchFamily="34" charset="0"/>
              </a:rPr>
              <a:t>chlorovodíkou</a:t>
            </a:r>
            <a:r>
              <a:rPr lang="cs-CZ" sz="2000" dirty="0">
                <a:latin typeface="Arial" panose="020B0604020202020204" pitchFamily="34" charset="0"/>
                <a:cs typeface="Arial" panose="020B0604020202020204" pitchFamily="34" charset="0"/>
              </a:rPr>
              <a:t> převede na příslušný halogenid potřebný k tavné elektrolýze:</a:t>
            </a:r>
          </a:p>
          <a:p>
            <a:pPr algn="ctr"/>
            <a:r>
              <a:rPr lang="cs-CZ" sz="2000" dirty="0">
                <a:latin typeface="Arial" panose="020B0604020202020204" pitchFamily="34" charset="0"/>
                <a:cs typeface="Arial" panose="020B0604020202020204" pitchFamily="34" charset="0"/>
              </a:rPr>
              <a:t>BaSO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+ 4C → </a:t>
            </a:r>
            <a:r>
              <a:rPr lang="cs-CZ" sz="2000" dirty="0" err="1">
                <a:latin typeface="Arial" panose="020B0604020202020204" pitchFamily="34" charset="0"/>
                <a:cs typeface="Arial" panose="020B0604020202020204" pitchFamily="34" charset="0"/>
              </a:rPr>
              <a:t>BaS</a:t>
            </a:r>
            <a:r>
              <a:rPr lang="cs-CZ" sz="2000" dirty="0">
                <a:latin typeface="Arial" panose="020B0604020202020204" pitchFamily="34" charset="0"/>
                <a:cs typeface="Arial" panose="020B0604020202020204" pitchFamily="34" charset="0"/>
              </a:rPr>
              <a:t> + 4CO</a:t>
            </a:r>
            <a:br>
              <a:rPr lang="cs-CZ" sz="2000" dirty="0">
                <a:latin typeface="Arial" panose="020B0604020202020204" pitchFamily="34" charset="0"/>
                <a:cs typeface="Arial" panose="020B0604020202020204" pitchFamily="34" charset="0"/>
              </a:rPr>
            </a:br>
            <a:r>
              <a:rPr lang="cs-CZ" sz="2000" dirty="0" err="1">
                <a:latin typeface="Arial" panose="020B0604020202020204" pitchFamily="34" charset="0"/>
                <a:cs typeface="Arial" panose="020B0604020202020204" pitchFamily="34" charset="0"/>
              </a:rPr>
              <a:t>BaS</a:t>
            </a:r>
            <a:r>
              <a:rPr lang="cs-CZ" sz="2000" dirty="0">
                <a:latin typeface="Arial" panose="020B0604020202020204" pitchFamily="34" charset="0"/>
                <a:cs typeface="Arial" panose="020B0604020202020204" pitchFamily="34" charset="0"/>
              </a:rPr>
              <a:t> + 2HCl → BaCl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Dalším způsobem výroby barya je </a:t>
            </a:r>
            <a:r>
              <a:rPr lang="cs-CZ" sz="2000" b="1" dirty="0">
                <a:latin typeface="Arial" panose="020B0604020202020204" pitchFamily="34" charset="0"/>
                <a:cs typeface="Arial" panose="020B0604020202020204" pitchFamily="34" charset="0"/>
              </a:rPr>
              <a:t>redukce</a:t>
            </a:r>
            <a:r>
              <a:rPr lang="cs-CZ" sz="2000" dirty="0">
                <a:latin typeface="Arial" panose="020B0604020202020204" pitchFamily="34" charset="0"/>
                <a:cs typeface="Arial" panose="020B0604020202020204" pitchFamily="34" charset="0"/>
              </a:rPr>
              <a:t> oxidu barnatého </a:t>
            </a:r>
            <a:r>
              <a:rPr lang="cs-CZ" sz="2000" b="1" dirty="0">
                <a:latin typeface="Arial" panose="020B0604020202020204" pitchFamily="34" charset="0"/>
                <a:cs typeface="Arial" panose="020B0604020202020204" pitchFamily="34" charset="0"/>
              </a:rPr>
              <a:t>hliníkem nebo křemíkem</a:t>
            </a:r>
            <a:r>
              <a:rPr lang="cs-CZ" sz="2000" dirty="0">
                <a:latin typeface="Arial" panose="020B0604020202020204" pitchFamily="34" charset="0"/>
                <a:cs typeface="Arial" panose="020B0604020202020204" pitchFamily="34" charset="0"/>
              </a:rPr>
              <a:t>:</a:t>
            </a:r>
          </a:p>
          <a:p>
            <a:pPr algn="ctr"/>
            <a:r>
              <a:rPr lang="cs-CZ" sz="2000" dirty="0">
                <a:latin typeface="Arial" panose="020B0604020202020204" pitchFamily="34" charset="0"/>
                <a:cs typeface="Arial" panose="020B0604020202020204" pitchFamily="34" charset="0"/>
              </a:rPr>
              <a:t>3BaO + 2Al → 3Ba + Al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3BaO + Si → 2Ba + BaSiO</a:t>
            </a:r>
            <a:r>
              <a:rPr lang="cs-CZ" sz="2000" baseline="-25000" dirty="0">
                <a:latin typeface="Arial" panose="020B0604020202020204" pitchFamily="34" charset="0"/>
                <a:cs typeface="Arial" panose="020B0604020202020204" pitchFamily="34" charset="0"/>
              </a:rPr>
              <a:t>3</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9492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2523768"/>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Baryum se používá jako složka některých </a:t>
            </a:r>
            <a:r>
              <a:rPr lang="cs-CZ" sz="2000" b="1" dirty="0">
                <a:latin typeface="Arial" panose="020B0604020202020204" pitchFamily="34" charset="0"/>
                <a:cs typeface="Arial" panose="020B0604020202020204" pitchFamily="34" charset="0"/>
              </a:rPr>
              <a:t>slitin</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(slitina barya s niklem se používá na kabely k zapalovacím svíčkám)</a:t>
            </a:r>
            <a:r>
              <a:rPr lang="cs-CZ" sz="2000" dirty="0">
                <a:latin typeface="Arial" panose="020B0604020202020204" pitchFamily="34" charset="0"/>
                <a:cs typeface="Arial" panose="020B0604020202020204" pitchFamily="34" charset="0"/>
              </a:rPr>
              <a:t>.</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Páry barya se používají jako </a:t>
            </a:r>
            <a:r>
              <a:rPr lang="cs-CZ" sz="2000" b="1" dirty="0">
                <a:latin typeface="Arial" panose="020B0604020202020204" pitchFamily="34" charset="0"/>
                <a:cs typeface="Arial" panose="020B0604020202020204" pitchFamily="34" charset="0"/>
              </a:rPr>
              <a:t>redukční činidlo </a:t>
            </a:r>
            <a:r>
              <a:rPr lang="cs-CZ" sz="2000" dirty="0">
                <a:latin typeface="Arial" panose="020B0604020202020204" pitchFamily="34" charset="0"/>
                <a:cs typeface="Arial" panose="020B0604020202020204" pitchFamily="34" charset="0"/>
              </a:rPr>
              <a:t>při přípravě protaktinia, neptunia i některých dalších transuranů. </a:t>
            </a:r>
          </a:p>
          <a:p>
            <a:pPr algn="just"/>
            <a:endParaRPr lang="cs-CZ" sz="1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Značný význam má baryum, ve formě tzv. </a:t>
            </a:r>
            <a:r>
              <a:rPr lang="cs-CZ" sz="2000" b="1" dirty="0">
                <a:latin typeface="Arial" panose="020B0604020202020204" pitchFamily="34" charset="0"/>
                <a:cs typeface="Arial" panose="020B0604020202020204" pitchFamily="34" charset="0"/>
              </a:rPr>
              <a:t>YBCO</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Yttrium Baryum </a:t>
            </a:r>
            <a:r>
              <a:rPr lang="cs-CZ" sz="2000" i="1" dirty="0" err="1">
                <a:latin typeface="Arial" panose="020B0604020202020204" pitchFamily="34" charset="0"/>
                <a:cs typeface="Arial" panose="020B0604020202020204" pitchFamily="34" charset="0"/>
              </a:rPr>
              <a:t>Copper</a:t>
            </a:r>
            <a:r>
              <a:rPr lang="cs-CZ" sz="2000" i="1" dirty="0">
                <a:latin typeface="Arial" panose="020B0604020202020204" pitchFamily="34" charset="0"/>
                <a:cs typeface="Arial" panose="020B0604020202020204" pitchFamily="34" charset="0"/>
              </a:rPr>
              <a:t> Oxide</a:t>
            </a:r>
            <a:r>
              <a:rPr lang="cs-CZ" sz="2000" dirty="0">
                <a:latin typeface="Arial" panose="020B0604020202020204" pitchFamily="34" charset="0"/>
                <a:cs typeface="Arial" panose="020B0604020202020204" pitchFamily="34" charset="0"/>
              </a:rPr>
              <a:t>) oxidů, při výzkumu a vývoji supravodičů.</a:t>
            </a:r>
          </a:p>
          <a:p>
            <a:pPr algn="just"/>
            <a:endParaRPr lang="cs-CZ" dirty="0"/>
          </a:p>
        </p:txBody>
      </p:sp>
    </p:spTree>
    <p:extLst>
      <p:ext uri="{BB962C8B-B14F-4D97-AF65-F5344CB8AC3E}">
        <p14:creationId xmlns:p14="http://schemas.microsoft.com/office/powerpoint/2010/main" val="293248936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12021</TotalTime>
  <Words>21913</Words>
  <Application>Microsoft Office PowerPoint</Application>
  <PresentationFormat>Předvádění na obrazovce (4:3)</PresentationFormat>
  <Paragraphs>1306</Paragraphs>
  <Slides>177</Slides>
  <Notes>8</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177</vt:i4>
      </vt:variant>
    </vt:vector>
  </HeadingPairs>
  <TitlesOfParts>
    <vt:vector size="185" baseType="lpstr">
      <vt:lpstr>Arial</vt:lpstr>
      <vt:lpstr>Calibri</vt:lpstr>
      <vt:lpstr>MathJax_Main</vt:lpstr>
      <vt:lpstr>MathJax_Math-italic</vt:lpstr>
      <vt:lpstr>Times New Roman</vt:lpstr>
      <vt:lpstr>ubuntu</vt:lpstr>
      <vt:lpstr>Wingdings</vt:lpstr>
      <vt:lpstr>Motiv systému Office</vt:lpstr>
      <vt:lpstr>Prezentace aplikace PowerPoint</vt:lpstr>
      <vt:lpstr>Sloučeniny se sírou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Hydridy</vt:lpstr>
      <vt:lpstr>Třístředová dvouelektronová vazba</vt:lpstr>
      <vt:lpstr>Prezentace aplikace PowerPoint</vt:lpstr>
      <vt:lpstr>Prezentace aplikace PowerPoint</vt:lpstr>
      <vt:lpstr>Halogenidy</vt:lpstr>
      <vt:lpstr>Prezentace aplikace PowerPoint</vt:lpstr>
      <vt:lpstr>Prezentace aplikace PowerPoint</vt:lpstr>
      <vt:lpstr>Oxosloučeniny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Sloučeniny s dusíkem</vt:lpstr>
      <vt:lpstr>Prezentace aplikace PowerPoint</vt:lpstr>
      <vt:lpstr>Sloučeniny s uhlíkem</vt:lpstr>
      <vt:lpstr>Prezentace aplikace PowerPoint</vt:lpstr>
      <vt:lpstr>Prezentace aplikace PowerPoint</vt:lpstr>
      <vt:lpstr>Prvky II. hlavní podskupiny </vt:lpstr>
      <vt:lpstr>Prezentace aplikace PowerPoint</vt:lpstr>
      <vt:lpstr>Prezentace aplikace PowerPoint</vt:lpstr>
      <vt:lpstr>Prezentace aplikace PowerPoint</vt:lpstr>
      <vt:lpstr>Prezentace aplikace PowerPoint</vt:lpstr>
      <vt:lpstr>Beryllium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Hydridy kovů alkalických zemin</vt:lpstr>
      <vt:lpstr>Sloučeniny s halogeny</vt:lpstr>
      <vt:lpstr>Prezentace aplikace PowerPoint</vt:lpstr>
      <vt:lpstr>Prezentace aplikace PowerPoint</vt:lpstr>
      <vt:lpstr>Sloučeniny s kyslíkem</vt:lpstr>
      <vt:lpstr>Prezentace aplikace PowerPoint</vt:lpstr>
      <vt:lpstr>Prezentace aplikace PowerPoint</vt:lpstr>
      <vt:lpstr>Prezentace aplikace PowerPoint</vt:lpstr>
      <vt:lpstr>Sloučeniny se sírou</vt:lpstr>
      <vt:lpstr>Prezentace aplikace PowerPoint</vt:lpstr>
      <vt:lpstr>Sloučeniny s dusíkem</vt:lpstr>
      <vt:lpstr>Sloučeniny s uhlíkem</vt:lpstr>
      <vt:lpstr>Prezentace aplikace PowerPoint</vt:lpstr>
      <vt:lpstr>Sloučeniny s borem</vt:lpstr>
      <vt:lpstr>Sloučeniny s d-prvky</vt:lpstr>
      <vt:lpstr>Sloučeniny s d-prvky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Lithium</vt:lpstr>
      <vt:lpstr>Prezentace aplikace PowerPoint</vt:lpstr>
      <vt:lpstr>Lithium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411</cp:revision>
  <dcterms:created xsi:type="dcterms:W3CDTF">2019-02-28T14:01:10Z</dcterms:created>
  <dcterms:modified xsi:type="dcterms:W3CDTF">2023-04-18T14:49:15Z</dcterms:modified>
</cp:coreProperties>
</file>