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332" r:id="rId3"/>
    <p:sldId id="326" r:id="rId4"/>
    <p:sldId id="327" r:id="rId5"/>
    <p:sldId id="329" r:id="rId6"/>
    <p:sldId id="331" r:id="rId7"/>
    <p:sldId id="310" r:id="rId8"/>
    <p:sldId id="312" r:id="rId9"/>
    <p:sldId id="315" r:id="rId10"/>
    <p:sldId id="328" r:id="rId11"/>
    <p:sldId id="330" r:id="rId12"/>
    <p:sldId id="313" r:id="rId13"/>
    <p:sldId id="314" r:id="rId14"/>
    <p:sldId id="316" r:id="rId15"/>
    <p:sldId id="317" r:id="rId16"/>
    <p:sldId id="318" r:id="rId17"/>
    <p:sldId id="320" r:id="rId18"/>
    <p:sldId id="319" r:id="rId19"/>
    <p:sldId id="321" r:id="rId20"/>
    <p:sldId id="33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A02A1F6-FD72-4574-A8F8-C839D6C7C5D0}"/>
              </a:ext>
            </a:extLst>
          </p:cNvPr>
          <p:cNvSpPr txBox="1"/>
          <p:nvPr/>
        </p:nvSpPr>
        <p:spPr>
          <a:xfrm>
            <a:off x="210619" y="206155"/>
            <a:ext cx="86354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Source Sans Pro" panose="020B0503030403020204" pitchFamily="34" charset="0"/>
              </a:rPr>
              <a:t>Kolik gramů krystalů vznikne po odpaření 50 g vody z 200 g nasyceného roztoku </a:t>
            </a:r>
            <a:r>
              <a:rPr lang="cs-CZ" b="1" dirty="0" err="1">
                <a:effectLst/>
                <a:latin typeface="Source Sans Pro" panose="020B0503030403020204" pitchFamily="34" charset="0"/>
              </a:rPr>
              <a:t>NaCl</a:t>
            </a:r>
            <a:r>
              <a:rPr lang="cs-CZ" b="1" dirty="0">
                <a:effectLst/>
                <a:latin typeface="Source Sans Pro" panose="020B0503030403020204" pitchFamily="34" charset="0"/>
              </a:rPr>
              <a:t>?</a:t>
            </a:r>
            <a:endParaRPr 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D9ADB4-D544-40F8-ADD8-B01406836512}"/>
              </a:ext>
            </a:extLst>
          </p:cNvPr>
          <p:cNvSpPr txBox="1"/>
          <p:nvPr/>
        </p:nvSpPr>
        <p:spPr>
          <a:xfrm>
            <a:off x="254285" y="1139395"/>
            <a:ext cx="85480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 chloridu sodného je 36 g / 100 g vody při 20 °C. Ve 200 g nasyceného roztoku při této teplotě je rozpuštěno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 (100 + 36)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200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200/136 = 52,94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budeme mít 150 g směsi nasyceného roztoku a krystalů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 Hmotnost krystalů spočítáme z rozpustnosti – jaká hmotnost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odpovídá odpařeným 50 g vody (tzn. jaké množství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už nemá vodu na rozpuštění?):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 100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50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50/100 = 18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 tedy 18 g </a:t>
            </a:r>
            <a:r>
              <a:rPr lang="cs-CZ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ve formě krystalů a (52,94 - 18) g bude rozpuštěno v nasyceném roztoku.</a:t>
            </a:r>
          </a:p>
        </p:txBody>
      </p:sp>
    </p:spTree>
    <p:extLst>
      <p:ext uri="{BB962C8B-B14F-4D97-AF65-F5344CB8AC3E}">
        <p14:creationId xmlns:p14="http://schemas.microsoft.com/office/powerpoint/2010/main" val="3186458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F5395C3-9BE9-4805-99D5-5AFD637C1167}"/>
              </a:ext>
            </a:extLst>
          </p:cNvPr>
          <p:cNvSpPr txBox="1"/>
          <p:nvPr/>
        </p:nvSpPr>
        <p:spPr>
          <a:xfrm>
            <a:off x="171449" y="235780"/>
            <a:ext cx="8763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Roztok obsahuje 36,5 g dusičnanu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cesného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Vypočítejte na jakou hmotnost se má směs zahustit (odpařit), aby byl získán roztok nasycený při teplotě 100°C. Rozpustnost CsNO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při teplotě 100°C je 197 g ve 100 g vody. 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4BE0B4-D3CA-4C15-AB6D-D482B788CE94}"/>
              </a:ext>
            </a:extLst>
          </p:cNvPr>
          <p:cNvSpPr txBox="1"/>
          <p:nvPr/>
        </p:nvSpPr>
        <p:spPr>
          <a:xfrm>
            <a:off x="276224" y="1297003"/>
            <a:ext cx="2895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m(roztok) = 55,0 g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926DFBD-33E9-4EAC-9278-7434B186E597}"/>
              </a:ext>
            </a:extLst>
          </p:cNvPr>
          <p:cNvSpPr txBox="1"/>
          <p:nvPr/>
        </p:nvSpPr>
        <p:spPr>
          <a:xfrm>
            <a:off x="209549" y="3660996"/>
            <a:ext cx="87249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Volnou krystalizací při teplotě 20°C má být z roztoku obsahujícího 60 g látky C a 180 g vody získáno 45 g látky C. Vypočítejte hmotnost vody, která se musí z roztoku odpařit. Rozpustnost látky C při teplotě 20°C je 45 g ve 100 g vody.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8847905-F2CB-4E01-8D3B-0E4CC233E318}"/>
              </a:ext>
            </a:extLst>
          </p:cNvPr>
          <p:cNvSpPr txBox="1"/>
          <p:nvPr/>
        </p:nvSpPr>
        <p:spPr>
          <a:xfrm>
            <a:off x="304797" y="4681573"/>
            <a:ext cx="18383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147 g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F374AE8-3885-4308-B33C-00F38E95250C}"/>
              </a:ext>
            </a:extLst>
          </p:cNvPr>
          <p:cNvSpPr txBox="1"/>
          <p:nvPr/>
        </p:nvSpPr>
        <p:spPr>
          <a:xfrm>
            <a:off x="171449" y="1843953"/>
            <a:ext cx="870584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Ve 450 g roztoku je rozpuštěno 60,0 g </a:t>
            </a:r>
            <a:r>
              <a:rPr lang="cs-CZ" sz="2000" i="0" u="none" strike="noStrike" baseline="0" dirty="0" err="1"/>
              <a:t>KCr</a:t>
            </a:r>
            <a:r>
              <a:rPr lang="cs-CZ" sz="2000" i="0" u="none" strike="noStrike" baseline="0" dirty="0"/>
              <a:t>(SO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12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 Vypočítejte hmotnost vody, která se musí z roztoku odpařit, aby zahuštěný roztok byl roztokem nasyceným při 25°C. Rozpustnost </a:t>
            </a:r>
            <a:r>
              <a:rPr lang="cs-CZ" sz="2000" i="0" u="none" strike="noStrike" baseline="0" dirty="0" err="1"/>
              <a:t>KCr</a:t>
            </a:r>
            <a:r>
              <a:rPr lang="cs-CZ" sz="2000" i="0" u="none" strike="noStrike" baseline="0" dirty="0"/>
              <a:t>(SO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dirty="0"/>
              <a:t> </a:t>
            </a:r>
            <a:r>
              <a:rPr lang="en-US" sz="2000" i="0" u="none" strike="noStrike" baseline="0" dirty="0"/>
              <a:t>. </a:t>
            </a:r>
            <a:r>
              <a:rPr lang="cs-CZ" sz="2000" i="0" u="none" strike="noStrike" baseline="0" dirty="0"/>
              <a:t>12H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25°C je 24,4 g ve 100 g vody. 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40FC968-7124-4EBE-8487-96D6E5E73250}"/>
              </a:ext>
            </a:extLst>
          </p:cNvPr>
          <p:cNvSpPr txBox="1"/>
          <p:nvPr/>
        </p:nvSpPr>
        <p:spPr>
          <a:xfrm>
            <a:off x="304797" y="3138966"/>
            <a:ext cx="27241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144 g 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D0628CB-B74B-447C-B3D9-14AC8B2B4EB8}"/>
              </a:ext>
            </a:extLst>
          </p:cNvPr>
          <p:cNvSpPr txBox="1"/>
          <p:nvPr/>
        </p:nvSpPr>
        <p:spPr>
          <a:xfrm>
            <a:off x="266698" y="5170263"/>
            <a:ext cx="86677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Rozpuštěním 52,0 g látky B ve vodě byl připraven roztok nasycený při teplotě 20°C. Vypočítejte hmotnost vody, která se musí odpařit, aby bylo volnou krystalizací získáno 30 g krystalů látky B. Rozpustnost látky B při teplotě 20°C je 47,3 g ve 100 g vody.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E61EA9C-8B86-4F3B-BEE3-2E506E17B82B}"/>
              </a:ext>
            </a:extLst>
          </p:cNvPr>
          <p:cNvSpPr txBox="1"/>
          <p:nvPr/>
        </p:nvSpPr>
        <p:spPr>
          <a:xfrm>
            <a:off x="1314450" y="6293647"/>
            <a:ext cx="19526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63,4 g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802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56950B-0FCD-4234-8BC3-797ADF95051A}"/>
              </a:ext>
            </a:extLst>
          </p:cNvPr>
          <p:cNvSpPr txBox="1"/>
          <p:nvPr/>
        </p:nvSpPr>
        <p:spPr>
          <a:xfrm>
            <a:off x="225709" y="1687995"/>
            <a:ext cx="8584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Rušená krystalizace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krystalizace, kde se vstupní nasycený roztok při dané teplotě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ochladí na teplotu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tím dojde ke změně rozpustnosti látky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rozdělení na fázi tuhou a kapalnou. Jsou možné i výjimky, kdy je třeba roztok zahřát. </a:t>
            </a: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0FB2BF7-026B-4421-8B19-992E98443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3889"/>
          <a:stretch>
            <a:fillRect/>
          </a:stretch>
        </p:blipFill>
        <p:spPr bwMode="auto">
          <a:xfrm>
            <a:off x="1891551" y="2709605"/>
            <a:ext cx="4006850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23DBB79-ECBD-4525-9DDB-7F07C8EACA50}"/>
              </a:ext>
            </a:extLst>
          </p:cNvPr>
          <p:cNvSpPr txBox="1"/>
          <p:nvPr/>
        </p:nvSpPr>
        <p:spPr>
          <a:xfrm>
            <a:off x="228598" y="4858935"/>
            <a:ext cx="89154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výstupního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–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252AAF-84E6-4DA7-857A-7D8844D29533}"/>
              </a:ext>
            </a:extLst>
          </p:cNvPr>
          <p:cNvSpPr txBox="1"/>
          <p:nvPr/>
        </p:nvSpPr>
        <p:spPr>
          <a:xfrm>
            <a:off x="225709" y="206733"/>
            <a:ext cx="8692581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Rušená krystalizace </a:t>
            </a:r>
          </a:p>
          <a:p>
            <a:endParaRPr lang="cs-CZ" sz="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Ochlazení nasyceného roztoku látky se přebytečné množství látky vyloučí (rozpustnost se s rostoucí teplotou zvětšuje)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vychladnutí -&gt; krystal </a:t>
            </a:r>
          </a:p>
        </p:txBody>
      </p:sp>
    </p:spTree>
    <p:extLst>
      <p:ext uri="{BB962C8B-B14F-4D97-AF65-F5344CB8AC3E}">
        <p14:creationId xmlns:p14="http://schemas.microsoft.com/office/powerpoint/2010/main" val="3346245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63A362D-85AD-4C95-8F9E-08B7D46AD8C6}"/>
              </a:ext>
            </a:extLst>
          </p:cNvPr>
          <p:cNvSpPr txBox="1"/>
          <p:nvPr/>
        </p:nvSpPr>
        <p:spPr>
          <a:xfrm>
            <a:off x="151543" y="1997839"/>
            <a:ext cx="88409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A: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w(1A) =   m2 * w (2A) + m3 * w(3A)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B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w(1B) = m2 * w (2B) + m3 * w(3B)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těchto 3 rovnic je matematicky možno vypočítat vstupní nebo výstupní množství látek A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rozpouštědla B.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216F6BE-61C2-4390-9923-CFC34D2E61FD}"/>
              </a:ext>
            </a:extLst>
          </p:cNvPr>
          <p:cNvSpPr txBox="1"/>
          <p:nvPr/>
        </p:nvSpPr>
        <p:spPr>
          <a:xfrm>
            <a:off x="416103" y="385360"/>
            <a:ext cx="85763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Celková bilance – celková hmotnost vstupních a výstupních proudů: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tedy vstup (roztok) se rovná dvěma výstupním proudům (krystaly a zbytek, podle typu krystalizace).</a:t>
            </a:r>
          </a:p>
        </p:txBody>
      </p:sp>
    </p:spTree>
    <p:extLst>
      <p:ext uri="{BB962C8B-B14F-4D97-AF65-F5344CB8AC3E}">
        <p14:creationId xmlns:p14="http://schemas.microsoft.com/office/powerpoint/2010/main" val="703049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C14520-8AB0-4899-9D32-8340C803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69" y="149065"/>
            <a:ext cx="86816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Vypočtěte hmotnost vstupního roztoku pro krystalizaci rušenou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krystalizuje ve formě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O.Ochlazení z 80 °C na 0 °C. Výstupní hmotnost krystalů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je 25 g.</a:t>
            </a:r>
            <a:endParaRPr kumimoji="0" lang="cs-CZ" altLang="cs-CZ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514EC2E-7D03-4A3D-86E4-3370D6EF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2" b="45451"/>
          <a:stretch>
            <a:fillRect/>
          </a:stretch>
        </p:blipFill>
        <p:spPr bwMode="auto">
          <a:xfrm>
            <a:off x="3340012" y="928521"/>
            <a:ext cx="5388152" cy="237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EFDC1EF-95B2-4D3D-8DC0-9A1B8EA2847D}"/>
              </a:ext>
            </a:extLst>
          </p:cNvPr>
          <p:cNvSpPr txBox="1"/>
          <p:nvPr/>
        </p:nvSpPr>
        <p:spPr>
          <a:xfrm>
            <a:off x="381732" y="2219775"/>
            <a:ext cx="308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SrCl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C63EBCC4-1E0A-4030-9906-C5F87C26CC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840420"/>
              </p:ext>
            </p:extLst>
          </p:nvPr>
        </p:nvGraphicFramePr>
        <p:xfrm>
          <a:off x="3220949" y="4398818"/>
          <a:ext cx="119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14151" imgH="215619" progId="Equation.3">
                  <p:embed/>
                </p:oleObj>
              </mc:Choice>
              <mc:Fallback>
                <p:oleObj r:id="rId3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949" y="4398818"/>
                        <a:ext cx="119063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120CBF2-97C8-4DCB-B71E-BD917710D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974507"/>
              </p:ext>
            </p:extLst>
          </p:nvPr>
        </p:nvGraphicFramePr>
        <p:xfrm>
          <a:off x="381732" y="2960550"/>
          <a:ext cx="2154047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47800" imgH="419100" progId="Equation.3">
                  <p:embed/>
                </p:oleObj>
              </mc:Choice>
              <mc:Fallback>
                <p:oleObj r:id="rId5" imgW="1447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32" y="2960550"/>
                        <a:ext cx="2154047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F2AE827A-D3E6-45C7-B567-FCE7ADC2B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74925"/>
              </p:ext>
            </p:extLst>
          </p:nvPr>
        </p:nvGraphicFramePr>
        <p:xfrm>
          <a:off x="405966" y="3757563"/>
          <a:ext cx="2414933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1612900" imgH="419100" progId="Equation.3">
                  <p:embed/>
                </p:oleObj>
              </mc:Choice>
              <mc:Fallback>
                <p:oleObj r:id="rId7" imgW="1612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66" y="3757563"/>
                        <a:ext cx="2414933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33EB12F8-3F34-4585-8971-E9FAD7D67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77904"/>
              </p:ext>
            </p:extLst>
          </p:nvPr>
        </p:nvGraphicFramePr>
        <p:xfrm>
          <a:off x="491407" y="4544033"/>
          <a:ext cx="2244050" cy="60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1498600" imgH="419100" progId="Equation.3">
                  <p:embed/>
                </p:oleObj>
              </mc:Choice>
              <mc:Fallback>
                <p:oleObj r:id="rId9" imgW="14986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07" y="4544033"/>
                        <a:ext cx="2244050" cy="609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>
            <a:extLst>
              <a:ext uri="{FF2B5EF4-FFF2-40B4-BE49-F238E27FC236}">
                <a16:creationId xmlns:a16="http://schemas.microsoft.com/office/drawing/2014/main" id="{DDB76802-13AE-4780-AB66-4720FEF95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949" y="36913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E5176EA-4027-4BE9-8FCE-D10A85FDFEF0}"/>
              </a:ext>
            </a:extLst>
          </p:cNvPr>
          <p:cNvSpPr txBox="1"/>
          <p:nvPr/>
        </p:nvSpPr>
        <p:spPr>
          <a:xfrm>
            <a:off x="3619679" y="3745273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+ m3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0,4821 *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* 0,5945 +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0,307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820E154-5457-462E-AC9C-DF319248118B}"/>
              </a:ext>
            </a:extLst>
          </p:cNvPr>
          <p:cNvSpPr txBox="1"/>
          <p:nvPr/>
        </p:nvSpPr>
        <p:spPr>
          <a:xfrm>
            <a:off x="3619679" y="482409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41,05 g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16,05 g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ECEE35A-A1E3-45EF-999C-52460999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44" y="5738498"/>
            <a:ext cx="84042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získání 25 g krystalů SrCl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 H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musíme připravit 41,05 g vstupního roztoku.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88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C74CFC-CDEF-49AB-8287-CAEAD453130B}"/>
              </a:ext>
            </a:extLst>
          </p:cNvPr>
          <p:cNvSpPr txBox="1"/>
          <p:nvPr/>
        </p:nvSpPr>
        <p:spPr>
          <a:xfrm>
            <a:off x="210619" y="227106"/>
            <a:ext cx="87484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effectLst/>
                <a:latin typeface="Source Sans Pro" panose="020B0503030403020204" pitchFamily="34" charset="0"/>
              </a:rPr>
              <a:t>Rušenou krystalizaci lze například provést přečistění dusičnanu amonného. Jakou hmotnost krystalů získáme ochlazením roztoku nasyceného při 60 °C o hmotnosti 521 g na teplotu 20 °C?</a:t>
            </a:r>
            <a:endParaRPr lang="cs-CZ" sz="20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940C3D7-ADDC-44BF-B605-33024C4B6297}"/>
              </a:ext>
            </a:extLst>
          </p:cNvPr>
          <p:cNvSpPr txBox="1"/>
          <p:nvPr/>
        </p:nvSpPr>
        <p:spPr>
          <a:xfrm>
            <a:off x="313361" y="1495723"/>
            <a:ext cx="851727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Rozpustnosti dusičnanu při 60 °C a 20 °C jsou: 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60 °C) = 421 g / 100 g vody 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20 °C) = 192 g / 100 g vody.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Když se při vyšší teplotě rozpustí 421 g a při nižší jen 192 g (obojí na 100 g vody), pak rozdíl hmotností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vykrystalizuje při nižší teplotě v nasyceném roztoku dusičnanu amonného.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 nasyceném roztoku zůstane rozpuštěno právě 192 g. Výtěžek rušené krystalizace pak vypočítáme jako rozdíl rozpustnosti mezi těmito dvěma teplotami 421 – 192 = 229 g (krystalů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Výtěžek je možno převést i na procentní výtěžek z hmotnosti použité soli: 229 g / 421 g ~ 54,39 %.</a:t>
            </a:r>
          </a:p>
        </p:txBody>
      </p:sp>
    </p:spTree>
    <p:extLst>
      <p:ext uri="{BB962C8B-B14F-4D97-AF65-F5344CB8AC3E}">
        <p14:creationId xmlns:p14="http://schemas.microsoft.com/office/powerpoint/2010/main" val="3270472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0447A20-9A7F-4B75-80B9-24D2B99826E2}"/>
              </a:ext>
            </a:extLst>
          </p:cNvPr>
          <p:cNvSpPr txBox="1"/>
          <p:nvPr/>
        </p:nvSpPr>
        <p:spPr>
          <a:xfrm>
            <a:off x="142875" y="343541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Z roztoku dusičnanu měďnatého, jehož hmotnost je 124 g a hmotnostní zlomek w(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0,140, má být volnou krystalizací při teplotě 20 °C získáno 10,0 g 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3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 Vypočítejte hmotnost vody, která se z roztoku musí odpařit. Rozpustnost 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3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20°C je 252 g ve 100 g vody.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350C27A-6B0E-46DD-B6D6-85D48A88EE69}"/>
              </a:ext>
            </a:extLst>
          </p:cNvPr>
          <p:cNvSpPr txBox="1"/>
          <p:nvPr/>
        </p:nvSpPr>
        <p:spPr>
          <a:xfrm>
            <a:off x="197643" y="1739570"/>
            <a:ext cx="1962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96,7 g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0C813EE-E7EB-4C2C-8BEB-DC4CBE817974}"/>
              </a:ext>
            </a:extLst>
          </p:cNvPr>
          <p:cNvSpPr txBox="1"/>
          <p:nvPr/>
        </p:nvSpPr>
        <p:spPr>
          <a:xfrm>
            <a:off x="197643" y="2436286"/>
            <a:ext cx="87725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 laboratoři má být připraveno 22,5 g krystalů KNO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 rušenou krystalizací – ochlazením výchozího roztoku, nasyceného při 50 °C, na teplotu 20 °C. Rozpustnost KNO3 při uvedených teplotách činí 84,2 (50 °C), resp. 31,9 (20 °C) g KNO3 na 100 g vody. Vypočtěte hmotnost výchozího nasyceného roztoku dusičnanu draselného při teplotě 50 °C.</a:t>
            </a:r>
            <a:r>
              <a:rPr lang="cs-CZ" sz="2000" u="none" strike="noStrike" baseline="0" dirty="0"/>
              <a:t>						</a:t>
            </a:r>
            <a:endParaRPr lang="cs-CZ" sz="2000" i="0" u="none" strike="noStrike" baseline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096DF7F-1511-4E68-A714-5A0E974412E6}"/>
              </a:ext>
            </a:extLst>
          </p:cNvPr>
          <p:cNvSpPr txBox="1"/>
          <p:nvPr/>
        </p:nvSpPr>
        <p:spPr>
          <a:xfrm>
            <a:off x="197643" y="4836809"/>
            <a:ext cx="86629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Vypočtěte, kolik gramů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síranu železnatého se vyloučí, jestliže 255 gramů roztoku nasyceného při 50 °C ochladíme na 20 °C. Hodnoty rozpustnosti pro tyto dvě teploty činí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150,2 (při 50 °C) a 61,5 (při 20 °C) g FeSO4 · 7 H2O na 100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9AEAA0-A355-46CE-812D-98F619E243D0}"/>
              </a:ext>
            </a:extLst>
          </p:cNvPr>
          <p:cNvSpPr txBox="1"/>
          <p:nvPr/>
        </p:nvSpPr>
        <p:spPr>
          <a:xfrm>
            <a:off x="285750" y="416405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 </a:t>
            </a:r>
            <a:r>
              <a:rPr lang="cs-CZ" sz="2000" b="0" i="0" u="none" strike="noStrike" baseline="0" dirty="0"/>
              <a:t>roztoku = 79,2 g.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8888F5-AEDE-46CF-8361-E6890ADFAEAB}"/>
              </a:ext>
            </a:extLst>
          </p:cNvPr>
          <p:cNvSpPr txBox="1"/>
          <p:nvPr/>
        </p:nvSpPr>
        <p:spPr>
          <a:xfrm>
            <a:off x="197643" y="623283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</a:t>
            </a:r>
            <a:r>
              <a:rPr lang="cs-CZ" sz="2000" i="1" u="none" strike="noStrike" baseline="0" dirty="0"/>
              <a:t> </a:t>
            </a:r>
            <a:r>
              <a:rPr lang="cs-CZ" sz="2000" b="0" i="0" u="none" strike="noStrike" baseline="0" dirty="0" err="1"/>
              <a:t>kryst</a:t>
            </a:r>
            <a:r>
              <a:rPr lang="cs-CZ" sz="2000" b="0" i="0" u="none" strike="noStrike" baseline="0" dirty="0"/>
              <a:t>. = 90,4 g hydrátu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7236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A067522-47BC-45F9-A782-1F796794E2B0}"/>
              </a:ext>
            </a:extLst>
          </p:cNvPr>
          <p:cNvSpPr txBox="1"/>
          <p:nvPr/>
        </p:nvSpPr>
        <p:spPr>
          <a:xfrm>
            <a:off x="123825" y="250267"/>
            <a:ext cx="87249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Vypočtěte, zda ochlazením roztoku chloridu sodného (v němž </a:t>
            </a:r>
            <a:r>
              <a:rPr lang="cs-CZ" sz="2000" i="1" u="none" strike="noStrike" baseline="0" dirty="0" err="1"/>
              <a:t>w</a:t>
            </a:r>
            <a:r>
              <a:rPr lang="cs-CZ" sz="2000" i="0" u="none" strike="noStrike" baseline="-25000" dirty="0" err="1"/>
              <a:t>NaCl</a:t>
            </a:r>
            <a:r>
              <a:rPr lang="cs-CZ" sz="2000" i="0" u="none" strike="noStrike" baseline="0" dirty="0"/>
              <a:t> = 0,254) z teploty 100 °C na teplotu 10 °C vzniknou krystaly, a pokud ano, vypočtěte jejich výtěžek. Rozpustnost chloridu sodného při teplotě 10 °C je 26,3 g </a:t>
            </a:r>
            <a:r>
              <a:rPr lang="cs-CZ" sz="2000" i="0" u="none" strike="noStrike" baseline="0" dirty="0" err="1"/>
              <a:t>NaCl</a:t>
            </a:r>
            <a:r>
              <a:rPr lang="cs-CZ" sz="2000" i="0" u="none" strike="noStrike" baseline="0" dirty="0"/>
              <a:t> na 100 g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31D6D0-931B-430B-8754-3972B8CE7BF5}"/>
              </a:ext>
            </a:extLst>
          </p:cNvPr>
          <p:cNvSpPr txBox="1"/>
          <p:nvPr/>
        </p:nvSpPr>
        <p:spPr>
          <a:xfrm>
            <a:off x="123825" y="2419379"/>
            <a:ext cx="88201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Vypočtěte, kolik gramů krystalů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síranu železnatého vznikne ochlazením 948 gramů roztoku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nasyceného při 60 °C, na teplotu 20 °C. Jsou známy hodnoty rozpustnosti: při 60 °C je to 185,5 g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vody, při 20 °C 61,5 g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3316E68-1BDF-43F8-9E34-C0EB15D4181B}"/>
              </a:ext>
            </a:extLst>
          </p:cNvPr>
          <p:cNvSpPr txBox="1"/>
          <p:nvPr/>
        </p:nvSpPr>
        <p:spPr>
          <a:xfrm>
            <a:off x="123825" y="4610483"/>
            <a:ext cx="87439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Výchozí roztok chloridu barnatého o teplotě 60 °C, obsahující 25,5 hm. %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byl ochlazen na 20 °C, přičemž vzniklo 18,8 g krystalů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2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O. Rozpustnost dihydrátu chloridu barnatého při 20 °C činí 38,4 g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</a:t>
            </a:r>
            <a:r>
              <a:rPr lang="cs-CZ" sz="2000" i="0" u="none" strike="noStrike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vody. Vypočtěte hmotnost zbylého roztoku (nasyceného při 20 °C) a hmotnostní zlomek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v tomto roztoku.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9E06790-BBF9-4B7F-A670-6175A6C4F16E}"/>
              </a:ext>
            </a:extLst>
          </p:cNvPr>
          <p:cNvSpPr txBox="1"/>
          <p:nvPr/>
        </p:nvSpPr>
        <p:spPr>
          <a:xfrm>
            <a:off x="200025" y="162544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Krystaly vzniknou, výtěžek bude 22,8 %.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668194-6BEC-487D-BF8E-93775605F253}"/>
              </a:ext>
            </a:extLst>
          </p:cNvPr>
          <p:cNvSpPr txBox="1"/>
          <p:nvPr/>
        </p:nvSpPr>
        <p:spPr>
          <a:xfrm>
            <a:off x="266700" y="37984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</a:t>
            </a:r>
            <a:r>
              <a:rPr lang="cs-CZ" sz="2000" i="1" u="none" strike="noStrike" baseline="0" dirty="0"/>
              <a:t> </a:t>
            </a:r>
            <a:r>
              <a:rPr lang="cs-CZ" sz="2000" i="0" u="none" strike="noStrike" baseline="0" dirty="0" err="1"/>
              <a:t>kryst</a:t>
            </a:r>
            <a:r>
              <a:rPr lang="cs-CZ" sz="2000" i="0" u="none" strike="noStrike" baseline="0" dirty="0"/>
              <a:t>. = 412 g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6FC21CD-CDE5-4A5C-B701-00B1403B9FAA}"/>
              </a:ext>
            </a:extLst>
          </p:cNvPr>
          <p:cNvSpPr txBox="1"/>
          <p:nvPr/>
        </p:nvSpPr>
        <p:spPr>
          <a:xfrm>
            <a:off x="200025" y="625004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>
                <a:solidFill>
                  <a:srgbClr val="FF0000"/>
                </a:solidFill>
              </a:rPr>
              <a:t>m</a:t>
            </a:r>
            <a:r>
              <a:rPr lang="cs-CZ" sz="2000" b="0" i="1" u="none" strike="noStrike" baseline="0" dirty="0">
                <a:solidFill>
                  <a:srgbClr val="FF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roztok = 608 g ,  wBaCl</a:t>
            </a:r>
            <a:r>
              <a:rPr lang="cs-CZ" sz="2000" b="0" i="0" u="none" strike="noStrike" baseline="-25000" dirty="0">
                <a:solidFill>
                  <a:srgbClr val="FF0000"/>
                </a:solidFill>
              </a:rPr>
              <a:t>2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 = 0,264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1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E72D58C-66B1-4D36-BD0E-6B4F94D6CCEA}"/>
              </a:ext>
            </a:extLst>
          </p:cNvPr>
          <p:cNvSpPr txBox="1"/>
          <p:nvPr/>
        </p:nvSpPr>
        <p:spPr>
          <a:xfrm>
            <a:off x="228600" y="62447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Nasycený roztok dusičnanu olovnatého o celkové hmotnosti 315 gramů a teplotě 80 °C, obsahující 52,7 hm %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 byl ochlazen na teplotu 10 °C, přičemž se vyloučilo celkem 95,5 g krystalů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Vypočtěte hmotnostní zlomek a rozpustnost dusičnanu olovnatého v nasyceném roztoku při 10 °C a vyčíslete procentuální výtěžek rušené krystalizace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cs-CZ" sz="200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62EC318-6BCB-443D-8D28-C34A1376D676}"/>
              </a:ext>
            </a:extLst>
          </p:cNvPr>
          <p:cNvSpPr txBox="1"/>
          <p:nvPr/>
        </p:nvSpPr>
        <p:spPr>
          <a:xfrm>
            <a:off x="323850" y="2354029"/>
            <a:ext cx="85915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Výchozí roztok tetraboritanu sodného o teplotě 80 °C, který obsahuje 12,8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bude ochlazen na 20 °C. Zjistěte, zda se vyloučí krystaly a pokud ano, vypočtěte jejich výtěžek. Tetraboritan sodný krystalizuje ve formě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dekahydrátu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je známa hodnota jeho rozpustnosti při 20 °C: 4,97 g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cs-CZ" sz="200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F1A679-BE77-4B4D-8130-E1843F703B6A}"/>
              </a:ext>
            </a:extLst>
          </p:cNvPr>
          <p:cNvSpPr txBox="1"/>
          <p:nvPr/>
        </p:nvSpPr>
        <p:spPr>
          <a:xfrm>
            <a:off x="276225" y="4645611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Rušenou krystalizací má být připraveno 122 g krystalů pentahydrátu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O. Výchozí roztok, nasycený při 80 °C, obsahuje 36,3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Po ochlazení na 30 °C bude zbylý nasycený roztok obsahovat 19,3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Vypočtěte hmotnost výchozího nasyceného roztoku, výtěžek krystalů a hodnotu rozpustnosti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při 30 °C.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B1EC404-6DBA-4829-8365-16CB5C806269}"/>
              </a:ext>
            </a:extLst>
          </p:cNvPr>
          <p:cNvSpPr txBox="1"/>
          <p:nvPr/>
        </p:nvSpPr>
        <p:spPr>
          <a:xfrm>
            <a:off x="228600" y="1718102"/>
            <a:ext cx="8239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u="none" strike="noStrike" baseline="0" dirty="0"/>
              <a:t>w</a:t>
            </a:r>
            <a:r>
              <a:rPr lang="cs-CZ" sz="2000" b="0" i="0" u="none" strike="noStrike" baseline="0" dirty="0"/>
              <a:t> = 0,321 ; r</a:t>
            </a:r>
            <a:r>
              <a:rPr lang="cs-CZ" sz="2000" b="0" i="0" u="none" strike="noStrike" baseline="-25000" dirty="0"/>
              <a:t>10</a:t>
            </a:r>
            <a:r>
              <a:rPr lang="pl-PL" sz="2000" b="0" i="0" u="none" strike="noStrike" baseline="0" dirty="0"/>
              <a:t>°C = 47,3 g PbNO</a:t>
            </a:r>
            <a:r>
              <a:rPr lang="pl-PL" sz="2000" b="0" i="0" u="none" strike="noStrike" baseline="-25000" dirty="0"/>
              <a:t>3</a:t>
            </a:r>
            <a:r>
              <a:rPr lang="pl-PL" sz="2000" b="0" i="0" u="none" strike="noStrike" baseline="0" dirty="0"/>
              <a:t> na 100 g vody ; výtěžek = 57,5 %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8EBE50-1FF6-45FC-842E-E31FC2B76BE4}"/>
              </a:ext>
            </a:extLst>
          </p:cNvPr>
          <p:cNvSpPr txBox="1"/>
          <p:nvPr/>
        </p:nvSpPr>
        <p:spPr>
          <a:xfrm>
            <a:off x="323850" y="402100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/>
              <a:t>krystaly se vyloučí, výtěžek = 84,5 %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A8E2AAF-BA94-4E9C-8049-DC44B24F34FD}"/>
              </a:ext>
            </a:extLst>
          </p:cNvPr>
          <p:cNvSpPr txBox="1"/>
          <p:nvPr/>
        </p:nvSpPr>
        <p:spPr>
          <a:xfrm>
            <a:off x="323850" y="6327978"/>
            <a:ext cx="7077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 </a:t>
            </a:r>
            <a:r>
              <a:rPr lang="cs-CZ" sz="2000" b="0" i="0" u="none" strike="noStrike" baseline="0" dirty="0"/>
              <a:t>roztok = 320 g , výtěžek % = 67,1 % , r</a:t>
            </a:r>
            <a:r>
              <a:rPr lang="pl-PL" sz="2000" b="0" i="0" u="none" strike="noStrike" baseline="0" dirty="0"/>
              <a:t> = 43,2 g na 100 g vody 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214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3F847E0-2445-422C-92C8-49DC0F166A3F}"/>
              </a:ext>
            </a:extLst>
          </p:cNvPr>
          <p:cNvSpPr txBox="1"/>
          <p:nvPr/>
        </p:nvSpPr>
        <p:spPr>
          <a:xfrm>
            <a:off x="209550" y="3416318"/>
            <a:ext cx="8629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 výtěžek rušené krystalizace, jestliže výchozí roztok uhličitanu sodného o 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teplotě 70 °C a obsahu 29,8 hmotn. % Na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 ochladíme a) na 50 °C, b) na 25 °C. Uhličitan sodný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krystaluje jako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dekahydrát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hodnoty rozpustnosti jsou 773 (50 °C), resp. 173 (25 °C) gramů 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Na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A4B2B2-9E83-4EBD-963F-51BFD3271C88}"/>
              </a:ext>
            </a:extLst>
          </p:cNvPr>
          <p:cNvSpPr txBox="1"/>
          <p:nvPr/>
        </p:nvSpPr>
        <p:spPr>
          <a:xfrm>
            <a:off x="209550" y="215384"/>
            <a:ext cx="86296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Z výchozího roztoku síranu hořečnatého o teplotě 70 °C byly po ochlazení na teplotu 20 °C získány krystaly MgSO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o celkové hmotnosti 47,5 g. Ve zbylém roztoku byla zjištěna hustota 1,38 g cm</a:t>
            </a:r>
            <a:r>
              <a:rPr lang="cs-CZ" sz="2000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hmotnostní koncentrace MgSO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346,4 mg cm</a:t>
            </a:r>
            <a:r>
              <a:rPr lang="cs-CZ" sz="2000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Výtěžek krystalizace byl 55,8 %. Vypočtěte hmotnost výchozího roztoku a určete, zda tento roztok byl nasycený. Rozpustnost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MgSO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O při teplotě 70 °C je 309,1 g MgSO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BC2CDBC-1A40-4A41-A74D-B5468033CD3C}"/>
              </a:ext>
            </a:extLst>
          </p:cNvPr>
          <p:cNvSpPr txBox="1"/>
          <p:nvPr/>
        </p:nvSpPr>
        <p:spPr>
          <a:xfrm>
            <a:off x="333374" y="486688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a) </a:t>
            </a:r>
            <a:r>
              <a:rPr lang="cs-CZ" sz="2000" dirty="0"/>
              <a:t>krystaly se nevyloučí (výtěžek 0 %)</a:t>
            </a:r>
          </a:p>
          <a:p>
            <a:r>
              <a:rPr lang="en-US" sz="2000" dirty="0"/>
              <a:t>b) </a:t>
            </a:r>
            <a:r>
              <a:rPr lang="cs-CZ" sz="2000" dirty="0"/>
              <a:t>výtěžek bude 58 %.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C55AC9B-74BD-4A99-B0BB-90CC844AD3AF}"/>
              </a:ext>
            </a:extLst>
          </p:cNvPr>
          <p:cNvSpPr txBox="1"/>
          <p:nvPr/>
        </p:nvSpPr>
        <p:spPr>
          <a:xfrm>
            <a:off x="333374" y="2257394"/>
            <a:ext cx="7858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roztok = 121 g , výchozí roztok nebyl nasycený (</a:t>
            </a:r>
            <a:r>
              <a:rPr lang="cs-CZ" sz="2000" b="0" i="1" u="none" strike="noStrike" baseline="0" dirty="0"/>
              <a:t>w </a:t>
            </a:r>
            <a:r>
              <a:rPr lang="cs-CZ" sz="2000" b="0" i="0" u="none" strike="noStrike" baseline="0" dirty="0"/>
              <a:t>MgSO</a:t>
            </a:r>
            <a:r>
              <a:rPr lang="cs-CZ" sz="2000" b="0" i="0" u="none" strike="noStrike" baseline="-25000" dirty="0"/>
              <a:t>4</a:t>
            </a:r>
            <a:r>
              <a:rPr lang="cs-CZ" sz="2000" b="0" i="0" u="none" strike="noStrike" baseline="0" dirty="0"/>
              <a:t> = 0,344)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168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40FA6D7-BBBD-9A3F-5E7A-92B349E16B96}"/>
              </a:ext>
            </a:extLst>
          </p:cNvPr>
          <p:cNvSpPr txBox="1"/>
          <p:nvPr/>
        </p:nvSpPr>
        <p:spPr>
          <a:xfrm>
            <a:off x="214311" y="445415"/>
            <a:ext cx="8777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u="none" strike="noStrike" baseline="0" dirty="0" err="1">
                <a:latin typeface="Calibri" panose="020F0502020204030204" pitchFamily="34" charset="0"/>
              </a:rPr>
              <a:t>Kolik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gramů FeCl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.6H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je nutno přidat k 550 g 6% roztoku FeCl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aby jeho koncentrace vzrostla na 12%?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A98F3F9-8F53-9CA7-9657-9DEAA478941F}"/>
              </a:ext>
            </a:extLst>
          </p:cNvPr>
          <p:cNvSpPr txBox="1"/>
          <p:nvPr/>
        </p:nvSpPr>
        <p:spPr>
          <a:xfrm>
            <a:off x="6743700" y="1153301"/>
            <a:ext cx="94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65,75 g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5C99C3C-59FF-89D2-8B39-8AC0DF1E7FE6}"/>
              </a:ext>
            </a:extLst>
          </p:cNvPr>
          <p:cNvSpPr txBox="1"/>
          <p:nvPr/>
        </p:nvSpPr>
        <p:spPr>
          <a:xfrm>
            <a:off x="183355" y="2150390"/>
            <a:ext cx="8777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u="none" strike="noStrike" baseline="0" dirty="0" err="1">
                <a:latin typeface="Calibri" panose="020F0502020204030204" pitchFamily="34" charset="0"/>
              </a:rPr>
              <a:t>Kolik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gramů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.7H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je nutno přidat k 900 g 8% roztoku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aby jeho koncentrace vzrostla na 12%?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60CC2F7-93BC-589D-6B58-3AA5F5208F95}"/>
              </a:ext>
            </a:extLst>
          </p:cNvPr>
          <p:cNvSpPr txBox="1"/>
          <p:nvPr/>
        </p:nvSpPr>
        <p:spPr>
          <a:xfrm>
            <a:off x="7105650" y="2858276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83.4 g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E7649B-AF68-4137-719C-86D3188AC26E}"/>
              </a:ext>
            </a:extLst>
          </p:cNvPr>
          <p:cNvSpPr txBox="1"/>
          <p:nvPr/>
        </p:nvSpPr>
        <p:spPr>
          <a:xfrm>
            <a:off x="319086" y="3645782"/>
            <a:ext cx="85058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latin typeface="Calibri" panose="020F0502020204030204" pitchFamily="34" charset="0"/>
              </a:rPr>
              <a:t>Máte připravit 250 g 8% roztoku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Kolik gramů technické sody s obsahem 96%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kolik vody budete potřebovat na přípravu roztoku?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3303616-B235-F57E-5156-3867454E33DE}"/>
              </a:ext>
            </a:extLst>
          </p:cNvPr>
          <p:cNvSpPr txBox="1"/>
          <p:nvPr/>
        </p:nvSpPr>
        <p:spPr>
          <a:xfrm>
            <a:off x="5734618" y="4541009"/>
            <a:ext cx="3256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20,83 g </a:t>
            </a:r>
            <a:r>
              <a:rPr lang="cs-CZ" sz="2000" i="0" u="none" strike="noStrike" baseline="0" dirty="0"/>
              <a:t>Na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CO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, 220.17 g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7175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B7EB17F-E170-FFB5-8C38-8D48F7194FCA}"/>
              </a:ext>
            </a:extLst>
          </p:cNvPr>
          <p:cNvSpPr txBox="1"/>
          <p:nvPr/>
        </p:nvSpPr>
        <p:spPr>
          <a:xfrm>
            <a:off x="247650" y="409574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Kolik</a:t>
            </a:r>
            <a:r>
              <a:rPr lang="en-US" sz="2000" dirty="0"/>
              <a:t> g </a:t>
            </a:r>
            <a:r>
              <a:rPr lang="cs-CZ" sz="2000" dirty="0"/>
              <a:t>vody je třeba odpařit z 1 kg 30% roztoku ZnSO</a:t>
            </a:r>
            <a:r>
              <a:rPr lang="cs-CZ" sz="2000" baseline="-25000" dirty="0"/>
              <a:t>4</a:t>
            </a:r>
            <a:r>
              <a:rPr lang="cs-CZ" sz="2000" dirty="0"/>
              <a:t>, abychom při teplotě 40°C získali nasycený roztok? Kolik g ZnSO</a:t>
            </a:r>
            <a:r>
              <a:rPr lang="cs-CZ" sz="2000" baseline="-25000" dirty="0"/>
              <a:t>4</a:t>
            </a:r>
            <a:r>
              <a:rPr lang="cs-CZ" sz="2000" dirty="0"/>
              <a:t> . 7 H</a:t>
            </a:r>
            <a:r>
              <a:rPr lang="cs-CZ" sz="2000" baseline="-25000" dirty="0"/>
              <a:t>2</a:t>
            </a:r>
            <a:r>
              <a:rPr lang="cs-CZ" sz="2000" dirty="0"/>
              <a:t>O vykrystalizuje jeho ochlazením na 10°C? r(ZnSO</a:t>
            </a:r>
            <a:r>
              <a:rPr lang="cs-CZ" sz="2000" baseline="-25000" dirty="0"/>
              <a:t>4</a:t>
            </a:r>
            <a:r>
              <a:rPr lang="cs-CZ" sz="2000" dirty="0"/>
              <a:t>, 40°C) = 70 g / 100 g vody, r(ZnSO</a:t>
            </a:r>
            <a:r>
              <a:rPr lang="cs-CZ" sz="2000" baseline="-25000" dirty="0"/>
              <a:t>4</a:t>
            </a:r>
            <a:r>
              <a:rPr lang="cs-CZ" sz="2000" dirty="0"/>
              <a:t>, 10°C) = 47 g / 100 g vody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FC402F-77BC-E81C-F86B-C12ECA39A717}"/>
              </a:ext>
            </a:extLst>
          </p:cNvPr>
          <p:cNvSpPr txBox="1"/>
          <p:nvPr/>
        </p:nvSpPr>
        <p:spPr>
          <a:xfrm>
            <a:off x="4819650" y="1578827"/>
            <a:ext cx="3827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271.4 g H</a:t>
            </a:r>
            <a:r>
              <a:rPr lang="cs-CZ" sz="2000" baseline="-25000" dirty="0"/>
              <a:t>2</a:t>
            </a:r>
            <a:r>
              <a:rPr lang="cs-CZ" sz="2000" dirty="0"/>
              <a:t>O, 277.3 g ZnSO</a:t>
            </a:r>
            <a:r>
              <a:rPr lang="cs-CZ" sz="2000" baseline="-25000" dirty="0"/>
              <a:t>4</a:t>
            </a:r>
            <a:r>
              <a:rPr lang="cs-CZ" sz="2000" dirty="0"/>
              <a:t> . 7 H</a:t>
            </a:r>
            <a:r>
              <a:rPr lang="cs-CZ" sz="2000" baseline="-25000" dirty="0"/>
              <a:t>2</a:t>
            </a:r>
            <a:r>
              <a:rPr lang="cs-CZ" sz="2000" dirty="0"/>
              <a:t>O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7B32F4-DFC2-EAF5-11C9-71DDEADEF8E8}"/>
              </a:ext>
            </a:extLst>
          </p:cNvPr>
          <p:cNvSpPr txBox="1"/>
          <p:nvPr/>
        </p:nvSpPr>
        <p:spPr>
          <a:xfrm>
            <a:off x="333375" y="2413337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Smícháme 50 ml 20% </a:t>
            </a:r>
            <a:r>
              <a:rPr lang="cs-CZ" sz="2000" dirty="0" err="1"/>
              <a:t>HCl</a:t>
            </a:r>
            <a:r>
              <a:rPr lang="cs-CZ" sz="2000" dirty="0"/>
              <a:t> (</a:t>
            </a:r>
            <a:r>
              <a:rPr lang="el-GR" sz="2000" dirty="0"/>
              <a:t>ρ</a:t>
            </a:r>
            <a:r>
              <a:rPr lang="cs-CZ" sz="2000" dirty="0"/>
              <a:t> = 1,1 kg/l) s ekvivalentním množstvím 15% KOH. Kolik vody je třeba odpařit, aby vznikl nasycený roztok </a:t>
            </a:r>
            <a:r>
              <a:rPr lang="cs-CZ" sz="2000" dirty="0" err="1"/>
              <a:t>KCl</a:t>
            </a:r>
            <a:r>
              <a:rPr lang="cs-CZ" sz="2000" dirty="0"/>
              <a:t> při teplotě 90°C a kolik g </a:t>
            </a:r>
            <a:r>
              <a:rPr lang="cs-CZ" sz="2000" dirty="0" err="1"/>
              <a:t>KCl</a:t>
            </a:r>
            <a:r>
              <a:rPr lang="cs-CZ" sz="2000" dirty="0"/>
              <a:t> se vyloučí při ochlazení roztoku na 15°C? r(</a:t>
            </a:r>
            <a:r>
              <a:rPr lang="cs-CZ" sz="2000" dirty="0" err="1"/>
              <a:t>KCl</a:t>
            </a:r>
            <a:r>
              <a:rPr lang="cs-CZ" sz="2000" dirty="0"/>
              <a:t>, 90°C) = 54 g / 100 g vody, r(ZnSO</a:t>
            </a:r>
            <a:r>
              <a:rPr lang="cs-CZ" sz="2000" baseline="-25000" dirty="0"/>
              <a:t>4</a:t>
            </a:r>
            <a:r>
              <a:rPr lang="cs-CZ" sz="2000" dirty="0"/>
              <a:t>, 15°C) = 32.5 g / 100 g vody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783E910-020A-9F5B-AFA5-25CC3CBF7C79}"/>
              </a:ext>
            </a:extLst>
          </p:cNvPr>
          <p:cNvSpPr txBox="1"/>
          <p:nvPr/>
        </p:nvSpPr>
        <p:spPr>
          <a:xfrm>
            <a:off x="5038725" y="3689151"/>
            <a:ext cx="2544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103.7 g H</a:t>
            </a:r>
            <a:r>
              <a:rPr lang="cs-CZ" sz="2000" baseline="-25000" dirty="0"/>
              <a:t>2</a:t>
            </a:r>
            <a:r>
              <a:rPr lang="cs-CZ" sz="2000" dirty="0"/>
              <a:t>O, 8.97 g </a:t>
            </a:r>
            <a:r>
              <a:rPr lang="cs-CZ" sz="2000" dirty="0" err="1"/>
              <a:t>KCl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5EEFF90-D521-5544-7D00-47C69E812DC4}"/>
              </a:ext>
            </a:extLst>
          </p:cNvPr>
          <p:cNvSpPr txBox="1"/>
          <p:nvPr/>
        </p:nvSpPr>
        <p:spPr>
          <a:xfrm>
            <a:off x="442912" y="4724876"/>
            <a:ext cx="84677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 jakém množství vody je třeba rozpustit 50 g krystalické sody (Na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 . 10 H</a:t>
            </a:r>
            <a:r>
              <a:rPr lang="cs-CZ" sz="2000" baseline="-25000" dirty="0"/>
              <a:t>2</a:t>
            </a:r>
            <a:r>
              <a:rPr lang="cs-CZ" sz="2000" dirty="0"/>
              <a:t>O), aby při teplotě 20 °C vznikl nasycený roztok? r(Na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, 20°C) = 18 g / 100 g roztoku.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5514B11-449C-356D-868C-478DF771FF41}"/>
              </a:ext>
            </a:extLst>
          </p:cNvPr>
          <p:cNvSpPr txBox="1"/>
          <p:nvPr/>
        </p:nvSpPr>
        <p:spPr>
          <a:xfrm>
            <a:off x="6310996" y="5740539"/>
            <a:ext cx="873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52.8 g </a:t>
            </a:r>
          </a:p>
        </p:txBody>
      </p:sp>
    </p:spTree>
    <p:extLst>
      <p:ext uri="{BB962C8B-B14F-4D97-AF65-F5344CB8AC3E}">
        <p14:creationId xmlns:p14="http://schemas.microsoft.com/office/powerpoint/2010/main" val="214214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C485F01-EB44-4DA8-8200-4713C54225B4}"/>
              </a:ext>
            </a:extLst>
          </p:cNvPr>
          <p:cNvSpPr txBox="1"/>
          <p:nvPr/>
        </p:nvSpPr>
        <p:spPr>
          <a:xfrm>
            <a:off x="118152" y="151179"/>
            <a:ext cx="8907695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Postupným rozpouštěním látky lze při jedné teplotě dosáhnout stavu, kdy se další množství látky již nerozpustí. V tom okamžiku se stává 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roztok nasyceným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8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r>
              <a:rPr lang="cs-CZ" sz="1800" b="1" i="0" u="none" strike="noStrike" baseline="0" dirty="0">
                <a:latin typeface="Calibri" panose="020F0502020204030204" pitchFamily="34" charset="0"/>
              </a:rPr>
              <a:t>Nasycený roztok </a:t>
            </a:r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a) stav roztoku, kdy po přidání dalšího množství tuhé látky, se tuhá látky nerozpouští při dané teplotě 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b) je v rovnováze roztok a tuhá látka (pevná látka) </a:t>
            </a:r>
          </a:p>
          <a:p>
            <a:pPr algn="just"/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</a:t>
            </a:r>
            <a:r>
              <a:rPr lang="en-US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e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nasycený roztok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obsahuje méně rozpouštěné látky, než je schopno se rozpustit za dané teploty ve zvoleném množství rozpouštědla. Pouze z nasycených roztoků lze provádět krystalizaci, která obvykle slouží k získání rozpuštěné látky z roztoku nebo k jejímu přečištění (předpokládáme-li, že krystaly obsahují právě jen čistou látku).</a:t>
            </a:r>
          </a:p>
          <a:p>
            <a:pPr algn="just"/>
            <a:endParaRPr lang="cs-CZ" sz="2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</a:p>
          <a:p>
            <a:pPr algn="just"/>
            <a:endParaRPr lang="cs-CZ" sz="800" b="1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Nejvyšší možné množství rozpouštěné látky označujeme jako </a:t>
            </a:r>
            <a:r>
              <a:rPr lang="cs-CZ" sz="200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 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při dané teplotě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r>
              <a:rPr lang="cs-CZ" sz="200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závisí na teplotě rozpouštědla, má různou teplotní závislost a liší se pro každou látku. U většiny anorganických látek rozpustnost s teplotou roste, někdy se mění jen nepatrně a v některých případech naopak klesá. </a:t>
            </a:r>
            <a:r>
              <a:rPr lang="cs-CZ" sz="200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Hodnota rozpustnosti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se obvykle uvádí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gramech látky na 100 g rozpouštědla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44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E9D5069-B962-43F4-8D26-9E5E18248FD9}"/>
              </a:ext>
            </a:extLst>
          </p:cNvPr>
          <p:cNvSpPr txBox="1"/>
          <p:nvPr/>
        </p:nvSpPr>
        <p:spPr>
          <a:xfrm>
            <a:off x="169523" y="257929"/>
            <a:ext cx="875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1" dirty="0">
                <a:effectLst/>
              </a:rPr>
              <a:t>Vypočítejte hmotnost </a:t>
            </a:r>
            <a:r>
              <a:rPr lang="cs-CZ" sz="2000" b="0" i="1" dirty="0" err="1">
                <a:effectLst/>
              </a:rPr>
              <a:t>heptahydrátu</a:t>
            </a:r>
            <a:r>
              <a:rPr lang="cs-CZ" sz="2000" b="0" i="1" dirty="0">
                <a:effectLst/>
              </a:rPr>
              <a:t> síranu železnatého k přípravě 200 g jeho nasyceného roztoku při 50 °C. Vypočítejte hmotnostní zlomek FeSO</a:t>
            </a:r>
            <a:r>
              <a:rPr lang="cs-CZ" sz="2000" b="0" i="1" baseline="-25000" dirty="0">
                <a:effectLst/>
              </a:rPr>
              <a:t>4 </a:t>
            </a:r>
            <a:r>
              <a:rPr lang="cs-CZ" sz="2000" b="0" i="1" dirty="0">
                <a:effectLst/>
              </a:rPr>
              <a:t>. 7 H</a:t>
            </a:r>
            <a:r>
              <a:rPr lang="cs-CZ" sz="2000" b="0" i="1" baseline="-25000" dirty="0">
                <a:effectLst/>
              </a:rPr>
              <a:t>2</a:t>
            </a:r>
            <a:r>
              <a:rPr lang="cs-CZ" sz="2000" b="0" i="1" dirty="0">
                <a:effectLst/>
              </a:rPr>
              <a:t>O a FeSO</a:t>
            </a:r>
            <a:r>
              <a:rPr lang="cs-CZ" sz="2000" b="0" i="1" baseline="-25000" dirty="0">
                <a:effectLst/>
              </a:rPr>
              <a:t>4 </a:t>
            </a:r>
            <a:r>
              <a:rPr lang="cs-CZ" sz="2000" b="0" i="1" dirty="0">
                <a:effectLst/>
              </a:rPr>
              <a:t>v připraveném nasyceném roztoku.</a:t>
            </a:r>
            <a:endParaRPr lang="cs-CZ" sz="20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500112-F319-4E9B-AA7D-BBF3479DCC5E}"/>
              </a:ext>
            </a:extLst>
          </p:cNvPr>
          <p:cNvSpPr txBox="1"/>
          <p:nvPr/>
        </p:nvSpPr>
        <p:spPr>
          <a:xfrm>
            <a:off x="169521" y="1503455"/>
            <a:ext cx="87587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Rozpustnost zadané soli při této teplotě 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O, 50 °C) = 149 g / 100 g vody. Z tohoto údaje plyne, že při použití 149 g soli vznikne 249 g nasyceného roztoku (149 g soli + 100 g vody). 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Přímou úměrou přepočteme hmotnost na požadovaných 200 g roztoku jako</a:t>
            </a:r>
          </a:p>
          <a:p>
            <a:pPr algn="ctr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149 g hydrátu ............. (100 + 149)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g...................................      200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149 · 200/249 = 119,7 g hydrátu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F72E94-E7B4-4060-B6F7-988D9B0BA3C5}"/>
              </a:ext>
            </a:extLst>
          </p:cNvPr>
          <p:cNvSpPr txBox="1"/>
          <p:nvPr/>
        </p:nvSpPr>
        <p:spPr>
          <a:xfrm>
            <a:off x="192641" y="3848232"/>
            <a:ext cx="87587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</a:t>
            </a:r>
            <a:r>
              <a:rPr lang="cs-CZ" sz="2000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heptahydrátu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síranu železnatého v nasyceném roztoku při 50 °C je 	</a:t>
            </a:r>
          </a:p>
          <a:p>
            <a:pPr algn="l"/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	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aseline="-25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cs-CZ" sz="2000" b="0" i="1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          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 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= 149/(149 + 100) ≐ 0,5984 = 59,84 %.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bezvodé látky v nasyceném roztoku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přepočítáme přes hmotnostní zlomek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(FeSO4/FeSO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 následovně: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· [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O)]/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 149 [151,9/278,2]/(149 + 100) = 0,3267 =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32,67  %</a:t>
            </a:r>
          </a:p>
        </p:txBody>
      </p:sp>
    </p:spTree>
    <p:extLst>
      <p:ext uri="{BB962C8B-B14F-4D97-AF65-F5344CB8AC3E}">
        <p14:creationId xmlns:p14="http://schemas.microsoft.com/office/powerpoint/2010/main" val="387338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CAB53A8-85E9-44D9-A4D9-55F6E9E4069E}"/>
              </a:ext>
            </a:extLst>
          </p:cNvPr>
          <p:cNvSpPr txBox="1"/>
          <p:nvPr/>
        </p:nvSpPr>
        <p:spPr>
          <a:xfrm>
            <a:off x="214312" y="221353"/>
            <a:ext cx="88225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Vypočítejte hmotnost chloridu sodného a objem vody, které se spotřebují při přípravě 250 g roztoku nasyceného při teplotě 20°C. Rozpustnost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NaCl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při teplotě 20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°C je 36,0 g ve 100 g vody.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DAEEF0B-536C-4C9F-B25E-710388D77DD1}"/>
              </a:ext>
            </a:extLst>
          </p:cNvPr>
          <p:cNvSpPr txBox="1"/>
          <p:nvPr/>
        </p:nvSpPr>
        <p:spPr>
          <a:xfrm>
            <a:off x="230979" y="1260025"/>
            <a:ext cx="43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m(NaCl) = 66,2 g, V(H2O) = 184 ml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2505936-6A34-446A-8F77-568623AF2D49}"/>
              </a:ext>
            </a:extLst>
          </p:cNvPr>
          <p:cNvSpPr txBox="1"/>
          <p:nvPr/>
        </p:nvSpPr>
        <p:spPr>
          <a:xfrm>
            <a:off x="107155" y="1950365"/>
            <a:ext cx="89296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Vypočítejte hmotnostní zlomek K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Cr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v roztoku nasyceném při 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a) 20°C; b) 60°C.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Rozpustnosti: při 20°C =&gt; 12 g/100g vody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při 60°C =&gt; 43 g/100g vody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.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1F0EAF-8BD4-41DF-8F05-FBF9B3CBC45B}"/>
              </a:ext>
            </a:extLst>
          </p:cNvPr>
          <p:cNvSpPr txBox="1"/>
          <p:nvPr/>
        </p:nvSpPr>
        <p:spPr>
          <a:xfrm>
            <a:off x="273843" y="2750696"/>
            <a:ext cx="6124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i="0" u="none" strike="noStrike" baseline="0" dirty="0">
                <a:latin typeface="Calibri" panose="020F0502020204030204" pitchFamily="34" charset="0"/>
              </a:rPr>
              <a:t>a) w(K2Cr2O7) = 0,107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 b) w(K2Cr2O7) = 0,301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33D8E7-AF7D-4210-A477-53AECC3B4010}"/>
              </a:ext>
            </a:extLst>
          </p:cNvPr>
          <p:cNvSpPr txBox="1"/>
          <p:nvPr/>
        </p:nvSpPr>
        <p:spPr>
          <a:xfrm>
            <a:off x="214312" y="3559378"/>
            <a:ext cx="87558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Má být připraveno 80 g roztoku CuCl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60°C. Vypočítejte hmotnost CuCl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a objem vody (</a:t>
            </a:r>
            <a:r>
              <a:rPr lang="el-GR" sz="2000" i="0" u="none" strike="noStrike" baseline="0" dirty="0"/>
              <a:t>ρ</a:t>
            </a:r>
            <a:r>
              <a:rPr lang="cs-CZ" sz="2000" i="0" u="none" strike="noStrike" baseline="0" dirty="0"/>
              <a:t> </a:t>
            </a:r>
            <a:r>
              <a:rPr lang="el-GR" sz="2000" i="0" u="none" strike="noStrike" baseline="0" dirty="0"/>
              <a:t>=</a:t>
            </a:r>
            <a:r>
              <a:rPr lang="cs-CZ" sz="2000" i="0" u="none" strike="noStrike" baseline="0" dirty="0"/>
              <a:t> </a:t>
            </a:r>
            <a:r>
              <a:rPr lang="el-GR" sz="2000" i="0" u="none" strike="noStrike" baseline="0" dirty="0"/>
              <a:t>1,00 </a:t>
            </a:r>
            <a:r>
              <a:rPr lang="cs-CZ" sz="2000" i="0" u="none" strike="noStrike" baseline="0" dirty="0"/>
              <a:t>g/ml), které se použijí k přípravě roztoku. Rozpustnost při teplotě 60°C je 153 g ve 100 g vody.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D7B531A-CB26-4F4C-9DE1-112666287A26}"/>
              </a:ext>
            </a:extLst>
          </p:cNvPr>
          <p:cNvSpPr txBox="1"/>
          <p:nvPr/>
        </p:nvSpPr>
        <p:spPr>
          <a:xfrm>
            <a:off x="273843" y="4659582"/>
            <a:ext cx="51649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/>
              <a:t>m(CuCl22H2O ) =48,4 g, </a:t>
            </a:r>
            <a:r>
              <a:rPr lang="cs-CZ" sz="2000" b="0" i="0" u="none" strike="noStrike" baseline="0" dirty="0"/>
              <a:t>V(H2O) = 31,6 ml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F1E1972-3BC6-4F2F-A888-B10C6D85E5D0}"/>
              </a:ext>
            </a:extLst>
          </p:cNvPr>
          <p:cNvSpPr txBox="1"/>
          <p:nvPr/>
        </p:nvSpPr>
        <p:spPr>
          <a:xfrm>
            <a:off x="230979" y="5286787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Ze 150 g roztoku BaCl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20°C má být připraven roztok, v němž je w(BaCl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2,0 %. Vypočítejte množství vody, jímž se nasycený roztok zředí. Rozpustnost BaCl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20°C je 44,6 g ve 100 g vody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5BBA56D-CFC0-489E-86A2-3D2E2F4C3698}"/>
              </a:ext>
            </a:extLst>
          </p:cNvPr>
          <p:cNvSpPr txBox="1"/>
          <p:nvPr/>
        </p:nvSpPr>
        <p:spPr>
          <a:xfrm>
            <a:off x="359568" y="6329385"/>
            <a:ext cx="1962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V(H2O) = 1,8 l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18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BD85AF1-37E8-4C34-B0E0-E136963F4B8D}"/>
              </a:ext>
            </a:extLst>
          </p:cNvPr>
          <p:cNvSpPr txBox="1"/>
          <p:nvPr/>
        </p:nvSpPr>
        <p:spPr>
          <a:xfrm>
            <a:off x="304799" y="2194679"/>
            <a:ext cx="86201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Má být připraveno 120 g roztoku 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50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°C. Vypočítejte objem vody (</a:t>
            </a:r>
            <a:r>
              <a:rPr lang="cs-CZ" sz="2000" i="0" u="none" strike="noStrike" baseline="0" dirty="0" err="1"/>
              <a:t>lab</a:t>
            </a:r>
            <a:r>
              <a:rPr lang="cs-CZ" sz="2000" i="0" u="none" strike="noStrike" baseline="0" dirty="0"/>
              <a:t>. teplota) a hmotnost zelené skalice (FeSO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), které použijete při přípravě roztoku, když: </a:t>
            </a:r>
          </a:p>
          <a:p>
            <a:pPr algn="just"/>
            <a:r>
              <a:rPr lang="pt-BR" sz="2000" i="0" u="none" strike="noStrike" baseline="0" dirty="0"/>
              <a:t>   a)</a:t>
            </a:r>
            <a:r>
              <a:rPr lang="cs-CZ" sz="2000" i="0" u="none" strike="noStrike" baseline="0" dirty="0"/>
              <a:t> </a:t>
            </a:r>
            <a:r>
              <a:rPr lang="pt-BR" sz="2000" i="0" u="none" strike="noStrike" baseline="0" dirty="0"/>
              <a:t>máme k dispozici čistý a suchý FeSO</a:t>
            </a:r>
            <a:r>
              <a:rPr lang="pt-BR" sz="2000" i="0" u="none" strike="noStrike" baseline="-25000" dirty="0"/>
              <a:t>4</a:t>
            </a:r>
            <a:r>
              <a:rPr lang="pt-BR" sz="2000" i="0" u="none" strike="noStrike" baseline="0" dirty="0"/>
              <a:t> . 7 H</a:t>
            </a:r>
            <a:r>
              <a:rPr lang="pt-BR" sz="2000" i="0" u="none" strike="noStrike" baseline="-25000" dirty="0"/>
              <a:t>2</a:t>
            </a:r>
            <a:r>
              <a:rPr lang="pt-BR" sz="2000" i="0" u="none" strike="noStrike" baseline="0" dirty="0"/>
              <a:t>O </a:t>
            </a:r>
          </a:p>
          <a:p>
            <a:pPr algn="just"/>
            <a:r>
              <a:rPr lang="en-US" sz="2000" i="0" u="none" strike="noStrike" baseline="0" dirty="0"/>
              <a:t>   </a:t>
            </a:r>
            <a:r>
              <a:rPr lang="cs-CZ" sz="2000" i="0" u="none" strike="noStrike" baseline="0" dirty="0"/>
              <a:t>b) výchozí </a:t>
            </a:r>
            <a:r>
              <a:rPr lang="cs-CZ" sz="2000" i="0" u="none" strike="noStrike" baseline="0" dirty="0" err="1"/>
              <a:t>heptahydrát</a:t>
            </a:r>
            <a:r>
              <a:rPr lang="cs-CZ" sz="2000" i="0" u="none" strike="noStrike" baseline="0" dirty="0"/>
              <a:t> obsahuje 7,0 % </a:t>
            </a:r>
            <a:r>
              <a:rPr lang="cs-CZ" sz="2000" i="0" u="none" strike="noStrike" baseline="0" dirty="0" err="1"/>
              <a:t>nerozp</a:t>
            </a:r>
            <a:r>
              <a:rPr lang="cs-CZ" sz="2000" i="0" u="none" strike="noStrike" baseline="0" dirty="0"/>
              <a:t>. nečistot </a:t>
            </a:r>
          </a:p>
          <a:p>
            <a:pPr algn="just"/>
            <a:r>
              <a:rPr lang="en-US" sz="2000" i="0" u="none" strike="noStrike" baseline="0" dirty="0"/>
              <a:t>   </a:t>
            </a:r>
            <a:r>
              <a:rPr lang="cs-CZ" sz="2000" i="0" u="none" strike="noStrike" baseline="0" dirty="0"/>
              <a:t>c) výchozí </a:t>
            </a:r>
            <a:r>
              <a:rPr lang="cs-CZ" sz="2000" i="0" u="none" strike="noStrike" baseline="0" dirty="0" err="1"/>
              <a:t>heptahydrát</a:t>
            </a:r>
            <a:r>
              <a:rPr lang="cs-CZ" sz="2000" i="0" u="none" strike="noStrike" baseline="0" dirty="0"/>
              <a:t> obsahuje 7,0 % vlhkosti.</a:t>
            </a:r>
          </a:p>
          <a:p>
            <a:pPr algn="just"/>
            <a:r>
              <a:rPr lang="cs-CZ" sz="2000" i="0" u="none" strike="noStrike" baseline="0" dirty="0"/>
              <a:t> Rozpustnost 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-25000" dirty="0"/>
              <a:t> </a:t>
            </a:r>
            <a:r>
              <a:rPr lang="en-US" sz="2000" i="0" u="none" strike="noStrike" baseline="0" dirty="0"/>
              <a:t>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50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 je 149 g ve 100 g vody.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318F22-E103-4A21-9C8A-9ACD973C7D33}"/>
              </a:ext>
            </a:extLst>
          </p:cNvPr>
          <p:cNvSpPr txBox="1"/>
          <p:nvPr/>
        </p:nvSpPr>
        <p:spPr>
          <a:xfrm>
            <a:off x="171450" y="4554765"/>
            <a:ext cx="47148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a)m(skalice)=71,8 g; V(H2O)=48,2 ml 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b)m(skalice)=77,2 g; V(H2O)=48,2 ml </a:t>
            </a:r>
          </a:p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c)m(skalice)=77,2 g; V(H2O)=42,8 ml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E73E6B9-A783-4658-AADE-074C729E7A38}"/>
              </a:ext>
            </a:extLst>
          </p:cNvPr>
          <p:cNvSpPr txBox="1"/>
          <p:nvPr/>
        </p:nvSpPr>
        <p:spPr>
          <a:xfrm>
            <a:off x="228600" y="277237"/>
            <a:ext cx="8696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 množství vody, ve kterém se rozpustí 20,0 g CuSO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5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 roztok nasycený při teplotě 20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°C. Vypočítejte hmotnost připraveného roztoku. Rozpustnost CuSO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5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20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 je 36,6 g ve 100 g vody.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73C7AAE-29CD-48D9-B560-7780C6C4AA69}"/>
              </a:ext>
            </a:extLst>
          </p:cNvPr>
          <p:cNvSpPr txBox="1"/>
          <p:nvPr/>
        </p:nvSpPr>
        <p:spPr>
          <a:xfrm>
            <a:off x="228600" y="1395294"/>
            <a:ext cx="4657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V(H2O) = 54,6 ml m(roztok) = 74,6 g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347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3CDF421-C799-4C1B-9180-92EFE0771082}"/>
              </a:ext>
            </a:extLst>
          </p:cNvPr>
          <p:cNvSpPr txBox="1"/>
          <p:nvPr/>
        </p:nvSpPr>
        <p:spPr>
          <a:xfrm>
            <a:off x="155718" y="1898073"/>
            <a:ext cx="8676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Volná krystalizace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krystalizace, látka A krystalizuje volným odpařením rozpouštědla B (např. vody).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BA6EA85-2BFD-4A05-B333-19DC70CDF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33" b="42587"/>
          <a:stretch>
            <a:fillRect/>
          </a:stretch>
        </p:blipFill>
        <p:spPr bwMode="auto">
          <a:xfrm>
            <a:off x="1396929" y="2415872"/>
            <a:ext cx="4127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9842D07-9963-49C5-BDE9-7A13D8DE30A9}"/>
              </a:ext>
            </a:extLst>
          </p:cNvPr>
          <p:cNvSpPr txBox="1"/>
          <p:nvPr/>
        </p:nvSpPr>
        <p:spPr>
          <a:xfrm>
            <a:off x="140306" y="4419515"/>
            <a:ext cx="869193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 vstupního nasyceného roztoku při dané teplotě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odpařeného rozpouštědla (obvykle vody)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odpařeném rozpouštědle – tedy hodnota rovná nule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2B9A7B3-C032-4CC7-A4B3-0E5864805A4F}"/>
              </a:ext>
            </a:extLst>
          </p:cNvPr>
          <p:cNvSpPr txBox="1"/>
          <p:nvPr/>
        </p:nvSpPr>
        <p:spPr>
          <a:xfrm>
            <a:off x="226031" y="217980"/>
            <a:ext cx="869193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Volná krystalizace </a:t>
            </a:r>
          </a:p>
          <a:p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vyloučení krystalů odpařováním rozpouštědla při konstantní teplotě (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lab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. teplota)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necháme na vzduchu </a:t>
            </a:r>
          </a:p>
        </p:txBody>
      </p:sp>
    </p:spTree>
    <p:extLst>
      <p:ext uri="{BB962C8B-B14F-4D97-AF65-F5344CB8AC3E}">
        <p14:creationId xmlns:p14="http://schemas.microsoft.com/office/powerpoint/2010/main" val="3089690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1809FFC-A54F-4986-8D31-0757799B2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90" y="3429000"/>
            <a:ext cx="832206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Příklad.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Údaj z tabulek: rozpustnost  m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20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= 34,19 g znamená rozpustnost látky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ve 100g vody při 20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Hmotnostní zlomek vypočteme ze vztahu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3DBEC29-544A-4E50-876F-FED5D4DB6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233577"/>
              </p:ext>
            </p:extLst>
          </p:nvPr>
        </p:nvGraphicFramePr>
        <p:xfrm>
          <a:off x="6087176" y="4685276"/>
          <a:ext cx="1148862" cy="64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49300" imgH="419100" progId="Equation.3">
                  <p:embed/>
                </p:oleObj>
              </mc:Choice>
              <mc:Fallback>
                <p:oleObj r:id="rId2" imgW="7493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7176" y="4685276"/>
                        <a:ext cx="1148862" cy="642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E028271-38F8-4632-B072-A090AB05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038" y="4848304"/>
            <a:ext cx="12130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r>
              <a:rPr kumimoji="0" lang="cs-CZ" altLang="cs-CZ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0,255</a:t>
            </a:r>
            <a:endParaRPr kumimoji="0" lang="cs-CZ" altLang="cs-CZ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72777E-B586-4441-8448-59DE9DE52BA8}"/>
              </a:ext>
            </a:extLst>
          </p:cNvPr>
          <p:cNvSpPr txBox="1"/>
          <p:nvPr/>
        </p:nvSpPr>
        <p:spPr>
          <a:xfrm>
            <a:off x="5094590" y="4832915"/>
            <a:ext cx="1135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=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09480D9-ED6D-4528-8476-79CA827E0D69}"/>
              </a:ext>
            </a:extLst>
          </p:cNvPr>
          <p:cNvSpPr txBox="1"/>
          <p:nvPr/>
        </p:nvSpPr>
        <p:spPr>
          <a:xfrm>
            <a:off x="281148" y="328910"/>
            <a:ext cx="85961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Hmotnostní zlomek rozpuštěné látky v nasyceném roztoku vypočítáme snadno z údaje o rozpustnosti 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CC485AE7-6C1E-471D-87F3-7BA409187A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463917"/>
              </p:ext>
            </p:extLst>
          </p:nvPr>
        </p:nvGraphicFramePr>
        <p:xfrm>
          <a:off x="2282111" y="1042341"/>
          <a:ext cx="241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41091" imgH="215713" progId="Equation.3">
                  <p:embed/>
                </p:oleObj>
              </mc:Choice>
              <mc:Fallback>
                <p:oleObj r:id="rId4" imgW="241091" imgH="215713" progId="Equation.3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2285245D-7A27-487C-A7F6-E5FA912475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111" y="1042341"/>
                        <a:ext cx="241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E6155AE0-1C0B-471B-B51E-7CA47D0DAA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46681"/>
              </p:ext>
            </p:extLst>
          </p:nvPr>
        </p:nvGraphicFramePr>
        <p:xfrm>
          <a:off x="2836916" y="719661"/>
          <a:ext cx="1125164" cy="64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736600" imgH="419100" progId="Equation.3">
                  <p:embed/>
                </p:oleObj>
              </mc:Choice>
              <mc:Fallback>
                <p:oleObj r:id="rId6" imgW="736600" imgH="4191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DEE1A874-3C3B-4465-9583-FD5FDF1262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916" y="719661"/>
                        <a:ext cx="1125164" cy="640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BC4ED311-B762-4D16-BF9B-738D61475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806" y="978029"/>
            <a:ext cx="6431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FD18A3E-FDB2-45B4-99F0-AA320CB01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3411" y="953603"/>
            <a:ext cx="13614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1A5596-8CEF-4E31-920D-9B2C7B1CFEA6}"/>
              </a:ext>
            </a:extLst>
          </p:cNvPr>
          <p:cNvSpPr txBox="1"/>
          <p:nvPr/>
        </p:nvSpPr>
        <p:spPr>
          <a:xfrm>
            <a:off x="1491001" y="784326"/>
            <a:ext cx="5876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7480" marR="0" indent="44958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A – rozpouštěná látka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E8ADE54-27B1-4791-9FD3-1CE5665B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9684" y="1135093"/>
            <a:ext cx="451534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(A) – rozpustnost ve 100 g rozpouštědla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FDA3EAB-724A-4FAC-88C1-3164C1B6D9C9}"/>
              </a:ext>
            </a:extLst>
          </p:cNvPr>
          <p:cNvSpPr txBox="1"/>
          <p:nvPr/>
        </p:nvSpPr>
        <p:spPr>
          <a:xfrm>
            <a:off x="281148" y="1724437"/>
            <a:ext cx="8928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 tabulkách značeno např. m</a:t>
            </a:r>
            <a:r>
              <a:rPr lang="cs-CZ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kde 20 je teplota ve </a:t>
            </a:r>
            <a:r>
              <a:rPr lang="cs-CZ" sz="18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znamená rozpouštění ve vodě)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83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9D0412-B62D-451B-88AC-5FA7CA79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8" y="172966"/>
            <a:ext cx="8938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Krystalizace CuCl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odpařováním (volná) probíhá z nasyceného roztoku při 80 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Hmotnost vstupního roztoku je 1580 g. Vypočtěte: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kolik vody je nutné odpařit, aby vznikly suché krystaly?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hmotnost suchých krystalů?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F1A932A-78E2-430A-B570-77F8F03FD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5190"/>
          <a:stretch>
            <a:fillRect/>
          </a:stretch>
        </p:blipFill>
        <p:spPr bwMode="auto">
          <a:xfrm>
            <a:off x="4363984" y="1270856"/>
            <a:ext cx="400685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CFFDBF7-454C-4057-AC92-CE32C1329E2C}"/>
              </a:ext>
            </a:extLst>
          </p:cNvPr>
          <p:cNvSpPr txBox="1"/>
          <p:nvPr/>
        </p:nvSpPr>
        <p:spPr>
          <a:xfrm>
            <a:off x="428733" y="18012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CuCl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93F7A7-1E66-473F-80D2-CEAB496EF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75" y="2969034"/>
            <a:ext cx="47132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8F969B28-ED85-424B-8A3D-2166A52770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806781"/>
              </p:ext>
            </p:extLst>
          </p:nvPr>
        </p:nvGraphicFramePr>
        <p:xfrm>
          <a:off x="456775" y="2552834"/>
          <a:ext cx="2871312" cy="724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854200" imgH="469900" progId="Equation.3">
                  <p:embed/>
                </p:oleObj>
              </mc:Choice>
              <mc:Fallback>
                <p:oleObj r:id="rId3" imgW="18542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75" y="2552834"/>
                        <a:ext cx="2871312" cy="724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07964C7-294D-49B4-9353-725BD77B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919" y="3467100"/>
            <a:ext cx="4938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*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w(1A) = 1580 * 0,495 =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782,1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CuCl</a:t>
            </a:r>
            <a:r>
              <a:rPr kumimoji="0" lang="en-US" altLang="cs-CZ" sz="1600" b="0" i="0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cs-CZ" altLang="cs-CZ" sz="1600" b="0" i="0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C6ACD4F-60EA-4A45-A65B-4AC3702C1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25880"/>
            <a:ext cx="4009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Je třeba odpařit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797,9 g vody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Vznikne 782,1 g krystalů CuCl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8103ED66-33B3-42CA-8D49-B5B6B10F6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34570"/>
            <a:ext cx="4938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en-US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cs-CZ" altLang="cs-CZ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cs-CZ" sz="1600" dirty="0">
                <a:ea typeface="Times New Roman" panose="02020603050405020304" pitchFamily="18" charset="0"/>
              </a:rPr>
              <a:t>– m</a:t>
            </a:r>
            <a:r>
              <a:rPr lang="en-US" altLang="cs-CZ" sz="1600" baseline="-30000" dirty="0">
                <a:ea typeface="Times New Roman" panose="02020603050405020304" pitchFamily="18" charset="0"/>
              </a:rPr>
              <a:t>3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 1580 </a:t>
            </a:r>
            <a:r>
              <a:rPr lang="en-US" altLang="cs-CZ" sz="1600" dirty="0">
                <a:ea typeface="Times New Roman" panose="02020603050405020304" pitchFamily="18" charset="0"/>
              </a:rPr>
              <a:t>-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782,1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797,9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cs-CZ" sz="1600" b="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vody</a:t>
            </a:r>
            <a:endParaRPr kumimoji="0" lang="cs-CZ" altLang="cs-CZ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18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1724</TotalTime>
  <Words>3213</Words>
  <Application>Microsoft Office PowerPoint</Application>
  <PresentationFormat>Předvádění na obrazovce (4:3)</PresentationFormat>
  <Paragraphs>174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Source Sans Pro</vt:lpstr>
      <vt:lpstr>Times New Roman</vt:lpstr>
      <vt:lpstr>Motiv Office</vt:lpstr>
      <vt:lpstr>Equation.3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151</cp:revision>
  <dcterms:created xsi:type="dcterms:W3CDTF">2021-03-09T19:08:48Z</dcterms:created>
  <dcterms:modified xsi:type="dcterms:W3CDTF">2023-03-23T08:50:31Z</dcterms:modified>
</cp:coreProperties>
</file>