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2"/>
  </p:notesMasterIdLst>
  <p:sldIdLst>
    <p:sldId id="833" r:id="rId2"/>
    <p:sldId id="285" r:id="rId3"/>
    <p:sldId id="385" r:id="rId4"/>
    <p:sldId id="384" r:id="rId5"/>
    <p:sldId id="372" r:id="rId6"/>
    <p:sldId id="834" r:id="rId7"/>
    <p:sldId id="376" r:id="rId8"/>
    <p:sldId id="373" r:id="rId9"/>
    <p:sldId id="835" r:id="rId10"/>
    <p:sldId id="3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332A6-CAEC-4E2D-ABB3-B1DDED9AA83B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8962A-C7FB-4D30-B7A2-69B9AC28D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05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7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8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5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6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7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09AF-4C23-451E-B59E-A43DD1B26D8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63A34F2A-2631-46CC-B0CD-00B61FA41F1E}"/>
              </a:ext>
            </a:extLst>
          </p:cNvPr>
          <p:cNvSpPr txBox="1"/>
          <p:nvPr/>
        </p:nvSpPr>
        <p:spPr>
          <a:xfrm>
            <a:off x="9906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Periodick</a:t>
            </a:r>
            <a:r>
              <a:rPr lang="cs-CZ" b="1" dirty="0"/>
              <a:t>á</a:t>
            </a:r>
            <a:r>
              <a:rPr lang="en-US" b="1" dirty="0"/>
              <a:t> </a:t>
            </a:r>
            <a:r>
              <a:rPr lang="en-US" b="1" dirty="0" err="1"/>
              <a:t>soustava</a:t>
            </a:r>
            <a:r>
              <a:rPr lang="en-US" b="1" dirty="0"/>
              <a:t> </a:t>
            </a:r>
            <a:r>
              <a:rPr lang="en-US" b="1" dirty="0" err="1"/>
              <a:t>prvk</a:t>
            </a:r>
            <a:r>
              <a:rPr lang="cs-CZ" b="1" dirty="0"/>
              <a:t>ů (dlouhá forma)</a:t>
            </a:r>
            <a:endParaRPr lang="en-US" b="1" dirty="0"/>
          </a:p>
        </p:txBody>
      </p:sp>
      <p:pic>
        <p:nvPicPr>
          <p:cNvPr id="7" name="Obrázek 6" descr="Obsah obrázku text, kreslení&#10;&#10;Popis byl vytvořen automaticky">
            <a:extLst>
              <a:ext uri="{FF2B5EF4-FFF2-40B4-BE49-F238E27FC236}">
                <a16:creationId xmlns:a16="http://schemas.microsoft.com/office/drawing/2014/main" id="{512552A5-E9FE-4A29-933B-173F3B581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8599"/>
            <a:ext cx="3903617" cy="2134791"/>
          </a:xfrm>
          <a:prstGeom prst="rect">
            <a:avLst/>
          </a:prstGeom>
        </p:spPr>
      </p:pic>
      <p:pic>
        <p:nvPicPr>
          <p:cNvPr id="5" name="Obrázek 4" descr="Obsah obrázku počítač&#10;&#10;Popis byl vytvořen automaticky">
            <a:extLst>
              <a:ext uri="{FF2B5EF4-FFF2-40B4-BE49-F238E27FC236}">
                <a16:creationId xmlns:a16="http://schemas.microsoft.com/office/drawing/2014/main" id="{EE826A38-9569-4B01-9D10-050E6EA067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08711"/>
            <a:ext cx="8597681" cy="464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26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0312036-9472-4475-9532-85CA489FDE72}"/>
              </a:ext>
            </a:extLst>
          </p:cNvPr>
          <p:cNvSpPr txBox="1"/>
          <p:nvPr/>
        </p:nvSpPr>
        <p:spPr>
          <a:xfrm>
            <a:off x="190711" y="434877"/>
            <a:ext cx="86405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sloučenin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NH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PH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and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S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má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nejslabší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nejsilnější vodíkovou vazbu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53E6FB-36C1-48E3-A764-5DB13A64BDA5}"/>
              </a:ext>
            </a:extLst>
          </p:cNvPr>
          <p:cNvSpPr txBox="1"/>
          <p:nvPr/>
        </p:nvSpPr>
        <p:spPr>
          <a:xfrm>
            <a:off x="190711" y="2066972"/>
            <a:ext cx="88100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Proč má molekula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BeH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nulový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dip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ó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přestože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 vazba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Be-H 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dirty="0">
                <a:solidFill>
                  <a:srgbClr val="34495E"/>
                </a:solidFill>
              </a:rPr>
              <a:t>?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75E27D3-1A76-8A50-41BB-6C0AE39F9390}"/>
              </a:ext>
            </a:extLst>
          </p:cNvPr>
          <p:cNvSpPr txBox="1"/>
          <p:nvPr/>
        </p:nvSpPr>
        <p:spPr>
          <a:xfrm>
            <a:off x="6744985" y="997009"/>
            <a:ext cx="12380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PH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7410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VÃ½sledek obrÃ¡zku pro solv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52" y="994528"/>
            <a:ext cx="7456828" cy="504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>
            <a:extLst>
              <a:ext uri="{FF2B5EF4-FFF2-40B4-BE49-F238E27FC236}">
                <a16:creationId xmlns:a16="http://schemas.microsoft.com/office/drawing/2014/main" id="{2EA7143C-0804-48B0-B72B-432EB54C2270}"/>
              </a:ext>
            </a:extLst>
          </p:cNvPr>
          <p:cNvSpPr txBox="1"/>
          <p:nvPr/>
        </p:nvSpPr>
        <p:spPr>
          <a:xfrm>
            <a:off x="351889" y="499097"/>
            <a:ext cx="85866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s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atomov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19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bude nejochotněji reagovat s prvkem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jehož atomové číslo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18  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21 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20  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17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B7AFEF58-89A5-4BD1-8B06-80EF87BF79EB}"/>
              </a:ext>
            </a:extLst>
          </p:cNvPr>
          <p:cNvSpPr txBox="1"/>
          <p:nvPr/>
        </p:nvSpPr>
        <p:spPr>
          <a:xfrm>
            <a:off x="333912" y="2938440"/>
            <a:ext cx="84402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z uvedených částic jsou 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izoelektronové</a:t>
            </a:r>
            <a:r>
              <a:rPr lang="cs-CZ" sz="2000" dirty="0">
                <a:solidFill>
                  <a:srgbClr val="34495E"/>
                </a:solidFill>
              </a:rPr>
              <a:t>?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) Ne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(ii) Cl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(iii) Ca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(iv) Rb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6A25D6A-E18D-3ED5-886C-ADEA38D59963}"/>
              </a:ext>
            </a:extLst>
          </p:cNvPr>
          <p:cNvSpPr txBox="1"/>
          <p:nvPr/>
        </p:nvSpPr>
        <p:spPr>
          <a:xfrm>
            <a:off x="5424755" y="2044558"/>
            <a:ext cx="824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d) </a:t>
            </a:r>
            <a:r>
              <a:rPr lang="en-US" sz="2000" baseline="-25000" dirty="0"/>
              <a:t>17</a:t>
            </a:r>
            <a:r>
              <a:rPr lang="en-US" sz="2000" dirty="0"/>
              <a:t>Cl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2CDDDB9-8294-FA8F-1344-2F54838CE809}"/>
              </a:ext>
            </a:extLst>
          </p:cNvPr>
          <p:cNvSpPr txBox="1"/>
          <p:nvPr/>
        </p:nvSpPr>
        <p:spPr>
          <a:xfrm flipH="1">
            <a:off x="5203367" y="3983550"/>
            <a:ext cx="2091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(ii) Cl</a:t>
            </a:r>
            <a:r>
              <a:rPr lang="en-US" sz="2000" baseline="30000" dirty="0"/>
              <a:t>-</a:t>
            </a:r>
            <a:r>
              <a:rPr lang="en-US" sz="2000" dirty="0"/>
              <a:t> a (iii) Ca</a:t>
            </a:r>
            <a:r>
              <a:rPr lang="en-US" sz="2000" baseline="30000" dirty="0"/>
              <a:t>2+</a:t>
            </a:r>
            <a:endParaRPr lang="cs-CZ" sz="2000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52E7197-6799-0DC2-730E-4ABF07CFBE18}"/>
              </a:ext>
            </a:extLst>
          </p:cNvPr>
          <p:cNvSpPr txBox="1"/>
          <p:nvPr/>
        </p:nvSpPr>
        <p:spPr>
          <a:xfrm>
            <a:off x="454634" y="5538526"/>
            <a:ext cx="7980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Jmenujte 4 příklady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částic 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isoelektronových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s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Ca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0DC76D4-3358-AE15-8C05-824BDCF38E6B}"/>
              </a:ext>
            </a:extLst>
          </p:cNvPr>
          <p:cNvSpPr txBox="1"/>
          <p:nvPr/>
        </p:nvSpPr>
        <p:spPr>
          <a:xfrm flipH="1">
            <a:off x="6417697" y="6158848"/>
            <a:ext cx="175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  <a:r>
              <a:rPr lang="en-US" sz="2000" baseline="30000" dirty="0"/>
              <a:t>2-</a:t>
            </a:r>
            <a:r>
              <a:rPr lang="en-US" sz="2000" dirty="0"/>
              <a:t>, Cl</a:t>
            </a:r>
            <a:r>
              <a:rPr lang="en-US" sz="2000" baseline="30000" dirty="0"/>
              <a:t>-</a:t>
            </a:r>
            <a:r>
              <a:rPr lang="en-US" sz="2000" dirty="0"/>
              <a:t>, </a:t>
            </a:r>
            <a:r>
              <a:rPr lang="en-US" sz="2000" dirty="0" err="1"/>
              <a:t>Ar</a:t>
            </a:r>
            <a:r>
              <a:rPr lang="en-US" sz="2000" dirty="0"/>
              <a:t> a K</a:t>
            </a:r>
            <a:r>
              <a:rPr lang="en-US" sz="2000" baseline="30000" dirty="0"/>
              <a:t>+</a:t>
            </a:r>
            <a:endParaRPr lang="cs-CZ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7386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8EB8E8C-87FB-4590-B95C-8954C1F94877}"/>
              </a:ext>
            </a:extLst>
          </p:cNvPr>
          <p:cNvSpPr txBox="1"/>
          <p:nvPr/>
        </p:nvSpPr>
        <p:spPr>
          <a:xfrm>
            <a:off x="166955" y="1893427"/>
            <a:ext cx="88100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Prvky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X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Y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Z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mají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2, 3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dirty="0">
                <a:solidFill>
                  <a:srgbClr val="34495E"/>
                </a:solidFill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ech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 nich nejvíce bazický oxid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tvoří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X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Y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Z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žádný z nich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E5694E7-9330-43CB-9118-E558EC7BB53A}"/>
              </a:ext>
            </a:extLst>
          </p:cNvPr>
          <p:cNvSpPr txBox="1"/>
          <p:nvPr/>
        </p:nvSpPr>
        <p:spPr>
          <a:xfrm>
            <a:off x="259423" y="4523224"/>
            <a:ext cx="86970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oxidů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CuO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MgO, Al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 nejvíce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ba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ký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MgO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CuO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Al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4EC55CA-CB98-44D4-A838-497BB4CA355C}"/>
              </a:ext>
            </a:extLst>
          </p:cNvPr>
          <p:cNvSpPr txBox="1"/>
          <p:nvPr/>
        </p:nvSpPr>
        <p:spPr>
          <a:xfrm>
            <a:off x="166955" y="413201"/>
            <a:ext cx="87895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Které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dvojice 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čá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stic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jsou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izoelektronické</a:t>
            </a:r>
            <a:r>
              <a:rPr lang="cs-CZ" sz="2000" dirty="0">
                <a:solidFill>
                  <a:srgbClr val="34495E"/>
                </a:solidFill>
              </a:rPr>
              <a:t>?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Be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F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Fe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N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He, 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, C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A1B2B7-2DFA-8955-0988-DA7EA2E03B5A}"/>
              </a:ext>
            </a:extLst>
          </p:cNvPr>
          <p:cNvSpPr txBox="1"/>
          <p:nvPr/>
        </p:nvSpPr>
        <p:spPr>
          <a:xfrm>
            <a:off x="4248364" y="1153314"/>
            <a:ext cx="42175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F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-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N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3-</a:t>
            </a:r>
            <a:r>
              <a:rPr lang="cs-CZ" sz="2000" baseline="30000" dirty="0">
                <a:solidFill>
                  <a:srgbClr val="34495E"/>
                </a:solidFill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/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2-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/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Be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He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/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Fe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cs-CZ" sz="2000" i="0" baseline="3000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C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B31187-9A28-1453-5B54-CBE47C80E370}"/>
              </a:ext>
            </a:extLst>
          </p:cNvPr>
          <p:cNvSpPr txBox="1"/>
          <p:nvPr/>
        </p:nvSpPr>
        <p:spPr>
          <a:xfrm>
            <a:off x="6030931" y="3123612"/>
            <a:ext cx="7243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X  </a:t>
            </a:r>
            <a:endParaRPr lang="cs-CZ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642D77-0048-AA8B-E28D-7C2E75F6A2F7}"/>
              </a:ext>
            </a:extLst>
          </p:cNvPr>
          <p:cNvSpPr txBox="1"/>
          <p:nvPr/>
        </p:nvSpPr>
        <p:spPr>
          <a:xfrm>
            <a:off x="6110555" y="5520020"/>
            <a:ext cx="12894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</a:p>
        </p:txBody>
      </p:sp>
    </p:spTree>
    <p:extLst>
      <p:ext uri="{BB962C8B-B14F-4D97-AF65-F5344CB8AC3E}">
        <p14:creationId xmlns:p14="http://schemas.microsoft.com/office/powerpoint/2010/main" val="39320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9E5BCAA-6AA6-46A9-9D21-91D98DFBD606}"/>
              </a:ext>
            </a:extLst>
          </p:cNvPr>
          <p:cNvSpPr txBox="1"/>
          <p:nvPr/>
        </p:nvSpPr>
        <p:spPr>
          <a:xfrm>
            <a:off x="297947" y="391922"/>
            <a:ext cx="87176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B, Al, Mg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FE0A35-0A84-4490-B631-775CCBDF0F39}"/>
              </a:ext>
            </a:extLst>
          </p:cNvPr>
          <p:cNvSpPr txBox="1"/>
          <p:nvPr/>
        </p:nvSpPr>
        <p:spPr>
          <a:xfrm>
            <a:off x="297947" y="1426463"/>
            <a:ext cx="86277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Si, Be, Mg, Na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095660E-7B1C-4E90-B7E9-D08F1AC580D5}"/>
              </a:ext>
            </a:extLst>
          </p:cNvPr>
          <p:cNvSpPr txBox="1"/>
          <p:nvPr/>
        </p:nvSpPr>
        <p:spPr>
          <a:xfrm>
            <a:off x="297947" y="2721114"/>
            <a:ext cx="8820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B, C, Si, 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nekovového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CA071AB-68A4-4092-B644-41CED59A7623}"/>
              </a:ext>
            </a:extLst>
          </p:cNvPr>
          <p:cNvSpPr txBox="1"/>
          <p:nvPr/>
        </p:nvSpPr>
        <p:spPr>
          <a:xfrm>
            <a:off x="331337" y="3844687"/>
            <a:ext cx="87535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Z prvků s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ovým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9, 12 a 36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vyberte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který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výrazně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tronegativ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inert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 plyn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výrazně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tropo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2E715B0-A5FC-B233-1518-97EEDF2CF549}"/>
              </a:ext>
            </a:extLst>
          </p:cNvPr>
          <p:cNvSpPr txBox="1"/>
          <p:nvPr/>
        </p:nvSpPr>
        <p:spPr>
          <a:xfrm>
            <a:off x="5224409" y="858093"/>
            <a:ext cx="20085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Mg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Al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25185E-7C52-EC18-BB4F-D96D5E2DBF8D}"/>
              </a:ext>
            </a:extLst>
          </p:cNvPr>
          <p:cNvSpPr txBox="1"/>
          <p:nvPr/>
        </p:nvSpPr>
        <p:spPr>
          <a:xfrm>
            <a:off x="5255231" y="1933308"/>
            <a:ext cx="2876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Na &gt; Mg &gt; Be &gt;  Si &gt; P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49D3556-A59F-6E74-A4B6-1D09F693DCF9}"/>
              </a:ext>
            </a:extLst>
          </p:cNvPr>
          <p:cNvSpPr txBox="1"/>
          <p:nvPr/>
        </p:nvSpPr>
        <p:spPr>
          <a:xfrm>
            <a:off x="5506948" y="3294391"/>
            <a:ext cx="26096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F &gt; N &gt; C &gt; Si ≥ B  &gt; F</a:t>
            </a:r>
            <a:r>
              <a:rPr lang="cs-CZ" sz="18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86BC6E3-C825-C45E-3682-F3DFCC337C89}"/>
              </a:ext>
            </a:extLst>
          </p:cNvPr>
          <p:cNvSpPr txBox="1"/>
          <p:nvPr/>
        </p:nvSpPr>
        <p:spPr>
          <a:xfrm>
            <a:off x="7233007" y="4101061"/>
            <a:ext cx="11866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9</a:t>
            </a:r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F</a:t>
            </a:r>
          </a:p>
          <a:p>
            <a:pPr marL="342900" indent="-342900">
              <a:buAutoNum type="alphaLcParenBoth"/>
            </a:pPr>
            <a:r>
              <a:rPr lang="en-US" baseline="-25000" dirty="0">
                <a:solidFill>
                  <a:srgbClr val="34495E"/>
                </a:solidFill>
                <a:latin typeface="ubuntu"/>
              </a:rPr>
              <a:t>36</a:t>
            </a:r>
            <a:r>
              <a:rPr lang="en-US" dirty="0">
                <a:solidFill>
                  <a:srgbClr val="34495E"/>
                </a:solidFill>
                <a:latin typeface="ubuntu"/>
              </a:rPr>
              <a:t>Kr</a:t>
            </a:r>
          </a:p>
          <a:p>
            <a:pPr marL="342900" indent="-342900">
              <a:buAutoNum type="alphaLcParenBoth"/>
            </a:pP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12</a:t>
            </a:r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Mg 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7CBC391-0479-54A5-B774-F8F25DF9A6F6}"/>
              </a:ext>
            </a:extLst>
          </p:cNvPr>
          <p:cNvSpPr txBox="1"/>
          <p:nvPr/>
        </p:nvSpPr>
        <p:spPr>
          <a:xfrm>
            <a:off x="331337" y="5450415"/>
            <a:ext cx="8727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Vyberte částici s nejmenším poloměrem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-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2-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3BBBB4A-35F1-3406-A39B-6B9C27575664}"/>
              </a:ext>
            </a:extLst>
          </p:cNvPr>
          <p:cNvSpPr txBox="1"/>
          <p:nvPr/>
        </p:nvSpPr>
        <p:spPr>
          <a:xfrm>
            <a:off x="6729572" y="6096746"/>
            <a:ext cx="14537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a) 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048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4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B10F3C3-3473-4DC4-85FB-5589AB0D73B7}"/>
              </a:ext>
            </a:extLst>
          </p:cNvPr>
          <p:cNvSpPr txBox="1"/>
          <p:nvPr/>
        </p:nvSpPr>
        <p:spPr>
          <a:xfrm>
            <a:off x="208052" y="329781"/>
            <a:ext cx="872789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částice podle rostoucí ionizační energie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: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 K, Cl a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 Na, Mg a Al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 C a N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F844A90-1E9E-41FE-9BA5-3735D237F724}"/>
              </a:ext>
            </a:extLst>
          </p:cNvPr>
          <p:cNvSpPr txBox="1"/>
          <p:nvPr/>
        </p:nvSpPr>
        <p:spPr>
          <a:xfrm>
            <a:off x="208052" y="1952951"/>
            <a:ext cx="825785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Pořadí prvků podle rostoucí  ionizační energie K, Ca a Ba je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(a)  K &gt; Ca &gt; Ba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(b)  Ca &gt; Ba &gt; K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(c)  Ba &gt; K &gt; Ca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(d)  K &gt; Ba &gt; Ca 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C9F9947-6731-7218-D871-F91E3C014301}"/>
              </a:ext>
            </a:extLst>
          </p:cNvPr>
          <p:cNvSpPr txBox="1"/>
          <p:nvPr/>
        </p:nvSpPr>
        <p:spPr>
          <a:xfrm>
            <a:off x="6616556" y="398913"/>
            <a:ext cx="209079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K &lt; Cl &lt;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 &lt; Mg &lt; Al</a:t>
            </a: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 &lt; 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FFFC97E-1851-46A2-D34C-282EC24A51B7}"/>
              </a:ext>
            </a:extLst>
          </p:cNvPr>
          <p:cNvSpPr txBox="1"/>
          <p:nvPr/>
        </p:nvSpPr>
        <p:spPr>
          <a:xfrm>
            <a:off x="6727003" y="2608872"/>
            <a:ext cx="1869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Ca &gt; Ba &gt; K  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E5FA5D-9FEF-5558-BD09-38304A520C13}"/>
              </a:ext>
            </a:extLst>
          </p:cNvPr>
          <p:cNvSpPr txBox="1"/>
          <p:nvPr/>
        </p:nvSpPr>
        <p:spPr>
          <a:xfrm>
            <a:off x="292816" y="3849019"/>
            <a:ext cx="87278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Vyberte částici s nejmenším poloměrem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+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Sr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84C4057-A215-5497-7D7C-7BF95048EFEB}"/>
              </a:ext>
            </a:extLst>
          </p:cNvPr>
          <p:cNvSpPr txBox="1"/>
          <p:nvPr/>
        </p:nvSpPr>
        <p:spPr>
          <a:xfrm>
            <a:off x="6937625" y="4424587"/>
            <a:ext cx="9811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Sr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61195A4-1EE8-5D29-58F9-A7DDE6B4D980}"/>
              </a:ext>
            </a:extLst>
          </p:cNvPr>
          <p:cNvSpPr txBox="1"/>
          <p:nvPr/>
        </p:nvSpPr>
        <p:spPr>
          <a:xfrm>
            <a:off x="292816" y="5495470"/>
            <a:ext cx="713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částic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Mg, Mg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Al, Al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má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nejmenší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největší poloměr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20D5BB-90EB-58B0-6595-E949394DF9DE}"/>
              </a:ext>
            </a:extLst>
          </p:cNvPr>
          <p:cNvSpPr txBox="1"/>
          <p:nvPr/>
        </p:nvSpPr>
        <p:spPr>
          <a:xfrm>
            <a:off x="7323126" y="5658552"/>
            <a:ext cx="910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Both"/>
            </a:pPr>
            <a:r>
              <a:rPr lang="en-US" sz="2000" dirty="0"/>
              <a:t>Al</a:t>
            </a:r>
            <a:r>
              <a:rPr lang="en-US" sz="2000" baseline="30000" dirty="0"/>
              <a:t>3+</a:t>
            </a:r>
          </a:p>
          <a:p>
            <a:pPr marL="342900" indent="-342900">
              <a:buAutoNum type="alphaLcParenBoth"/>
            </a:pPr>
            <a:r>
              <a:rPr lang="en-US" sz="2000" dirty="0"/>
              <a:t>Mg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41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1EBE067E-2E69-49CD-AA27-51F1669DDFBF}"/>
              </a:ext>
            </a:extLst>
          </p:cNvPr>
          <p:cNvSpPr txBox="1"/>
          <p:nvPr/>
        </p:nvSpPr>
        <p:spPr>
          <a:xfrm>
            <a:off x="195209" y="267666"/>
            <a:ext cx="8753582" cy="2349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Z prvků 3.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Na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vyberte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nejvyšší první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ioniza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ergií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největším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atom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ovým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poloměrem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který je nejvíce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ekov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který je nejvíce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kov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4ECDC98-DE59-9465-0A76-AC50B8EF200B}"/>
              </a:ext>
            </a:extLst>
          </p:cNvPr>
          <p:cNvSpPr txBox="1"/>
          <p:nvPr/>
        </p:nvSpPr>
        <p:spPr>
          <a:xfrm>
            <a:off x="169525" y="4007142"/>
            <a:ext cx="87792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R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tivit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 u prvků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skupiny roste v pořadí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dirty="0"/>
              <a:t>&lt;</a:t>
            </a:r>
            <a:r>
              <a:rPr lang="cs-CZ" sz="2000" dirty="0"/>
              <a:t> N</a:t>
            </a:r>
            <a:r>
              <a:rPr lang="en-US" sz="2000" dirty="0"/>
              <a:t>a</a:t>
            </a:r>
            <a:r>
              <a:rPr lang="cs-CZ" sz="2000" dirty="0"/>
              <a:t> </a:t>
            </a:r>
            <a:r>
              <a:rPr lang="en-US" sz="2000" dirty="0"/>
              <a:t>&lt;</a:t>
            </a:r>
            <a:r>
              <a:rPr lang="cs-CZ" sz="2000" dirty="0"/>
              <a:t> K </a:t>
            </a:r>
            <a:r>
              <a:rPr lang="en-US" sz="2000" dirty="0"/>
              <a:t>&lt;</a:t>
            </a:r>
            <a:r>
              <a:rPr lang="cs-CZ" sz="2000" dirty="0"/>
              <a:t> R</a:t>
            </a:r>
            <a:r>
              <a:rPr lang="en-US" sz="2000" dirty="0"/>
              <a:t>b</a:t>
            </a:r>
            <a:r>
              <a:rPr lang="cs-CZ" sz="2000" dirty="0"/>
              <a:t>, zatímco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 prvků</a:t>
            </a:r>
            <a:r>
              <a:rPr lang="cs-CZ" sz="2000" dirty="0"/>
              <a:t> 17. skupiny v pořadí</a:t>
            </a:r>
            <a:r>
              <a:rPr lang="en-US" sz="2000" dirty="0"/>
              <a:t> F &gt; Cl</a:t>
            </a:r>
            <a:r>
              <a:rPr lang="cs-CZ" sz="2000" dirty="0"/>
              <a:t> 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en-US" sz="2000" dirty="0"/>
              <a:t>Br</a:t>
            </a:r>
            <a:r>
              <a:rPr lang="cs-CZ" sz="2000" dirty="0"/>
              <a:t> 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en-US" sz="2000" dirty="0"/>
              <a:t>I. </a:t>
            </a:r>
            <a:r>
              <a:rPr lang="cs-CZ" sz="2000" dirty="0"/>
              <a:t>Vysvětlete</a:t>
            </a:r>
            <a:r>
              <a:rPr lang="en-US" sz="2000" dirty="0"/>
              <a:t>. 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E0F9E0-9E16-F10F-F925-07CF5B3D5EC7}"/>
              </a:ext>
            </a:extLst>
          </p:cNvPr>
          <p:cNvSpPr txBox="1"/>
          <p:nvPr/>
        </p:nvSpPr>
        <p:spPr>
          <a:xfrm>
            <a:off x="195209" y="3028890"/>
            <a:ext cx="71431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prvků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Li, Na, K, Rb, Cs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má nejnižší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ioniza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energi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i?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2509A7-DF25-D2FE-0C8E-3774670D8523}"/>
              </a:ext>
            </a:extLst>
          </p:cNvPr>
          <p:cNvSpPr txBox="1"/>
          <p:nvPr/>
        </p:nvSpPr>
        <p:spPr>
          <a:xfrm>
            <a:off x="6770670" y="349859"/>
            <a:ext cx="1643866" cy="1887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Cl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FEFFEF2-6500-0F89-B2F3-9F01FC739D49}"/>
              </a:ext>
            </a:extLst>
          </p:cNvPr>
          <p:cNvSpPr txBox="1"/>
          <p:nvPr/>
        </p:nvSpPr>
        <p:spPr>
          <a:xfrm>
            <a:off x="7166225" y="3021475"/>
            <a:ext cx="5393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Cs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C6606E6-0E8A-AC34-8795-D680A87ED6FA}"/>
              </a:ext>
            </a:extLst>
          </p:cNvPr>
          <p:cNvSpPr txBox="1"/>
          <p:nvPr/>
        </p:nvSpPr>
        <p:spPr>
          <a:xfrm>
            <a:off x="351888" y="5258533"/>
            <a:ext cx="35317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halogeny podle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velikosti atomu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oxidačních schopností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AD4C6C-3272-66BF-2B76-A54E74FEB5AA}"/>
              </a:ext>
            </a:extLst>
          </p:cNvPr>
          <p:cNvSpPr txBox="1"/>
          <p:nvPr/>
        </p:nvSpPr>
        <p:spPr>
          <a:xfrm>
            <a:off x="4895636" y="5366254"/>
            <a:ext cx="2142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 I &gt; 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Cl &gt; 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B9CFB5-B35D-C12F-3D10-B5112116F710}"/>
              </a:ext>
            </a:extLst>
          </p:cNvPr>
          <p:cNvSpPr txBox="1"/>
          <p:nvPr/>
        </p:nvSpPr>
        <p:spPr>
          <a:xfrm>
            <a:off x="4895636" y="5841680"/>
            <a:ext cx="2142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F &gt; Cl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Br &gt; 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549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>
            <a:extLst>
              <a:ext uri="{FF2B5EF4-FFF2-40B4-BE49-F238E27FC236}">
                <a16:creationId xmlns:a16="http://schemas.microsoft.com/office/drawing/2014/main" id="{F3C6CB9A-1BEE-13F1-2770-D85C7B62521C}"/>
              </a:ext>
            </a:extLst>
          </p:cNvPr>
          <p:cNvSpPr txBox="1"/>
          <p:nvPr/>
        </p:nvSpPr>
        <p:spPr>
          <a:xfrm>
            <a:off x="326845" y="1109773"/>
            <a:ext cx="86829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ovalent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zatímco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AlF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ion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tová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sloučenina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Proč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</a:t>
            </a:r>
            <a:endParaRPr lang="cs-CZ" sz="2000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32E037F-572C-2A03-D7C5-1F9D15DAF669}"/>
              </a:ext>
            </a:extLst>
          </p:cNvPr>
          <p:cNvSpPr txBox="1"/>
          <p:nvPr/>
        </p:nvSpPr>
        <p:spPr>
          <a:xfrm>
            <a:off x="247219" y="342551"/>
            <a:ext cx="87150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Proč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HCI 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410FA1EB-EDB7-F031-8A2A-D188844EC0A3}"/>
              </a:ext>
            </a:extLst>
          </p:cNvPr>
          <p:cNvSpPr txBox="1"/>
          <p:nvPr/>
        </p:nvSpPr>
        <p:spPr>
          <a:xfrm>
            <a:off x="247219" y="1887105"/>
            <a:ext cx="87625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sloučenin má iontový charakter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CH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BF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MgCl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endParaRPr lang="cs-CZ" sz="2000" i="0" baseline="-25000" dirty="0">
              <a:solidFill>
                <a:srgbClr val="34495E"/>
              </a:solidFill>
              <a:effectLst/>
            </a:endParaRP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6AEDF993-C633-33AC-E748-48C5E8BD2BEB}"/>
              </a:ext>
            </a:extLst>
          </p:cNvPr>
          <p:cNvSpPr txBox="1"/>
          <p:nvPr/>
        </p:nvSpPr>
        <p:spPr>
          <a:xfrm>
            <a:off x="5018926" y="2802544"/>
            <a:ext cx="1669551" cy="372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(d)  MgCl</a:t>
            </a: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endParaRPr lang="cs-CZ" sz="1800" i="0" baseline="-25000" dirty="0">
              <a:solidFill>
                <a:srgbClr val="34495E"/>
              </a:solidFill>
              <a:effectLst/>
              <a:latin typeface="ubuntu"/>
            </a:endParaRP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4013607-B7E2-AF54-F5AA-4E5F4CBD58FB}"/>
              </a:ext>
            </a:extLst>
          </p:cNvPr>
          <p:cNvSpPr txBox="1"/>
          <p:nvPr/>
        </p:nvSpPr>
        <p:spPr>
          <a:xfrm>
            <a:off x="326845" y="4062742"/>
            <a:ext cx="88306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sloučeniny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LiCl,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LiBr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Lil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iontového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A2C126D-FD82-97D3-F2BF-12B1FE512B9B}"/>
              </a:ext>
            </a:extLst>
          </p:cNvPr>
          <p:cNvSpPr txBox="1"/>
          <p:nvPr/>
        </p:nvSpPr>
        <p:spPr>
          <a:xfrm>
            <a:off x="326845" y="5330000"/>
            <a:ext cx="8545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sloučeniny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LiCl, NaCl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KCl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iontového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3AE1A16F-D751-B502-D49C-22A13F8CFADF}"/>
              </a:ext>
            </a:extLst>
          </p:cNvPr>
          <p:cNvSpPr txBox="1"/>
          <p:nvPr/>
        </p:nvSpPr>
        <p:spPr>
          <a:xfrm>
            <a:off x="6273013" y="4671220"/>
            <a:ext cx="25133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LiCl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LiBr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Lil </a:t>
            </a:r>
            <a:endParaRPr lang="cs-CZ" sz="2000" dirty="0"/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4C86FB35-C1E0-8827-A414-2CDBAE910A91}"/>
              </a:ext>
            </a:extLst>
          </p:cNvPr>
          <p:cNvSpPr txBox="1"/>
          <p:nvPr/>
        </p:nvSpPr>
        <p:spPr>
          <a:xfrm>
            <a:off x="6310260" y="5921470"/>
            <a:ext cx="2311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4495E"/>
                </a:solidFill>
              </a:rPr>
              <a:t>KCl</a:t>
            </a:r>
            <a:r>
              <a:rPr lang="en-US" sz="2000" dirty="0">
                <a:solidFill>
                  <a:srgbClr val="34495E"/>
                </a:solidFill>
              </a:rPr>
              <a:t> &gt; NaCl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dirty="0">
                <a:solidFill>
                  <a:srgbClr val="34495E"/>
                </a:solidFill>
              </a:rPr>
              <a:t>&gt; LiCl 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918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6EE7C3-5207-4757-A2B3-DAA3A903E746}"/>
              </a:ext>
            </a:extLst>
          </p:cNvPr>
          <p:cNvSpPr txBox="1"/>
          <p:nvPr/>
        </p:nvSpPr>
        <p:spPr>
          <a:xfrm>
            <a:off x="181081" y="207787"/>
            <a:ext cx="88306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Uspořádejte molekuly </a:t>
            </a:r>
            <a:r>
              <a:rPr lang="en-US" sz="2000" dirty="0" err="1">
                <a:solidFill>
                  <a:srgbClr val="34495E"/>
                </a:solidFill>
              </a:rPr>
              <a:t>LiF</a:t>
            </a:r>
            <a:r>
              <a:rPr lang="en-US" sz="2000" dirty="0">
                <a:solidFill>
                  <a:srgbClr val="34495E"/>
                </a:solidFill>
              </a:rPr>
              <a:t>, K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O, N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, SO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 a CIF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podle rostoucího </a:t>
            </a:r>
            <a:r>
              <a:rPr lang="en-US" sz="2000" dirty="0">
                <a:solidFill>
                  <a:srgbClr val="34495E"/>
                </a:solidFill>
              </a:rPr>
              <a:t>ion</a:t>
            </a:r>
            <a:r>
              <a:rPr lang="cs-CZ" sz="2000" dirty="0" err="1">
                <a:solidFill>
                  <a:srgbClr val="34495E"/>
                </a:solidFill>
              </a:rPr>
              <a:t>tového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en-US" sz="2000" dirty="0" err="1">
                <a:solidFill>
                  <a:srgbClr val="34495E"/>
                </a:solidFill>
              </a:rPr>
              <a:t>chara</a:t>
            </a:r>
            <a:r>
              <a:rPr lang="cs-CZ" sz="2000" dirty="0">
                <a:solidFill>
                  <a:srgbClr val="34495E"/>
                </a:solidFill>
              </a:rPr>
              <a:t>k</a:t>
            </a:r>
            <a:r>
              <a:rPr lang="en-US" sz="2000" dirty="0" err="1">
                <a:solidFill>
                  <a:srgbClr val="34495E"/>
                </a:solidFill>
              </a:rPr>
              <a:t>ter</a:t>
            </a:r>
            <a:r>
              <a:rPr lang="cs-CZ" sz="2000" dirty="0">
                <a:solidFill>
                  <a:srgbClr val="34495E"/>
                </a:solidFill>
              </a:rPr>
              <a:t>u.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E6EBEC4-2663-4C63-A70E-930C89E9C497}"/>
              </a:ext>
            </a:extLst>
          </p:cNvPr>
          <p:cNvSpPr txBox="1"/>
          <p:nvPr/>
        </p:nvSpPr>
        <p:spPr>
          <a:xfrm>
            <a:off x="252357" y="1339545"/>
            <a:ext cx="8545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Uspořádejte sloučeniny </a:t>
            </a:r>
            <a:r>
              <a:rPr lang="en-US" sz="2000" dirty="0">
                <a:solidFill>
                  <a:srgbClr val="34495E"/>
                </a:solidFill>
              </a:rPr>
              <a:t>NaCl, MgCl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, AlCl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podle rostoucího kovalentního charakteru</a:t>
            </a:r>
            <a:r>
              <a:rPr lang="en-US" sz="2000" dirty="0">
                <a:solidFill>
                  <a:srgbClr val="34495E"/>
                </a:solidFill>
              </a:rPr>
              <a:t>.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7AEAF75-5224-40D1-AF6C-7D902F1977AD}"/>
              </a:ext>
            </a:extLst>
          </p:cNvPr>
          <p:cNvSpPr txBox="1"/>
          <p:nvPr/>
        </p:nvSpPr>
        <p:spPr>
          <a:xfrm>
            <a:off x="252357" y="2355861"/>
            <a:ext cx="88100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látky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514350" indent="-514350"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MgO,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SrO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NiO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Cs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ba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kého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chara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ter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pPr marL="514350" indent="-514350"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MgCI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PCl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5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sklonu k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hydrol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ýze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i="0" baseline="-25000" dirty="0">
              <a:solidFill>
                <a:srgbClr val="34495E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6CCBA4-50CB-59C2-BD0C-C8D665C4B8C4}"/>
              </a:ext>
            </a:extLst>
          </p:cNvPr>
          <p:cNvSpPr txBox="1"/>
          <p:nvPr/>
        </p:nvSpPr>
        <p:spPr>
          <a:xfrm>
            <a:off x="5260369" y="706923"/>
            <a:ext cx="32158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4495E"/>
                </a:solidFill>
              </a:rPr>
              <a:t>K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O &gt; LiCl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</a:t>
            </a:r>
            <a:r>
              <a:rPr lang="en-US" sz="2000" dirty="0">
                <a:solidFill>
                  <a:srgbClr val="34495E"/>
                </a:solidFill>
              </a:rPr>
              <a:t>SO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</a:t>
            </a:r>
            <a:r>
              <a:rPr lang="en-US" sz="2000" dirty="0">
                <a:solidFill>
                  <a:srgbClr val="34495E"/>
                </a:solidFill>
              </a:rPr>
              <a:t>CIF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en-US" sz="2000" dirty="0">
                <a:solidFill>
                  <a:srgbClr val="34495E"/>
                </a:solidFill>
              </a:rPr>
              <a:t>N</a:t>
            </a:r>
            <a:r>
              <a:rPr lang="en-US" sz="2000" baseline="-25000" dirty="0">
                <a:solidFill>
                  <a:srgbClr val="34495E"/>
                </a:solidFill>
              </a:rPr>
              <a:t>2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E50124F-0E15-65FC-1DDE-2CB232905A85}"/>
              </a:ext>
            </a:extLst>
          </p:cNvPr>
          <p:cNvSpPr txBox="1"/>
          <p:nvPr/>
        </p:nvSpPr>
        <p:spPr>
          <a:xfrm>
            <a:off x="5677757" y="1829391"/>
            <a:ext cx="27984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4495E"/>
                </a:solidFill>
              </a:rPr>
              <a:t>AlCl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&gt; MgCl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dirty="0">
                <a:solidFill>
                  <a:srgbClr val="34495E"/>
                </a:solidFill>
              </a:rPr>
              <a:t>&gt; NaCl 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969410A-0908-1F5C-F1D4-F878D9A0C258}"/>
              </a:ext>
            </a:extLst>
          </p:cNvPr>
          <p:cNvSpPr txBox="1"/>
          <p:nvPr/>
        </p:nvSpPr>
        <p:spPr>
          <a:xfrm>
            <a:off x="4913615" y="3473442"/>
            <a:ext cx="35805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) Cs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SrO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MgO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NiO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51E983C-8BEC-8901-18FB-4D58A77885BE}"/>
              </a:ext>
            </a:extLst>
          </p:cNvPr>
          <p:cNvSpPr txBox="1"/>
          <p:nvPr/>
        </p:nvSpPr>
        <p:spPr>
          <a:xfrm>
            <a:off x="4913615" y="3940481"/>
            <a:ext cx="39093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(ii) 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MgCI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PCl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5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CD336A6-5F4C-A4AF-B549-C611B93697ED}"/>
              </a:ext>
            </a:extLst>
          </p:cNvPr>
          <p:cNvSpPr txBox="1"/>
          <p:nvPr/>
        </p:nvSpPr>
        <p:spPr>
          <a:xfrm>
            <a:off x="238232" y="4651367"/>
            <a:ext cx="866753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mole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ul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obsahuje zároveň polární i nepolární kovalentní vazbu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NH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Cl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HCN</a:t>
            </a:r>
            <a:endParaRPr lang="cs-CZ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E181BE9-DF36-FB96-8C04-2A0B3BBD1FC6}"/>
              </a:ext>
            </a:extLst>
          </p:cNvPr>
          <p:cNvSpPr txBox="1"/>
          <p:nvPr/>
        </p:nvSpPr>
        <p:spPr>
          <a:xfrm>
            <a:off x="5799762" y="5531657"/>
            <a:ext cx="17209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7746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8" grpId="0"/>
      <p:bldP spid="20" grpId="0"/>
      <p:bldP spid="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6086</TotalTime>
  <Words>905</Words>
  <Application>Microsoft Office PowerPoint</Application>
  <PresentationFormat>Předvádění na obrazovce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ubuntu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310</cp:revision>
  <dcterms:created xsi:type="dcterms:W3CDTF">2021-03-07T11:25:22Z</dcterms:created>
  <dcterms:modified xsi:type="dcterms:W3CDTF">2023-03-06T16:41:41Z</dcterms:modified>
</cp:coreProperties>
</file>