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1"/>
  </p:notesMasterIdLst>
  <p:sldIdLst>
    <p:sldId id="736" r:id="rId2"/>
    <p:sldId id="728" r:id="rId3"/>
    <p:sldId id="735" r:id="rId4"/>
    <p:sldId id="733" r:id="rId5"/>
    <p:sldId id="475" r:id="rId6"/>
    <p:sldId id="729" r:id="rId7"/>
    <p:sldId id="731" r:id="rId8"/>
    <p:sldId id="471" r:id="rId9"/>
    <p:sldId id="734" r:id="rId10"/>
    <p:sldId id="732" r:id="rId11"/>
    <p:sldId id="436" r:id="rId12"/>
    <p:sldId id="730" r:id="rId13"/>
    <p:sldId id="737" r:id="rId14"/>
    <p:sldId id="383" r:id="rId15"/>
    <p:sldId id="386" r:id="rId16"/>
    <p:sldId id="473" r:id="rId17"/>
    <p:sldId id="778" r:id="rId18"/>
    <p:sldId id="779" r:id="rId19"/>
    <p:sldId id="7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32A6-CAEC-4E2D-ABB3-B1DDED9AA83B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8962A-C7FB-4D30-B7A2-69B9AC28D8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05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9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05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9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7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4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17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45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99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0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09AF-4C23-451E-B59E-A43DD1B26D84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2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7.jpe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FEC8316-2B51-48C5-8272-8083DE1B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62" y="976817"/>
            <a:ext cx="7403577" cy="49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1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Picture 9" descr="Dipoles and Electrostatic Surfaces XeF4, ClF3 and CCl3Br ...">
            <a:extLst>
              <a:ext uri="{FF2B5EF4-FFF2-40B4-BE49-F238E27FC236}">
                <a16:creationId xmlns:a16="http://schemas.microsoft.com/office/drawing/2014/main" id="{189338B9-BF31-4482-A1D3-9C486622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53" y="2196662"/>
            <a:ext cx="4804472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.2 Polar Covalent Bonds: Dipole Moments - Chemistry ...">
            <a:extLst>
              <a:ext uri="{FF2B5EF4-FFF2-40B4-BE49-F238E27FC236}">
                <a16:creationId xmlns:a16="http://schemas.microsoft.com/office/drawing/2014/main" id="{461616AD-1ADE-45DA-A956-C7E88814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737"/>
            <a:ext cx="8049106" cy="16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969E16-DCF9-469B-B3E2-E1B0CE407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985" y="4325938"/>
            <a:ext cx="5895975" cy="2219325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E2DB07AE-CD1E-41EC-A653-B035DD30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51453"/>
            <a:ext cx="3841072" cy="126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22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y is a molecular dipole moment zero in symmetrical ...">
            <a:extLst>
              <a:ext uri="{FF2B5EF4-FFF2-40B4-BE49-F238E27FC236}">
                <a16:creationId xmlns:a16="http://schemas.microsoft.com/office/drawing/2014/main" id="{A0DA92B7-FFE6-4376-A553-C98A68EB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33" y="379674"/>
            <a:ext cx="5271292" cy="39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9BF98B72-7BB5-4FCB-9C23-6D83177D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32" y="4847108"/>
            <a:ext cx="6266895" cy="174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4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pole Moment and Symmetry Affect Boiling Point and ...">
            <a:extLst>
              <a:ext uri="{FF2B5EF4-FFF2-40B4-BE49-F238E27FC236}">
                <a16:creationId xmlns:a16="http://schemas.microsoft.com/office/drawing/2014/main" id="{AE8D5D3B-1CB2-4BAF-B2D7-CABE3816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79" y="662227"/>
            <a:ext cx="6266805" cy="55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5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03469721-62B8-4E3A-8198-E3F0B2A962B5}"/>
              </a:ext>
            </a:extLst>
          </p:cNvPr>
          <p:cNvSpPr txBox="1"/>
          <p:nvPr/>
        </p:nvSpPr>
        <p:spPr>
          <a:xfrm>
            <a:off x="375007" y="332307"/>
            <a:ext cx="87689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Proč jsou molekuly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CO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BF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CCl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PF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5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6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nepolární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?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5B755BF-041D-4BCA-8582-7CE60C68025D}"/>
              </a:ext>
            </a:extLst>
          </p:cNvPr>
          <p:cNvSpPr txBox="1"/>
          <p:nvPr/>
        </p:nvSpPr>
        <p:spPr>
          <a:xfrm>
            <a:off x="277350" y="2814053"/>
            <a:ext cx="52706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34495E"/>
                </a:solidFill>
                <a:effectLst/>
              </a:rPr>
              <a:t>NH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je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pol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á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r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ní,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ale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BF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je ne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pol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á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r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ní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.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Proč?</a:t>
            </a:r>
            <a:endParaRPr lang="cs-CZ" sz="2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B8F91E0-8D07-427E-A2FE-5A4DC92C7B6D}"/>
              </a:ext>
            </a:extLst>
          </p:cNvPr>
          <p:cNvSpPr txBox="1"/>
          <p:nvPr/>
        </p:nvSpPr>
        <p:spPr>
          <a:xfrm>
            <a:off x="215756" y="4056603"/>
            <a:ext cx="44281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Která z těchto molekul je polární ?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SiF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XeF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BF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SF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endParaRPr lang="cs-CZ" sz="2000" baseline="-25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5ECDB73-7A1C-46DC-8F09-8195E8B8C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73" y="1249359"/>
            <a:ext cx="1276350" cy="523875"/>
          </a:xfrm>
          <a:prstGeom prst="rect">
            <a:avLst/>
          </a:prstGeom>
        </p:spPr>
      </p:pic>
      <p:pic>
        <p:nvPicPr>
          <p:cNvPr id="2050" name="Picture 2" descr="Wiring Diagram: 26 Lewis Diagram For Bf3">
            <a:extLst>
              <a:ext uri="{FF2B5EF4-FFF2-40B4-BE49-F238E27FC236}">
                <a16:creationId xmlns:a16="http://schemas.microsoft.com/office/drawing/2014/main" id="{F851A8FA-E980-4D9C-B175-33A78B9C9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32" y="983340"/>
            <a:ext cx="1192414" cy="10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at is the structure of SF6? - Quora">
            <a:extLst>
              <a:ext uri="{FF2B5EF4-FFF2-40B4-BE49-F238E27FC236}">
                <a16:creationId xmlns:a16="http://schemas.microsoft.com/office/drawing/2014/main" id="{6E9636A6-7AE3-43E2-BCB0-8C9D54CD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54" y="894189"/>
            <a:ext cx="1110737" cy="11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masa - Quora">
            <a:extLst>
              <a:ext uri="{FF2B5EF4-FFF2-40B4-BE49-F238E27FC236}">
                <a16:creationId xmlns:a16="http://schemas.microsoft.com/office/drawing/2014/main" id="{1D1EA84C-27C2-4EE8-A4A1-36B54363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54" y="691656"/>
            <a:ext cx="1742271" cy="17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75EF985-1310-45D9-8C07-655D028E4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740" y="884508"/>
            <a:ext cx="1458520" cy="1470378"/>
          </a:xfrm>
          <a:prstGeom prst="rect">
            <a:avLst/>
          </a:prstGeom>
        </p:spPr>
      </p:pic>
      <p:pic>
        <p:nvPicPr>
          <p:cNvPr id="19" name="Picture 2" descr="Wiring Diagram: 26 Lewis Diagram For Bf3">
            <a:extLst>
              <a:ext uri="{FF2B5EF4-FFF2-40B4-BE49-F238E27FC236}">
                <a16:creationId xmlns:a16="http://schemas.microsoft.com/office/drawing/2014/main" id="{0EDB47F4-A23E-47B3-8CB1-03FCF388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00" y="2882201"/>
            <a:ext cx="1344973" cy="12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s NH3 polar or nonpolar? - Quora">
            <a:extLst>
              <a:ext uri="{FF2B5EF4-FFF2-40B4-BE49-F238E27FC236}">
                <a16:creationId xmlns:a16="http://schemas.microsoft.com/office/drawing/2014/main" id="{98291524-73C0-4C33-8F72-BC3625E8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28" y="3115767"/>
            <a:ext cx="1172203" cy="9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Wiring Diagram: 26 Lewis Diagram For Bf3">
            <a:extLst>
              <a:ext uri="{FF2B5EF4-FFF2-40B4-BE49-F238E27FC236}">
                <a16:creationId xmlns:a16="http://schemas.microsoft.com/office/drawing/2014/main" id="{55287A39-93F7-44D8-8271-D486C6A3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50" y="5200285"/>
            <a:ext cx="1344973" cy="12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olved: (a) Predict the structure of SF4 using the VSEPR ...">
            <a:extLst>
              <a:ext uri="{FF2B5EF4-FFF2-40B4-BE49-F238E27FC236}">
                <a16:creationId xmlns:a16="http://schemas.microsoft.com/office/drawing/2014/main" id="{8166C66A-847B-4E23-B5B6-657E9C02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23" y="4788497"/>
            <a:ext cx="1570517" cy="16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hat is the structure of XeF4? - Quora">
            <a:extLst>
              <a:ext uri="{FF2B5EF4-FFF2-40B4-BE49-F238E27FC236}">
                <a16:creationId xmlns:a16="http://schemas.microsoft.com/office/drawing/2014/main" id="{ADBB25EF-933F-4495-80DB-AD04285CB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86" y="4841646"/>
            <a:ext cx="1959870" cy="18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A10938F-0882-401F-BC7C-FD1314C109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8900" y="5130788"/>
            <a:ext cx="1434046" cy="12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3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AAE0F1F-A725-40F7-851F-887C9C3EDEF7}"/>
              </a:ext>
            </a:extLst>
          </p:cNvPr>
          <p:cNvSpPr txBox="1"/>
          <p:nvPr/>
        </p:nvSpPr>
        <p:spPr>
          <a:xfrm>
            <a:off x="309507" y="3296240"/>
            <a:ext cx="7736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Která z molekul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CO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BeCl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ICl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-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a SF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6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má nulový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dip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ó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moment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A18258C-BB23-4B69-B0D5-62026B8CA4A9}"/>
              </a:ext>
            </a:extLst>
          </p:cNvPr>
          <p:cNvSpPr txBox="1"/>
          <p:nvPr/>
        </p:nvSpPr>
        <p:spPr>
          <a:xfrm>
            <a:off x="309507" y="364046"/>
            <a:ext cx="8689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Která z molekul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BF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NH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O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má nulový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dip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ó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moment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DFA03CB-EFDD-45AA-B690-F60ADC1F6255}"/>
              </a:ext>
            </a:extLst>
          </p:cNvPr>
          <p:cNvSpPr txBox="1"/>
          <p:nvPr/>
        </p:nvSpPr>
        <p:spPr>
          <a:xfrm>
            <a:off x="125854" y="5775506"/>
            <a:ext cx="8689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Proč má molekula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BeH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nulový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dip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ó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, přestože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je vazba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Be-H pol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á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r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ní ?</a:t>
            </a:r>
            <a:endParaRPr lang="cs-CZ" sz="2000" dirty="0"/>
          </a:p>
        </p:txBody>
      </p:sp>
      <p:pic>
        <p:nvPicPr>
          <p:cNvPr id="10" name="Picture 2" descr="Wiring Diagram: 26 Lewis Diagram For Bf3">
            <a:extLst>
              <a:ext uri="{FF2B5EF4-FFF2-40B4-BE49-F238E27FC236}">
                <a16:creationId xmlns:a16="http://schemas.microsoft.com/office/drawing/2014/main" id="{9C9BA531-C0DE-4193-938D-0D4A23C7E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98" y="1288641"/>
            <a:ext cx="1018404" cy="93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s NH3 polar or nonpolar? - Quora">
            <a:extLst>
              <a:ext uri="{FF2B5EF4-FFF2-40B4-BE49-F238E27FC236}">
                <a16:creationId xmlns:a16="http://schemas.microsoft.com/office/drawing/2014/main" id="{20868355-E253-4C7F-9543-399B312B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88" y="1354483"/>
            <a:ext cx="1172203" cy="9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ffect of loan electron pairs in shaping H2O molecule | Lluvia">
            <a:extLst>
              <a:ext uri="{FF2B5EF4-FFF2-40B4-BE49-F238E27FC236}">
                <a16:creationId xmlns:a16="http://schemas.microsoft.com/office/drawing/2014/main" id="{677C20A1-BC43-496D-905E-846345C5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5" y="1082494"/>
            <a:ext cx="1329795" cy="134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00F7495-372C-45CE-B457-5F6DA9D7E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929" y="4145928"/>
            <a:ext cx="1276350" cy="50130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82BEF8E-A370-445C-A81A-697BEE6BD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29" y="4134644"/>
            <a:ext cx="1276350" cy="523875"/>
          </a:xfrm>
          <a:prstGeom prst="rect">
            <a:avLst/>
          </a:prstGeom>
        </p:spPr>
      </p:pic>
      <p:pic>
        <p:nvPicPr>
          <p:cNvPr id="18" name="Picture 10" descr="What is the structure of SF6? - Quora">
            <a:extLst>
              <a:ext uri="{FF2B5EF4-FFF2-40B4-BE49-F238E27FC236}">
                <a16:creationId xmlns:a16="http://schemas.microsoft.com/office/drawing/2014/main" id="{64B237C0-5C4D-474A-BEDF-BD9698F7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55" y="3875936"/>
            <a:ext cx="1240338" cy="13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ich is true about the ion icl4 -? which is true about ...">
            <a:extLst>
              <a:ext uri="{FF2B5EF4-FFF2-40B4-BE49-F238E27FC236}">
                <a16:creationId xmlns:a16="http://schemas.microsoft.com/office/drawing/2014/main" id="{AE0D9D91-4AFF-4E1E-AC18-0CA0C824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29" y="3849622"/>
            <a:ext cx="1955060" cy="13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lecular Geometry | CK-12 Foundation">
            <a:extLst>
              <a:ext uri="{FF2B5EF4-FFF2-40B4-BE49-F238E27FC236}">
                <a16:creationId xmlns:a16="http://schemas.microsoft.com/office/drawing/2014/main" id="{D4437782-204F-42F9-BD8C-E185E9A9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21" y="6387344"/>
            <a:ext cx="1386799" cy="2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4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8A0BDC9-9C54-4540-928B-E2C9269A979F}"/>
              </a:ext>
            </a:extLst>
          </p:cNvPr>
          <p:cNvSpPr txBox="1"/>
          <p:nvPr/>
        </p:nvSpPr>
        <p:spPr>
          <a:xfrm>
            <a:off x="272264" y="289679"/>
            <a:ext cx="87587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Molekula H</a:t>
            </a:r>
            <a:r>
              <a:rPr lang="cs-CZ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O má nenulový dipólový moment a molekula BeF</a:t>
            </a:r>
            <a:r>
              <a:rPr lang="cs-CZ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 má nulový dipólový moment protože  </a:t>
            </a: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m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olekula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H</a:t>
            </a:r>
            <a:r>
              <a:rPr lang="cs-CZ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O má lineární tvar, zatímco molekula BeF</a:t>
            </a:r>
            <a:r>
              <a:rPr lang="cs-CZ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 je lomená.</a:t>
            </a: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m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olekula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BeF</a:t>
            </a:r>
            <a:r>
              <a:rPr lang="cs-CZ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má lineární tvar, zatímco molekula H</a:t>
            </a:r>
            <a:r>
              <a:rPr lang="cs-CZ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O je lomená.</a:t>
            </a:r>
          </a:p>
          <a:p>
            <a:pPr marL="342900" indent="-342900">
              <a:buAutoNum type="alphaLcParenBoth"/>
            </a:pPr>
            <a:r>
              <a:rPr lang="cs-CZ" sz="2000" i="0" dirty="0">
                <a:solidFill>
                  <a:srgbClr val="34495E"/>
                </a:solidFill>
                <a:effectLst/>
              </a:rPr>
              <a:t>fluor má vyšší elektronegativitu než kyslík.  </a:t>
            </a:r>
          </a:p>
          <a:p>
            <a:pPr marL="342900" indent="-342900">
              <a:buAutoNum type="alphaLcParenBoth"/>
            </a:pPr>
            <a:r>
              <a:rPr lang="cs-CZ" sz="2000" i="0" dirty="0">
                <a:solidFill>
                  <a:srgbClr val="34495E"/>
                </a:solidFill>
                <a:effectLst/>
              </a:rPr>
              <a:t>beryllium má vyšší elektronegativitu než kyslík.  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E49528-A5B7-41C4-AB71-C4030452C834}"/>
              </a:ext>
            </a:extLst>
          </p:cNvPr>
          <p:cNvSpPr txBox="1"/>
          <p:nvPr/>
        </p:nvSpPr>
        <p:spPr>
          <a:xfrm>
            <a:off x="272264" y="4454787"/>
            <a:ext cx="86046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34495E"/>
                </a:solidFill>
                <a:effectLst/>
              </a:rPr>
              <a:t>Dip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ó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moment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molekuly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CO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je nulový, zatímco u molekuly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SO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je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dip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ó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moment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nenulový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.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Proč?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9A4BF0-BCC2-4A5C-AE9C-7CB49B8E7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227" y="5293813"/>
            <a:ext cx="1276350" cy="5238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2F66FC-2D85-4367-BA1A-2BADBC467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662" y="2558740"/>
            <a:ext cx="1668426" cy="655299"/>
          </a:xfrm>
          <a:prstGeom prst="rect">
            <a:avLst/>
          </a:prstGeom>
        </p:spPr>
      </p:pic>
      <p:pic>
        <p:nvPicPr>
          <p:cNvPr id="1030" name="Picture 6" descr="Effect of loan electron pairs in shaping H2O molecule | Lluvia">
            <a:extLst>
              <a:ext uri="{FF2B5EF4-FFF2-40B4-BE49-F238E27FC236}">
                <a16:creationId xmlns:a16="http://schemas.microsoft.com/office/drawing/2014/main" id="{A0AD3042-CEB2-4889-9FC5-9263AE6D9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91" y="1944270"/>
            <a:ext cx="1854645" cy="18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the electronic geometry of SO2? - Quora">
            <a:extLst>
              <a:ext uri="{FF2B5EF4-FFF2-40B4-BE49-F238E27FC236}">
                <a16:creationId xmlns:a16="http://schemas.microsoft.com/office/drawing/2014/main" id="{7EB497DF-E00A-4D76-A10D-E9966A1E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78" y="5172472"/>
            <a:ext cx="1746190" cy="129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65. Tajemství mandaly Květ života (část 3) :: SVĚT JE JINAK">
            <a:extLst>
              <a:ext uri="{FF2B5EF4-FFF2-40B4-BE49-F238E27FC236}">
                <a16:creationId xmlns:a16="http://schemas.microsoft.com/office/drawing/2014/main" id="{2DE1C68E-3D89-4B26-BB5D-069A392E7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6" y="4349679"/>
            <a:ext cx="8367823" cy="23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latónská tělesa">
            <a:extLst>
              <a:ext uri="{FF2B5EF4-FFF2-40B4-BE49-F238E27FC236}">
                <a16:creationId xmlns:a16="http://schemas.microsoft.com/office/drawing/2014/main" id="{13852247-5E33-40B0-AF2F-1D6F4A853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8" y="2388488"/>
            <a:ext cx="7944079" cy="20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1526480-9B69-412F-A3A0-7AF037FF5C8B}"/>
              </a:ext>
            </a:extLst>
          </p:cNvPr>
          <p:cNvSpPr txBox="1"/>
          <p:nvPr/>
        </p:nvSpPr>
        <p:spPr>
          <a:xfrm>
            <a:off x="161815" y="1372825"/>
            <a:ext cx="8820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effectLst/>
              </a:rPr>
              <a:t>Pravidelný mnohostěn je těleso, jehož stěny jsou tvořeny pravidelnými mnohoúhelníky, jichž se v každém vrcholu stýká stejný počet. Pravidelné mnohostěny nazýváme </a:t>
            </a:r>
            <a:r>
              <a:rPr lang="cs-CZ" sz="2000" b="1" i="0" dirty="0">
                <a:effectLst/>
              </a:rPr>
              <a:t>platónská tělesa</a:t>
            </a:r>
            <a:r>
              <a:rPr lang="cs-CZ" sz="2000" b="0" i="0" dirty="0">
                <a:effectLst/>
              </a:rPr>
              <a:t>. </a:t>
            </a:r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92EFE8E-D892-4BD3-8D79-8521BCCE2C0C}"/>
              </a:ext>
            </a:extLst>
          </p:cNvPr>
          <p:cNvSpPr txBox="1"/>
          <p:nvPr/>
        </p:nvSpPr>
        <p:spPr>
          <a:xfrm>
            <a:off x="251717" y="49566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effectLst/>
              </a:rPr>
              <a:t>Platónská tělesa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6473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75" y="870963"/>
            <a:ext cx="3825884" cy="520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543" y="274025"/>
            <a:ext cx="2695680" cy="642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4" tIns="41472" rIns="82944" bIns="4147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14" b="1" dirty="0">
                <a:solidFill>
                  <a:srgbClr val="000000"/>
                </a:solidFill>
                <a:latin typeface="Verdana" pitchFamily="34" charset="0"/>
              </a:rPr>
              <a:t>Eulerův vzorec </a:t>
            </a:r>
          </a:p>
          <a:p>
            <a:pPr defTabSz="829452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814" dirty="0"/>
          </a:p>
        </p:txBody>
      </p:sp>
      <p:pic>
        <p:nvPicPr>
          <p:cNvPr id="2056" name="Picture 8" descr="The network from a cub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2" y="3921260"/>
            <a:ext cx="3649536" cy="15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43BFF50-82BA-4402-8D1D-FF039EF0F2A3}"/>
              </a:ext>
            </a:extLst>
          </p:cNvPr>
          <p:cNvSpPr/>
          <p:nvPr/>
        </p:nvSpPr>
        <p:spPr>
          <a:xfrm>
            <a:off x="1009328" y="5433480"/>
            <a:ext cx="1258678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14" dirty="0"/>
              <a:t>v</a:t>
            </a:r>
            <a:r>
              <a:rPr lang="en-US" sz="1814" dirty="0"/>
              <a:t> − </a:t>
            </a:r>
            <a:r>
              <a:rPr lang="cs-CZ" sz="1814" dirty="0"/>
              <a:t>e</a:t>
            </a:r>
            <a:r>
              <a:rPr lang="en-US" sz="1814" dirty="0"/>
              <a:t> + </a:t>
            </a:r>
            <a:r>
              <a:rPr lang="cs-CZ" sz="1814" dirty="0"/>
              <a:t>f</a:t>
            </a:r>
            <a:r>
              <a:rPr lang="en-US" sz="1814" dirty="0"/>
              <a:t> = </a:t>
            </a:r>
            <a:r>
              <a:rPr lang="cs-CZ" sz="1814" dirty="0"/>
              <a:t>1</a:t>
            </a:r>
            <a:endParaRPr lang="en-US" sz="1814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FAACA64-18F8-4510-A822-2481D0A0103B}"/>
              </a:ext>
            </a:extLst>
          </p:cNvPr>
          <p:cNvSpPr txBox="1"/>
          <p:nvPr/>
        </p:nvSpPr>
        <p:spPr>
          <a:xfrm>
            <a:off x="926038" y="5917320"/>
            <a:ext cx="2216504" cy="762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51" dirty="0"/>
              <a:t>v = počet vrcholů (</a:t>
            </a:r>
            <a:r>
              <a:rPr lang="cs-CZ" sz="1451" dirty="0" err="1"/>
              <a:t>vertices</a:t>
            </a:r>
            <a:r>
              <a:rPr lang="cs-CZ" sz="1451" dirty="0"/>
              <a:t>)</a:t>
            </a:r>
          </a:p>
          <a:p>
            <a:r>
              <a:rPr lang="cs-CZ" sz="1451" dirty="0"/>
              <a:t>e = počet hran (</a:t>
            </a:r>
            <a:r>
              <a:rPr lang="cs-CZ" sz="1451" dirty="0" err="1"/>
              <a:t>edges</a:t>
            </a:r>
            <a:r>
              <a:rPr lang="cs-CZ" sz="1451" dirty="0"/>
              <a:t>)</a:t>
            </a:r>
          </a:p>
          <a:p>
            <a:r>
              <a:rPr lang="cs-CZ" sz="1451" dirty="0"/>
              <a:t>f = počet ploch (</a:t>
            </a:r>
            <a:r>
              <a:rPr lang="cs-CZ" sz="1451" dirty="0" err="1"/>
              <a:t>faces</a:t>
            </a:r>
            <a:r>
              <a:rPr lang="cs-CZ" sz="1451" dirty="0"/>
              <a:t>)</a:t>
            </a:r>
            <a:endParaRPr lang="en-US" sz="145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FAACA64-18F8-4510-A822-2481D0A0103B}"/>
              </a:ext>
            </a:extLst>
          </p:cNvPr>
          <p:cNvSpPr txBox="1"/>
          <p:nvPr/>
        </p:nvSpPr>
        <p:spPr>
          <a:xfrm>
            <a:off x="1009328" y="3003092"/>
            <a:ext cx="2238946" cy="762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51" dirty="0"/>
              <a:t>V = počet vrcholů (</a:t>
            </a:r>
            <a:r>
              <a:rPr lang="cs-CZ" sz="1451" dirty="0" err="1"/>
              <a:t>vertices</a:t>
            </a:r>
            <a:r>
              <a:rPr lang="cs-CZ" sz="1451" dirty="0"/>
              <a:t>)</a:t>
            </a:r>
          </a:p>
          <a:p>
            <a:r>
              <a:rPr lang="cs-CZ" sz="1451" dirty="0"/>
              <a:t>E = počet hran (</a:t>
            </a:r>
            <a:r>
              <a:rPr lang="cs-CZ" sz="1451" dirty="0" err="1"/>
              <a:t>edges</a:t>
            </a:r>
            <a:r>
              <a:rPr lang="cs-CZ" sz="1451" dirty="0"/>
              <a:t>)</a:t>
            </a:r>
          </a:p>
          <a:p>
            <a:r>
              <a:rPr lang="cs-CZ" sz="1451" dirty="0"/>
              <a:t>F = počet ploch (</a:t>
            </a:r>
            <a:r>
              <a:rPr lang="cs-CZ" sz="1451" dirty="0" err="1"/>
              <a:t>faces</a:t>
            </a:r>
            <a:r>
              <a:rPr lang="cs-CZ" sz="1451" dirty="0"/>
              <a:t>)</a:t>
            </a:r>
            <a:endParaRPr lang="en-US" sz="1451" dirty="0"/>
          </a:p>
        </p:txBody>
      </p:sp>
      <p:pic>
        <p:nvPicPr>
          <p:cNvPr id="2060" name="Picture 12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20" y="758816"/>
            <a:ext cx="2223993" cy="16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142155" y="2573667"/>
            <a:ext cx="1749197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814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V - E + F = 2</a:t>
            </a:r>
            <a:endParaRPr lang="cs-CZ" sz="1814" dirty="0"/>
          </a:p>
        </p:txBody>
      </p:sp>
      <p:sp>
        <p:nvSpPr>
          <p:cNvPr id="2" name="TextovéPole 1"/>
          <p:cNvSpPr txBox="1"/>
          <p:nvPr/>
        </p:nvSpPr>
        <p:spPr>
          <a:xfrm>
            <a:off x="4862976" y="222194"/>
            <a:ext cx="3732480" cy="53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 err="1"/>
              <a:t>Transformace</a:t>
            </a:r>
            <a:r>
              <a:rPr lang="en-US" sz="1451" dirty="0"/>
              <a:t> do plan</a:t>
            </a:r>
            <a:r>
              <a:rPr lang="cs-CZ" sz="1451" dirty="0" err="1"/>
              <a:t>árního</a:t>
            </a:r>
            <a:r>
              <a:rPr lang="cs-CZ" sz="1451" dirty="0"/>
              <a:t> grafu (</a:t>
            </a:r>
            <a:r>
              <a:rPr lang="cs-CZ" sz="1451" dirty="0" err="1"/>
              <a:t>Schlegelův</a:t>
            </a:r>
            <a:r>
              <a:rPr lang="cs-CZ" sz="1451" dirty="0"/>
              <a:t> diagram)</a:t>
            </a:r>
          </a:p>
        </p:txBody>
      </p:sp>
      <p:sp>
        <p:nvSpPr>
          <p:cNvPr id="5" name="Obdélník 4"/>
          <p:cNvSpPr/>
          <p:nvPr/>
        </p:nvSpPr>
        <p:spPr>
          <a:xfrm>
            <a:off x="4278817" y="6160482"/>
            <a:ext cx="4785983" cy="594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3" i="1" dirty="0"/>
              <a:t>Lederberg J.: PNAS 53, 1965, 134-139</a:t>
            </a:r>
          </a:p>
          <a:p>
            <a:r>
              <a:rPr lang="en-US" sz="1633" i="1" dirty="0" err="1"/>
              <a:t>Eckroth</a:t>
            </a:r>
            <a:r>
              <a:rPr lang="cs-CZ" sz="1633" i="1" dirty="0"/>
              <a:t> D.</a:t>
            </a:r>
            <a:r>
              <a:rPr lang="en-US" sz="1633" i="1" dirty="0"/>
              <a:t>R</a:t>
            </a:r>
            <a:r>
              <a:rPr lang="cs-CZ" sz="1633" i="1" dirty="0"/>
              <a:t>.: J. </a:t>
            </a:r>
            <a:r>
              <a:rPr lang="en-US" sz="1633" i="1" dirty="0"/>
              <a:t>Org. </a:t>
            </a:r>
            <a:r>
              <a:rPr lang="cs-CZ" sz="1633" i="1" dirty="0" err="1"/>
              <a:t>Chem</a:t>
            </a:r>
            <a:r>
              <a:rPr lang="cs-CZ" sz="1633" i="1" dirty="0"/>
              <a:t>. </a:t>
            </a:r>
            <a:r>
              <a:rPr lang="en-US" sz="1633" i="1" dirty="0"/>
              <a:t>3</a:t>
            </a:r>
            <a:r>
              <a:rPr lang="cs-CZ" sz="1633" i="1" dirty="0"/>
              <a:t>2, 19</a:t>
            </a:r>
            <a:r>
              <a:rPr lang="en-US" sz="1633" i="1" dirty="0"/>
              <a:t>6</a:t>
            </a:r>
            <a:r>
              <a:rPr lang="cs-CZ" sz="1633" i="1" dirty="0"/>
              <a:t>7, </a:t>
            </a:r>
            <a:r>
              <a:rPr lang="en-US" sz="1633" i="1" dirty="0"/>
              <a:t>3362</a:t>
            </a:r>
            <a:r>
              <a:rPr lang="cs-CZ" sz="1633" i="1" dirty="0"/>
              <a:t>-3</a:t>
            </a:r>
            <a:r>
              <a:rPr lang="en-US" sz="1633" i="1" dirty="0"/>
              <a:t>365</a:t>
            </a:r>
            <a:endParaRPr lang="cs-CZ" sz="1633" dirty="0"/>
          </a:p>
        </p:txBody>
      </p:sp>
    </p:spTree>
    <p:extLst>
      <p:ext uri="{BB962C8B-B14F-4D97-AF65-F5344CB8AC3E}">
        <p14:creationId xmlns:p14="http://schemas.microsoft.com/office/powerpoint/2010/main" val="334635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43BFF50-82BA-4402-8D1D-FF039EF0F2A3}"/>
              </a:ext>
            </a:extLst>
          </p:cNvPr>
          <p:cNvSpPr/>
          <p:nvPr/>
        </p:nvSpPr>
        <p:spPr>
          <a:xfrm>
            <a:off x="434880" y="1106045"/>
            <a:ext cx="1479892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177" b="1" dirty="0"/>
              <a:t>v</a:t>
            </a:r>
            <a:r>
              <a:rPr lang="en-US" sz="2177" b="1" dirty="0"/>
              <a:t> − </a:t>
            </a:r>
            <a:r>
              <a:rPr lang="cs-CZ" sz="2177" b="1" dirty="0"/>
              <a:t>e</a:t>
            </a:r>
            <a:r>
              <a:rPr lang="en-US" sz="2177" b="1" dirty="0"/>
              <a:t> + </a:t>
            </a:r>
            <a:r>
              <a:rPr lang="cs-CZ" sz="2177" b="1" dirty="0"/>
              <a:t>f</a:t>
            </a:r>
            <a:r>
              <a:rPr lang="en-US" sz="2177" b="1" dirty="0"/>
              <a:t> = </a:t>
            </a:r>
            <a:r>
              <a:rPr lang="cs-CZ" sz="2177" b="1" dirty="0"/>
              <a:t>1</a:t>
            </a:r>
            <a:endParaRPr lang="en-US" sz="2177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AACA64-18F8-4510-A822-2481D0A0103B}"/>
              </a:ext>
            </a:extLst>
          </p:cNvPr>
          <p:cNvSpPr txBox="1"/>
          <p:nvPr/>
        </p:nvSpPr>
        <p:spPr>
          <a:xfrm>
            <a:off x="405926" y="1687514"/>
            <a:ext cx="2216504" cy="762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51" dirty="0"/>
              <a:t>v = počet vrcholů (</a:t>
            </a:r>
            <a:r>
              <a:rPr lang="cs-CZ" sz="1451" dirty="0" err="1"/>
              <a:t>vertices</a:t>
            </a:r>
            <a:r>
              <a:rPr lang="cs-CZ" sz="1451" dirty="0"/>
              <a:t>)</a:t>
            </a:r>
          </a:p>
          <a:p>
            <a:r>
              <a:rPr lang="cs-CZ" sz="1451" dirty="0"/>
              <a:t>e = počet hran (</a:t>
            </a:r>
            <a:r>
              <a:rPr lang="cs-CZ" sz="1451" dirty="0" err="1"/>
              <a:t>edges</a:t>
            </a:r>
            <a:r>
              <a:rPr lang="cs-CZ" sz="1451" dirty="0"/>
              <a:t>)</a:t>
            </a:r>
          </a:p>
          <a:p>
            <a:r>
              <a:rPr lang="cs-CZ" sz="1451" dirty="0"/>
              <a:t>f = počet ploch (</a:t>
            </a:r>
            <a:r>
              <a:rPr lang="cs-CZ" sz="1451" dirty="0" err="1"/>
              <a:t>faces</a:t>
            </a:r>
            <a:r>
              <a:rPr lang="cs-CZ" sz="1451" dirty="0"/>
              <a:t>)</a:t>
            </a:r>
            <a:endParaRPr lang="en-US" sz="145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7E9852A-2756-4E9D-BCAD-90F525E2C4D7}"/>
              </a:ext>
            </a:extLst>
          </p:cNvPr>
          <p:cNvSpPr/>
          <p:nvPr/>
        </p:nvSpPr>
        <p:spPr>
          <a:xfrm>
            <a:off x="286560" y="2971347"/>
            <a:ext cx="1479892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177" b="1" dirty="0"/>
              <a:t>f</a:t>
            </a:r>
            <a:r>
              <a:rPr lang="en-US" sz="2177" b="1" dirty="0"/>
              <a:t> = </a:t>
            </a:r>
            <a:r>
              <a:rPr lang="cs-CZ" sz="2177" b="1" dirty="0"/>
              <a:t>e</a:t>
            </a:r>
            <a:r>
              <a:rPr lang="en-US" sz="2177" b="1" dirty="0"/>
              <a:t> − </a:t>
            </a:r>
            <a:r>
              <a:rPr lang="cs-CZ" sz="2177" b="1" dirty="0"/>
              <a:t>v</a:t>
            </a:r>
            <a:r>
              <a:rPr lang="en-US" sz="2177" b="1" dirty="0"/>
              <a:t> </a:t>
            </a:r>
            <a:r>
              <a:rPr lang="cs-CZ" sz="2177" b="1" dirty="0"/>
              <a:t>+</a:t>
            </a:r>
            <a:r>
              <a:rPr lang="en-US" sz="2177" b="1" dirty="0"/>
              <a:t> </a:t>
            </a:r>
            <a:r>
              <a:rPr lang="cs-CZ" sz="2177" b="1" dirty="0"/>
              <a:t>1</a:t>
            </a:r>
            <a:endParaRPr lang="en-US" sz="2177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8AE031-505F-4E4A-955B-90E37E287691}"/>
              </a:ext>
            </a:extLst>
          </p:cNvPr>
          <p:cNvSpPr txBox="1"/>
          <p:nvPr/>
        </p:nvSpPr>
        <p:spPr>
          <a:xfrm>
            <a:off x="286561" y="3577824"/>
            <a:ext cx="606678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33" dirty="0"/>
              <a:t>f = tzv. </a:t>
            </a:r>
            <a:r>
              <a:rPr lang="cs-CZ" sz="1633" dirty="0" err="1"/>
              <a:t>cyklomatické</a:t>
            </a:r>
            <a:r>
              <a:rPr lang="cs-CZ" sz="1633" dirty="0"/>
              <a:t> číslo (počet cyklů a násobných vazeb v molekule)</a:t>
            </a:r>
            <a:endParaRPr lang="en-US" sz="1633" dirty="0"/>
          </a:p>
        </p:txBody>
      </p:sp>
      <p:pic>
        <p:nvPicPr>
          <p:cNvPr id="157698" name="Picture 2" descr="http://www.chemguide.co.uk/basicorg/bonding/cyclos.GIF">
            <a:extLst>
              <a:ext uri="{FF2B5EF4-FFF2-40B4-BE49-F238E27FC236}">
                <a16:creationId xmlns:a16="http://schemas.microsoft.com/office/drawing/2014/main" id="{88FC31FC-B1EE-4874-AE95-CD17305DF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0" y="4912002"/>
            <a:ext cx="3421440" cy="16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560BFCC-6460-42D8-A6BD-949AB3EC32BB}"/>
              </a:ext>
            </a:extLst>
          </p:cNvPr>
          <p:cNvSpPr txBox="1"/>
          <p:nvPr/>
        </p:nvSpPr>
        <p:spPr>
          <a:xfrm>
            <a:off x="403487" y="354376"/>
            <a:ext cx="4086824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77" b="1" dirty="0"/>
              <a:t>C</a:t>
            </a:r>
            <a:r>
              <a:rPr lang="cs-CZ" sz="2177" b="1" dirty="0"/>
              <a:t>y</a:t>
            </a:r>
            <a:r>
              <a:rPr lang="en-US" sz="2177" b="1" dirty="0"/>
              <a:t>klick</a:t>
            </a:r>
            <a:r>
              <a:rPr lang="cs-CZ" sz="2177" b="1" dirty="0"/>
              <a:t>é</a:t>
            </a:r>
            <a:r>
              <a:rPr lang="en-US" sz="2177" b="1" dirty="0"/>
              <a:t> a </a:t>
            </a:r>
            <a:r>
              <a:rPr lang="en-US" sz="2177" b="1" dirty="0" err="1"/>
              <a:t>nena</a:t>
            </a:r>
            <a:r>
              <a:rPr lang="cs-CZ" sz="2177" b="1" dirty="0"/>
              <a:t>sycené uhlovodíky</a:t>
            </a:r>
            <a:endParaRPr lang="en-US" sz="2177" b="1" dirty="0"/>
          </a:p>
        </p:txBody>
      </p:sp>
      <p:pic>
        <p:nvPicPr>
          <p:cNvPr id="157700" name="Picture 4" descr="Výsledek obrázku pro ethylene">
            <a:extLst>
              <a:ext uri="{FF2B5EF4-FFF2-40B4-BE49-F238E27FC236}">
                <a16:creationId xmlns:a16="http://schemas.microsoft.com/office/drawing/2014/main" id="{5A4875E7-C675-4B13-935F-D2B7EEE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40" y="4046331"/>
            <a:ext cx="1023666" cy="9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ncastermath.wikispaces.com/file/view/Regular%2520Polygon2.jpg/71332497/Regular%2520Polygon2.jpg">
            <a:extLst>
              <a:ext uri="{FF2B5EF4-FFF2-40B4-BE49-F238E27FC236}">
                <a16:creationId xmlns:a16="http://schemas.microsoft.com/office/drawing/2014/main" id="{938F360B-2EF5-4063-BFE7-956D1A2D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96" y="872962"/>
            <a:ext cx="4631432" cy="26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710240" y="6135939"/>
            <a:ext cx="3814762" cy="538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51" i="1" dirty="0" err="1"/>
              <a:t>Anantha</a:t>
            </a:r>
            <a:r>
              <a:rPr lang="cs-CZ" sz="1451" i="1" dirty="0"/>
              <a:t> </a:t>
            </a:r>
            <a:r>
              <a:rPr lang="cs-CZ" sz="1451" i="1" dirty="0" err="1"/>
              <a:t>Reddy</a:t>
            </a:r>
            <a:r>
              <a:rPr lang="cs-CZ" sz="1451" i="1" dirty="0"/>
              <a:t> P. : J. </a:t>
            </a:r>
            <a:r>
              <a:rPr lang="cs-CZ" sz="1451" i="1" dirty="0" err="1"/>
              <a:t>Chem</a:t>
            </a:r>
            <a:r>
              <a:rPr lang="cs-CZ" sz="1451" i="1" dirty="0"/>
              <a:t>. </a:t>
            </a:r>
            <a:r>
              <a:rPr lang="cs-CZ" sz="1451" i="1" dirty="0" err="1"/>
              <a:t>Educ</a:t>
            </a:r>
            <a:r>
              <a:rPr lang="cs-CZ" sz="1451" i="1" dirty="0"/>
              <a:t>. 64, 1987, 400.</a:t>
            </a:r>
          </a:p>
          <a:p>
            <a:r>
              <a:rPr lang="cs-CZ" sz="1451" i="1" dirty="0" err="1"/>
              <a:t>Rouvray</a:t>
            </a:r>
            <a:r>
              <a:rPr lang="cs-CZ" sz="1451" i="1" dirty="0"/>
              <a:t> D.H.: J. </a:t>
            </a:r>
            <a:r>
              <a:rPr lang="cs-CZ" sz="1451" i="1" dirty="0" err="1"/>
              <a:t>Chem</a:t>
            </a:r>
            <a:r>
              <a:rPr lang="cs-CZ" sz="1451" i="1" dirty="0"/>
              <a:t>. </a:t>
            </a:r>
            <a:r>
              <a:rPr lang="cs-CZ" sz="1451" i="1" dirty="0" err="1"/>
              <a:t>Educ</a:t>
            </a:r>
            <a:r>
              <a:rPr lang="cs-CZ" sz="1451" i="1" dirty="0"/>
              <a:t>. 52, 1975, 768-773</a:t>
            </a:r>
            <a:r>
              <a:rPr lang="cs-CZ" sz="1451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104" name="Picture 8" descr="VÃ½sledek obrÃ¡zku pro naftale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42" y="4094054"/>
            <a:ext cx="2384640" cy="158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5883750" y="5543802"/>
            <a:ext cx="891013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33" dirty="0"/>
              <a:t>naftalen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FAACA64-18F8-4510-A822-2481D0A0103B}"/>
              </a:ext>
            </a:extLst>
          </p:cNvPr>
          <p:cNvSpPr txBox="1"/>
          <p:nvPr/>
        </p:nvSpPr>
        <p:spPr>
          <a:xfrm>
            <a:off x="7858870" y="4588716"/>
            <a:ext cx="643125" cy="762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51" dirty="0"/>
              <a:t>v = 10</a:t>
            </a:r>
          </a:p>
          <a:p>
            <a:r>
              <a:rPr lang="cs-CZ" sz="1451" dirty="0"/>
              <a:t>e = 16</a:t>
            </a:r>
          </a:p>
          <a:p>
            <a:r>
              <a:rPr lang="cs-CZ" sz="1451" dirty="0"/>
              <a:t>f = 7</a:t>
            </a:r>
            <a:endParaRPr lang="en-US" sz="1451" dirty="0"/>
          </a:p>
        </p:txBody>
      </p:sp>
      <p:pic>
        <p:nvPicPr>
          <p:cNvPr id="38914" name="Picture 2" descr="VÃ½sledek obrÃ¡zku pro acetylene molecu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74" y="4259189"/>
            <a:ext cx="1530395" cy="32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9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raph model for a methane molecule">
            <a:extLst>
              <a:ext uri="{FF2B5EF4-FFF2-40B4-BE49-F238E27FC236}">
                <a16:creationId xmlns:a16="http://schemas.microsoft.com/office/drawing/2014/main" id="{3B0C7181-8576-4E0F-835E-97EDD748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5" y="4396679"/>
            <a:ext cx="2392225" cy="17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0" name="Picture 6" descr="Výsledek obrázku pro n-alkanes graph theory">
            <a:extLst>
              <a:ext uri="{FF2B5EF4-FFF2-40B4-BE49-F238E27FC236}">
                <a16:creationId xmlns:a16="http://schemas.microsoft.com/office/drawing/2014/main" id="{2B2AA978-FF8C-44BD-8FEF-680C8192F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60" y="752356"/>
            <a:ext cx="5647206" cy="19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394A2B2-1501-4C2C-86C8-264315B79D16}"/>
              </a:ext>
            </a:extLst>
          </p:cNvPr>
          <p:cNvSpPr/>
          <p:nvPr/>
        </p:nvSpPr>
        <p:spPr>
          <a:xfrm>
            <a:off x="581508" y="1531516"/>
            <a:ext cx="1532792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177" b="1" dirty="0"/>
              <a:t>v</a:t>
            </a:r>
            <a:r>
              <a:rPr lang="en-US" sz="2177" b="1" dirty="0"/>
              <a:t> − </a:t>
            </a:r>
            <a:r>
              <a:rPr lang="cs-CZ" sz="2177" b="1" dirty="0"/>
              <a:t>e</a:t>
            </a:r>
            <a:r>
              <a:rPr lang="en-US" sz="2177" b="1" dirty="0"/>
              <a:t> + </a:t>
            </a:r>
            <a:r>
              <a:rPr lang="cs-CZ" sz="2177" b="1" dirty="0"/>
              <a:t>0</a:t>
            </a:r>
            <a:r>
              <a:rPr lang="en-US" sz="2177" b="1" dirty="0"/>
              <a:t> = </a:t>
            </a:r>
            <a:r>
              <a:rPr lang="cs-CZ" sz="2177" b="1" dirty="0"/>
              <a:t>1</a:t>
            </a:r>
            <a:endParaRPr lang="en-US" sz="2177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455DCEA-654D-4717-AEDA-C89EAAFABAA6}"/>
              </a:ext>
            </a:extLst>
          </p:cNvPr>
          <p:cNvSpPr txBox="1"/>
          <p:nvPr/>
        </p:nvSpPr>
        <p:spPr>
          <a:xfrm>
            <a:off x="425164" y="2898972"/>
            <a:ext cx="2153988" cy="762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51" dirty="0"/>
              <a:t>v = počet vrcholů (</a:t>
            </a:r>
            <a:r>
              <a:rPr lang="cs-CZ" sz="1451" dirty="0" err="1"/>
              <a:t>verices</a:t>
            </a:r>
            <a:r>
              <a:rPr lang="cs-CZ" sz="1451" dirty="0"/>
              <a:t>)</a:t>
            </a:r>
          </a:p>
          <a:p>
            <a:r>
              <a:rPr lang="cs-CZ" sz="1451" dirty="0"/>
              <a:t>e = počet hran (</a:t>
            </a:r>
            <a:r>
              <a:rPr lang="cs-CZ" sz="1451" dirty="0" err="1"/>
              <a:t>edges</a:t>
            </a:r>
            <a:r>
              <a:rPr lang="cs-CZ" sz="1451" dirty="0"/>
              <a:t>)</a:t>
            </a:r>
          </a:p>
          <a:p>
            <a:r>
              <a:rPr lang="cs-CZ" sz="1451" dirty="0"/>
              <a:t>f = počet ploch (</a:t>
            </a:r>
            <a:r>
              <a:rPr lang="cs-CZ" sz="1451" dirty="0" err="1"/>
              <a:t>faces</a:t>
            </a:r>
            <a:r>
              <a:rPr lang="cs-CZ" sz="1451" dirty="0"/>
              <a:t>) = 0</a:t>
            </a:r>
            <a:endParaRPr lang="en-US" sz="145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B3B7116-F207-4B9F-8D37-AAE1C3A72DE2}"/>
              </a:ext>
            </a:extLst>
          </p:cNvPr>
          <p:cNvSpPr/>
          <p:nvPr/>
        </p:nvSpPr>
        <p:spPr>
          <a:xfrm>
            <a:off x="752590" y="2181893"/>
            <a:ext cx="1072730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177" b="1" dirty="0"/>
              <a:t>v</a:t>
            </a:r>
            <a:r>
              <a:rPr lang="en-US" sz="2177" b="1" dirty="0"/>
              <a:t> = </a:t>
            </a:r>
            <a:r>
              <a:rPr lang="cs-CZ" sz="2177" b="1" dirty="0"/>
              <a:t>e - 1</a:t>
            </a:r>
            <a:endParaRPr lang="en-US" sz="2177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DE8108-87D7-4C42-8F71-F589F72B917A}"/>
              </a:ext>
            </a:extLst>
          </p:cNvPr>
          <p:cNvSpPr txBox="1"/>
          <p:nvPr/>
        </p:nvSpPr>
        <p:spPr>
          <a:xfrm>
            <a:off x="3361824" y="2945161"/>
            <a:ext cx="5524274" cy="428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33" i="1" dirty="0"/>
              <a:t>Stupeň vrcholu grafu </a:t>
            </a:r>
            <a:r>
              <a:rPr lang="cs-CZ" sz="1633" dirty="0"/>
              <a:t>(valence</a:t>
            </a:r>
            <a:r>
              <a:rPr lang="en-US" sz="1633" dirty="0"/>
              <a:t> </a:t>
            </a:r>
            <a:r>
              <a:rPr lang="en-US" sz="1633" dirty="0" err="1"/>
              <a:t>vrcholu</a:t>
            </a:r>
            <a:r>
              <a:rPr lang="cs-CZ" sz="1633" dirty="0"/>
              <a:t>) = počet hran zasahujících do daného vrcholu</a:t>
            </a:r>
          </a:p>
          <a:p>
            <a:r>
              <a:rPr lang="cs-CZ" sz="1633" dirty="0"/>
              <a:t>    </a:t>
            </a:r>
          </a:p>
          <a:p>
            <a:pPr algn="ctr"/>
            <a:r>
              <a:rPr lang="cs-CZ" sz="1633" dirty="0" err="1"/>
              <a:t>deg</a:t>
            </a:r>
            <a:r>
              <a:rPr lang="cs-CZ" sz="1633" dirty="0"/>
              <a:t>(v</a:t>
            </a:r>
            <a:r>
              <a:rPr lang="cs-CZ" sz="1633" baseline="-25000" dirty="0"/>
              <a:t>1</a:t>
            </a:r>
            <a:r>
              <a:rPr lang="cs-CZ" sz="1633" dirty="0"/>
              <a:t>) + </a:t>
            </a:r>
            <a:r>
              <a:rPr lang="cs-CZ" sz="1633" dirty="0" err="1"/>
              <a:t>deg</a:t>
            </a:r>
            <a:r>
              <a:rPr lang="cs-CZ" sz="1633" dirty="0"/>
              <a:t>(v</a:t>
            </a:r>
            <a:r>
              <a:rPr lang="cs-CZ" sz="1633" baseline="-25000" dirty="0"/>
              <a:t>2</a:t>
            </a:r>
            <a:r>
              <a:rPr lang="cs-CZ" sz="1633" dirty="0"/>
              <a:t>) + …+ </a:t>
            </a:r>
            <a:r>
              <a:rPr lang="cs-CZ" sz="1633" dirty="0" err="1"/>
              <a:t>deg</a:t>
            </a:r>
            <a:r>
              <a:rPr lang="cs-CZ" sz="1633" dirty="0"/>
              <a:t>(</a:t>
            </a:r>
            <a:r>
              <a:rPr lang="cs-CZ" sz="1633" dirty="0" err="1"/>
              <a:t>v</a:t>
            </a:r>
            <a:r>
              <a:rPr lang="cs-CZ" sz="1633" baseline="-25000" dirty="0" err="1"/>
              <a:t>p</a:t>
            </a:r>
            <a:r>
              <a:rPr lang="cs-CZ" sz="1633" dirty="0"/>
              <a:t>) = 2(v – 1)</a:t>
            </a:r>
          </a:p>
          <a:p>
            <a:endParaRPr lang="cs-CZ" sz="1633" dirty="0"/>
          </a:p>
          <a:p>
            <a:r>
              <a:rPr lang="cs-CZ" sz="1633" dirty="0" err="1"/>
              <a:t>deg</a:t>
            </a:r>
            <a:r>
              <a:rPr lang="cs-CZ" sz="1633" dirty="0"/>
              <a:t>(C) = 4</a:t>
            </a:r>
          </a:p>
          <a:p>
            <a:r>
              <a:rPr lang="cs-CZ" sz="1633" dirty="0" err="1"/>
              <a:t>deg</a:t>
            </a:r>
            <a:r>
              <a:rPr lang="cs-CZ" sz="1633" dirty="0"/>
              <a:t>(H) = 1</a:t>
            </a:r>
          </a:p>
          <a:p>
            <a:endParaRPr lang="cs-CZ" sz="1633" dirty="0"/>
          </a:p>
          <a:p>
            <a:pPr algn="ctr"/>
            <a:r>
              <a:rPr lang="cs-CZ" sz="1633" dirty="0"/>
              <a:t>1 + 1 + 1 + 1 + 4 = 2(4 + 1 – 1)</a:t>
            </a:r>
          </a:p>
          <a:p>
            <a:pPr algn="ctr"/>
            <a:endParaRPr lang="cs-CZ" sz="1633" dirty="0"/>
          </a:p>
          <a:p>
            <a:pPr algn="ctr"/>
            <a:r>
              <a:rPr lang="cs-CZ" sz="1633" dirty="0"/>
              <a:t>h + 4c = 2(c + h -1)</a:t>
            </a:r>
          </a:p>
          <a:p>
            <a:pPr algn="ctr"/>
            <a:endParaRPr lang="cs-CZ" sz="1089" dirty="0"/>
          </a:p>
          <a:p>
            <a:pPr algn="ctr"/>
            <a:endParaRPr lang="cs-CZ" sz="1089" dirty="0"/>
          </a:p>
          <a:p>
            <a:pPr algn="ctr"/>
            <a:r>
              <a:rPr lang="cs-CZ" sz="2177" b="1" dirty="0">
                <a:highlight>
                  <a:srgbClr val="FFFF00"/>
                </a:highlight>
              </a:rPr>
              <a:t>h = 2c + 2</a:t>
            </a:r>
          </a:p>
          <a:p>
            <a:pPr algn="ctr"/>
            <a:endParaRPr lang="cs-CZ" sz="1633" dirty="0"/>
          </a:p>
          <a:p>
            <a:pPr algn="ctr"/>
            <a:endParaRPr lang="cs-CZ" sz="1633" dirty="0"/>
          </a:p>
          <a:p>
            <a:pPr algn="ctr"/>
            <a:endParaRPr lang="en-US" sz="1633" dirty="0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3DD6A737-B8A1-45F7-A5D4-C84308D836D4}"/>
              </a:ext>
            </a:extLst>
          </p:cNvPr>
          <p:cNvSpPr/>
          <p:nvPr/>
        </p:nvSpPr>
        <p:spPr bwMode="auto">
          <a:xfrm>
            <a:off x="2636640" y="5058404"/>
            <a:ext cx="1924301" cy="11424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D234393-8801-4242-BECB-73BDB19838FB}"/>
              </a:ext>
            </a:extLst>
          </p:cNvPr>
          <p:cNvSpPr txBox="1"/>
          <p:nvPr/>
        </p:nvSpPr>
        <p:spPr>
          <a:xfrm>
            <a:off x="280768" y="443129"/>
            <a:ext cx="207550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77" b="1" dirty="0"/>
              <a:t>Alifatické alkany</a:t>
            </a:r>
            <a:endParaRPr lang="en-US" sz="2177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80768" y="6420151"/>
            <a:ext cx="3317255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51" i="1" dirty="0" err="1"/>
              <a:t>Gutman</a:t>
            </a:r>
            <a:r>
              <a:rPr lang="cs-CZ" sz="1451" i="1" dirty="0"/>
              <a:t> I. : </a:t>
            </a:r>
            <a:r>
              <a:rPr lang="cs-CZ" sz="1451" i="1" dirty="0" err="1"/>
              <a:t>Teach</a:t>
            </a:r>
            <a:r>
              <a:rPr lang="cs-CZ" sz="1451" i="1" dirty="0"/>
              <a:t>. </a:t>
            </a:r>
            <a:r>
              <a:rPr lang="cs-CZ" sz="1451" i="1" dirty="0" err="1"/>
              <a:t>Math</a:t>
            </a:r>
            <a:r>
              <a:rPr lang="cs-CZ" sz="1451" i="1" dirty="0"/>
              <a:t>. 11, 2008, 53-61.</a:t>
            </a:r>
          </a:p>
        </p:txBody>
      </p:sp>
    </p:spTree>
    <p:extLst>
      <p:ext uri="{BB962C8B-B14F-4D97-AF65-F5344CB8AC3E}">
        <p14:creationId xmlns:p14="http://schemas.microsoft.com/office/powerpoint/2010/main" val="34834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01221"/>
            <a:ext cx="8077200" cy="715962"/>
          </a:xfrm>
        </p:spPr>
        <p:txBody>
          <a:bodyPr>
            <a:normAutofit/>
          </a:bodyPr>
          <a:lstStyle/>
          <a:p>
            <a:r>
              <a:rPr lang="cs-CZ" sz="3200" b="1" dirty="0"/>
              <a:t>Polarita molekuly, dipólový moment</a:t>
            </a:r>
          </a:p>
        </p:txBody>
      </p:sp>
      <p:sp>
        <p:nvSpPr>
          <p:cNvPr id="3" name="AutoShape 4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1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19740" y="990600"/>
            <a:ext cx="8752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err="1">
                <a:cs typeface="Arial" panose="020B0604020202020204" pitchFamily="34" charset="0"/>
              </a:rPr>
              <a:t>Dipolový</a:t>
            </a:r>
            <a:r>
              <a:rPr lang="cs-CZ" sz="2000" b="1" dirty="0">
                <a:cs typeface="Arial" panose="020B0604020202020204" pitchFamily="34" charset="0"/>
              </a:rPr>
              <a:t> moment molekuly</a:t>
            </a:r>
            <a:r>
              <a:rPr lang="cs-CZ" sz="2000" dirty="0">
                <a:cs typeface="Arial" panose="020B0604020202020204" pitchFamily="34" charset="0"/>
              </a:rPr>
              <a:t> =  vektorový součet všech vazebných </a:t>
            </a:r>
            <a:r>
              <a:rPr lang="cs-CZ" sz="2000" dirty="0" err="1">
                <a:cs typeface="Arial" panose="020B0604020202020204" pitchFamily="34" charset="0"/>
              </a:rPr>
              <a:t>dipolů</a:t>
            </a:r>
            <a:r>
              <a:rPr lang="cs-CZ" sz="2000" dirty="0">
                <a:cs typeface="Arial" panose="020B0604020202020204" pitchFamily="34" charset="0"/>
              </a:rPr>
              <a:t>.  Může být nulový, i v případě nenulových vazebných </a:t>
            </a:r>
            <a:r>
              <a:rPr lang="cs-CZ" sz="2000" dirty="0" err="1">
                <a:cs typeface="Arial" panose="020B0604020202020204" pitchFamily="34" charset="0"/>
              </a:rPr>
              <a:t>dipolů</a:t>
            </a:r>
            <a:r>
              <a:rPr lang="cs-CZ" sz="2000" dirty="0">
                <a:cs typeface="Arial" panose="020B0604020202020204" pitchFamily="34" charset="0"/>
              </a:rPr>
              <a:t> které se navzájem kompenzují (např. SF</a:t>
            </a:r>
            <a:r>
              <a:rPr lang="cs-CZ" sz="2000" baseline="-25000" dirty="0">
                <a:cs typeface="Arial" panose="020B0604020202020204" pitchFamily="34" charset="0"/>
              </a:rPr>
              <a:t>6</a:t>
            </a:r>
            <a:r>
              <a:rPr lang="cs-CZ" sz="2000" dirty="0">
                <a:cs typeface="Arial" panose="020B0604020202020204" pitchFamily="34" charset="0"/>
              </a:rPr>
              <a:t>, SiF</a:t>
            </a:r>
            <a:r>
              <a:rPr lang="cs-CZ" sz="2000" baseline="-25000" dirty="0">
                <a:cs typeface="Arial" panose="020B0604020202020204" pitchFamily="34" charset="0"/>
              </a:rPr>
              <a:t>4</a:t>
            </a:r>
            <a:r>
              <a:rPr lang="cs-CZ" sz="2000" dirty="0">
                <a:cs typeface="Arial" panose="020B0604020202020204" pitchFamily="34" charset="0"/>
              </a:rPr>
              <a:t>, CF</a:t>
            </a:r>
            <a:r>
              <a:rPr lang="cs-CZ" sz="2000" baseline="-25000" dirty="0">
                <a:cs typeface="Arial" panose="020B0604020202020204" pitchFamily="34" charset="0"/>
              </a:rPr>
              <a:t>4</a:t>
            </a:r>
            <a:r>
              <a:rPr lang="cs-CZ" sz="2000" dirty="0">
                <a:cs typeface="Arial" panose="020B0604020202020204" pitchFamily="34" charset="0"/>
              </a:rPr>
              <a:t>, …) </a:t>
            </a:r>
          </a:p>
        </p:txBody>
      </p:sp>
      <p:pic>
        <p:nvPicPr>
          <p:cNvPr id="3074" name="Picture 2" descr="Plastic Testing Leader-Elastomers-Composites-Polymer ...">
            <a:extLst>
              <a:ext uri="{FF2B5EF4-FFF2-40B4-BE49-F238E27FC236}">
                <a16:creationId xmlns:a16="http://schemas.microsoft.com/office/drawing/2014/main" id="{E4FB2C5C-82E8-45E3-B397-B8FA1EF20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3" y="3968167"/>
            <a:ext cx="2727414" cy="27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A4A3CBF-C0AD-4F8C-9755-12CECF27E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278" y="4480531"/>
            <a:ext cx="2927444" cy="1994321"/>
          </a:xfrm>
          <a:prstGeom prst="rect">
            <a:avLst/>
          </a:prstGeom>
        </p:spPr>
      </p:pic>
      <p:pic>
        <p:nvPicPr>
          <p:cNvPr id="3076" name="Picture 4" descr="How to find out if a molecule will have a permanent dipole ...">
            <a:extLst>
              <a:ext uri="{FF2B5EF4-FFF2-40B4-BE49-F238E27FC236}">
                <a16:creationId xmlns:a16="http://schemas.microsoft.com/office/drawing/2014/main" id="{F0131511-5FE0-4497-9070-D3D67AD4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7502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933FB51-8FEA-4924-8B3B-16B1A8EBF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283" y="2308686"/>
            <a:ext cx="2617034" cy="1287747"/>
          </a:xfrm>
          <a:prstGeom prst="rect">
            <a:avLst/>
          </a:prstGeom>
        </p:spPr>
      </p:pic>
      <p:pic>
        <p:nvPicPr>
          <p:cNvPr id="17" name="Picture 2" descr="Dipole Moments | Chemical Bonding and Molecular Structure ...">
            <a:extLst>
              <a:ext uri="{FF2B5EF4-FFF2-40B4-BE49-F238E27FC236}">
                <a16:creationId xmlns:a16="http://schemas.microsoft.com/office/drawing/2014/main" id="{1CE30C48-3D25-43B8-A6A9-7FF530B1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83" y="2404316"/>
            <a:ext cx="2105253" cy="109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8DD83BC-92F3-48F8-9713-07462B9E5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013" y="4088623"/>
            <a:ext cx="23717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8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AABCFB5-6DE8-4475-95FF-8A5EF6B10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23837"/>
            <a:ext cx="80200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9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C439EFC-6A5B-4538-A6BE-ECBE2E14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23850"/>
            <a:ext cx="84391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3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8FE7C2E-D709-4A8D-8BF0-3CB009DDC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51" y="159999"/>
            <a:ext cx="6911298" cy="65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6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582DD1D-E14C-4CFA-B8A6-7ADB895F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99" y="124522"/>
            <a:ext cx="5644614" cy="660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3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9ACCBDA-EC74-4979-96A9-AFC28CC86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1" y="441789"/>
            <a:ext cx="8787478" cy="619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CC7255CB-A743-4FBE-819A-A14D7A30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6" y="0"/>
            <a:ext cx="5344229" cy="67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7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5F781DF-1058-48AF-9B72-4C0D42973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1" y="495210"/>
            <a:ext cx="7582328" cy="57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580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9500</TotalTime>
  <Words>573</Words>
  <Application>Microsoft Office PowerPoint</Application>
  <PresentationFormat>Předvádění na obrazovce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Motiv Office</vt:lpstr>
      <vt:lpstr>Prezentace aplikace PowerPoint</vt:lpstr>
      <vt:lpstr>Polarita molekuly, dipólový moment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Lubomir Prokes</cp:lastModifiedBy>
  <cp:revision>448</cp:revision>
  <dcterms:created xsi:type="dcterms:W3CDTF">2021-03-07T11:25:22Z</dcterms:created>
  <dcterms:modified xsi:type="dcterms:W3CDTF">2023-04-17T15:21:48Z</dcterms:modified>
</cp:coreProperties>
</file>