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76" r:id="rId4"/>
    <p:sldId id="277" r:id="rId5"/>
    <p:sldId id="278" r:id="rId6"/>
    <p:sldId id="283" r:id="rId7"/>
    <p:sldId id="269" r:id="rId8"/>
    <p:sldId id="259" r:id="rId9"/>
    <p:sldId id="271" r:id="rId10"/>
    <p:sldId id="260" r:id="rId11"/>
    <p:sldId id="261" r:id="rId12"/>
    <p:sldId id="264" r:id="rId13"/>
    <p:sldId id="265" r:id="rId14"/>
    <p:sldId id="263" r:id="rId15"/>
    <p:sldId id="267" r:id="rId16"/>
    <p:sldId id="284" r:id="rId17"/>
    <p:sldId id="285" r:id="rId18"/>
    <p:sldId id="279" r:id="rId19"/>
    <p:sldId id="280" r:id="rId20"/>
    <p:sldId id="281" r:id="rId21"/>
    <p:sldId id="282" r:id="rId22"/>
    <p:sldId id="266" r:id="rId23"/>
    <p:sldId id="257" r:id="rId24"/>
    <p:sldId id="268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90" autoAdjust="0"/>
  </p:normalViewPr>
  <p:slideViewPr>
    <p:cSldViewPr>
      <p:cViewPr varScale="1">
        <p:scale>
          <a:sx n="83" d="100"/>
          <a:sy n="83" d="100"/>
        </p:scale>
        <p:origin x="-118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267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581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94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322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66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423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42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57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735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378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3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06C7D-82AB-4CBB-B2BD-F12A1F49B29D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EF085-44A6-4ED7-B33F-C25C4215F3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036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regional_policy/cs/newsroom/funding-opportunities/" TargetMode="External"/><Relationship Id="rId2" Type="http://schemas.openxmlformats.org/officeDocument/2006/relationships/hyperlink" Target="https://www.prehleddotaci.cz/jak-ziskat-evropske-dota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ohs.cz/cs/verejna-podpora.html" TargetMode="External"/><Relationship Id="rId5" Type="http://schemas.openxmlformats.org/officeDocument/2006/relationships/hyperlink" Target="https://irop.mmr.cz/cs/irop-2021-2027" TargetMode="External"/><Relationship Id="rId4" Type="http://schemas.openxmlformats.org/officeDocument/2006/relationships/hyperlink" Target="https://munispace.muni.cz/library/catalog/view/156/314/219-1/#previe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/>
          <a:lstStyle/>
          <a:p>
            <a:r>
              <a:rPr lang="cs-CZ" b="1" dirty="0" smtClean="0"/>
              <a:t>Dotace EU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Dotační příležitosti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222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200" b="1" dirty="0" smtClean="0">
                <a:solidFill>
                  <a:srgbClr val="FF0000"/>
                </a:solidFill>
              </a:rPr>
              <a:t>Evropský </a:t>
            </a:r>
            <a:r>
              <a:rPr lang="cs-CZ" sz="3200" b="1" dirty="0">
                <a:solidFill>
                  <a:srgbClr val="FF0000"/>
                </a:solidFill>
              </a:rPr>
              <a:t>fond pro regionální </a:t>
            </a:r>
            <a:r>
              <a:rPr lang="cs-CZ" sz="3200" b="1" dirty="0" smtClean="0">
                <a:solidFill>
                  <a:srgbClr val="FF0000"/>
                </a:solidFill>
              </a:rPr>
              <a:t>rozvoj</a:t>
            </a:r>
          </a:p>
        </p:txBody>
      </p:sp>
      <p:sp>
        <p:nvSpPr>
          <p:cNvPr id="181" name="TextShape 2"/>
          <p:cNvSpPr txBox="1"/>
          <p:nvPr/>
        </p:nvSpPr>
        <p:spPr>
          <a:xfrm>
            <a:off x="457200" y="1600200"/>
            <a:ext cx="8435280" cy="5257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/>
              <a:t>m</a:t>
            </a:r>
            <a:r>
              <a:rPr lang="cs-CZ" sz="2800" dirty="0" smtClean="0"/>
              <a:t>odernizace, konkurenceschopnost hospodářství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široký </a:t>
            </a:r>
            <a:r>
              <a:rPr lang="cs-CZ" sz="2800" dirty="0"/>
              <a:t>záběr </a:t>
            </a:r>
            <a:endParaRPr lang="cs-CZ" sz="28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investiční infrastrukturní projekty, výstavba silnic</a:t>
            </a:r>
            <a:r>
              <a:rPr lang="cs-CZ" sz="2800" dirty="0"/>
              <a:t>, železnic, ale třeba i </a:t>
            </a:r>
            <a:r>
              <a:rPr lang="cs-CZ" sz="2800" dirty="0" smtClean="0"/>
              <a:t>kanalizace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Infrastruktura pro </a:t>
            </a:r>
            <a:r>
              <a:rPr lang="cs-CZ" sz="2800" dirty="0"/>
              <a:t>poskytování zdravotní péče, </a:t>
            </a:r>
            <a:endParaRPr lang="cs-CZ" sz="28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/>
              <a:t>p</a:t>
            </a:r>
            <a:r>
              <a:rPr lang="cs-CZ" sz="2800" dirty="0" smtClean="0"/>
              <a:t>odpora podnikatelských aktivit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opravy kulturních </a:t>
            </a:r>
            <a:r>
              <a:rPr lang="cs-CZ" sz="2800" dirty="0"/>
              <a:t>areálů, </a:t>
            </a:r>
            <a:r>
              <a:rPr lang="cs-CZ" sz="2800" dirty="0" smtClean="0"/>
              <a:t>památek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podpora sportu, rozvoj sportovních areálů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životní prostředí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spc="-1" dirty="0" smtClean="0">
                <a:solidFill>
                  <a:srgbClr val="000000"/>
                </a:solidFill>
                <a:latin typeface="Calibri"/>
              </a:rPr>
              <a:t>veřejná správa</a:t>
            </a:r>
          </a:p>
        </p:txBody>
      </p:sp>
    </p:spTree>
    <p:extLst>
      <p:ext uri="{BB962C8B-B14F-4D97-AF65-F5344CB8AC3E}">
        <p14:creationId xmlns:p14="http://schemas.microsoft.com/office/powerpoint/2010/main" val="2215265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4888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200" b="1" dirty="0" smtClean="0">
                <a:solidFill>
                  <a:srgbClr val="FF0000"/>
                </a:solidFill>
              </a:rPr>
              <a:t>Evropský </a:t>
            </a:r>
            <a:r>
              <a:rPr lang="cs-CZ" sz="3200" b="1" dirty="0">
                <a:solidFill>
                  <a:srgbClr val="FF0000"/>
                </a:solidFill>
              </a:rPr>
              <a:t>sociální </a:t>
            </a:r>
            <a:r>
              <a:rPr lang="cs-CZ" sz="3200" b="1" dirty="0" smtClean="0">
                <a:solidFill>
                  <a:srgbClr val="FF0000"/>
                </a:solidFill>
              </a:rPr>
              <a:t>fond (do 2020)</a:t>
            </a:r>
          </a:p>
        </p:txBody>
      </p:sp>
      <p:sp>
        <p:nvSpPr>
          <p:cNvPr id="181" name="TextShape 2"/>
          <p:cNvSpPr txBox="1"/>
          <p:nvPr/>
        </p:nvSpPr>
        <p:spPr>
          <a:xfrm>
            <a:off x="457200" y="1600200"/>
            <a:ext cx="8435280" cy="5257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projekty neinvestičního (neinfrastrukturního)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podporu rovných příležitostí na trhu práce či zlepšování mobility </a:t>
            </a:r>
            <a:endParaRPr lang="cs-CZ" sz="2800" dirty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rekvalifikace nezaměstnaných, programy pro osoby se zdravotním postižením, etnické menšiny, mládež, znevýhodněné skupiny obyvatel.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vývoj a inovace vzdělávacích programů 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rozvoj úřadů práce a služeb  na zvyšování zaměstnanosti</a:t>
            </a: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0266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/>
            </a:r>
            <a:br>
              <a:rPr lang="cs-CZ" b="1" dirty="0" smtClean="0">
                <a:solidFill>
                  <a:srgbClr val="FF0000"/>
                </a:solidFill>
              </a:rPr>
            </a:br>
            <a:r>
              <a:rPr lang="cs-CZ" b="1" dirty="0" smtClean="0">
                <a:solidFill>
                  <a:srgbClr val="FF0000"/>
                </a:solidFill>
              </a:rPr>
              <a:t>Fond soudržnosti (kohezní fond)</a:t>
            </a:r>
            <a:br>
              <a:rPr lang="cs-CZ" b="1" dirty="0" smtClean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zejména </a:t>
            </a:r>
            <a:r>
              <a:rPr lang="cs-CZ" dirty="0"/>
              <a:t>pro rozvoj </a:t>
            </a:r>
            <a:r>
              <a:rPr lang="cs-CZ" dirty="0" smtClean="0"/>
              <a:t>států „méně bohatých“ států, nikoliv </a:t>
            </a:r>
            <a:r>
              <a:rPr lang="cs-CZ" dirty="0"/>
              <a:t>regionů </a:t>
            </a:r>
            <a:endParaRPr lang="cs-CZ" dirty="0" smtClean="0"/>
          </a:p>
          <a:p>
            <a:r>
              <a:rPr lang="cs-CZ" dirty="0" smtClean="0"/>
              <a:t>státy, u kterých </a:t>
            </a:r>
            <a:r>
              <a:rPr lang="cs-CZ" dirty="0"/>
              <a:t>hrubý národní důchod na obyvatele nepřekročí 90% průměru EU </a:t>
            </a:r>
            <a:endParaRPr lang="cs-CZ" dirty="0" smtClean="0"/>
          </a:p>
          <a:p>
            <a:r>
              <a:rPr lang="cs-CZ" dirty="0" smtClean="0"/>
              <a:t>podobné </a:t>
            </a:r>
            <a:r>
              <a:rPr lang="cs-CZ" dirty="0"/>
              <a:t>zaměření jako ERDF</a:t>
            </a:r>
            <a:endParaRPr lang="cs-CZ" dirty="0" smtClean="0"/>
          </a:p>
          <a:p>
            <a:r>
              <a:rPr lang="cs-CZ" dirty="0"/>
              <a:t>dopravní infrastruktury „většího rozsahu“ (např. transevropské sítě – typicky se jedná o železniční koridory nebo o dálniční sítě, dále pak vodní doprava, řízení silniční, železniční, říční, námořní a letecké dopravy</a:t>
            </a:r>
          </a:p>
          <a:p>
            <a:r>
              <a:rPr lang="cs-CZ" dirty="0" smtClean="0"/>
              <a:t>ochrana </a:t>
            </a:r>
            <a:r>
              <a:rPr lang="cs-CZ" dirty="0"/>
              <a:t>životního prostředí</a:t>
            </a:r>
          </a:p>
          <a:p>
            <a:r>
              <a:rPr lang="cs-CZ" dirty="0" smtClean="0"/>
              <a:t>podpora </a:t>
            </a:r>
            <a:r>
              <a:rPr lang="cs-CZ" dirty="0"/>
              <a:t>obnovitelných zdrojů energie</a:t>
            </a:r>
          </a:p>
          <a:p>
            <a:r>
              <a:rPr lang="pl-PL" dirty="0" smtClean="0"/>
              <a:t>podporu rozvoje chudších států, nikoli regionů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683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Evropský fond </a:t>
            </a:r>
            <a:r>
              <a:rPr lang="cs-CZ" b="1" dirty="0">
                <a:solidFill>
                  <a:srgbClr val="FF0000"/>
                </a:solidFill>
              </a:rPr>
              <a:t>pro rozvoj </a:t>
            </a:r>
            <a:r>
              <a:rPr lang="cs-CZ" b="1" dirty="0" smtClean="0">
                <a:solidFill>
                  <a:srgbClr val="FF0000"/>
                </a:solidFill>
              </a:rPr>
              <a:t>venkova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finanční </a:t>
            </a:r>
            <a:r>
              <a:rPr lang="cs-CZ" dirty="0"/>
              <a:t>prostředky na podporu </a:t>
            </a:r>
            <a:r>
              <a:rPr lang="cs-CZ" dirty="0" smtClean="0"/>
              <a:t>venkova, </a:t>
            </a:r>
            <a:r>
              <a:rPr lang="cs-CZ" dirty="0"/>
              <a:t>zemědělství </a:t>
            </a:r>
            <a:r>
              <a:rPr lang="cs-CZ" dirty="0" smtClean="0"/>
              <a:t>a lesnictví</a:t>
            </a:r>
            <a:endParaRPr lang="cs-CZ" dirty="0"/>
          </a:p>
          <a:p>
            <a:r>
              <a:rPr lang="cs-CZ" dirty="0" smtClean="0"/>
              <a:t>zvýšení </a:t>
            </a:r>
            <a:r>
              <a:rPr lang="cs-CZ" dirty="0"/>
              <a:t>konkurenceschopnosti lesnictví a </a:t>
            </a:r>
            <a:r>
              <a:rPr lang="cs-CZ" dirty="0" smtClean="0"/>
              <a:t>zemědělství</a:t>
            </a:r>
          </a:p>
          <a:p>
            <a:r>
              <a:rPr lang="cs-CZ" dirty="0" smtClean="0"/>
              <a:t>snížení </a:t>
            </a:r>
            <a:r>
              <a:rPr lang="cs-CZ" dirty="0"/>
              <a:t>negativních vlivů intenzivního zemědělství</a:t>
            </a:r>
          </a:p>
          <a:p>
            <a:r>
              <a:rPr lang="cs-CZ" dirty="0" smtClean="0"/>
              <a:t>zlepšení </a:t>
            </a:r>
            <a:r>
              <a:rPr lang="cs-CZ" dirty="0"/>
              <a:t>krajiny a životního prostředí</a:t>
            </a:r>
          </a:p>
          <a:p>
            <a:r>
              <a:rPr lang="cs-CZ" dirty="0" smtClean="0"/>
              <a:t>zvýšení </a:t>
            </a:r>
            <a:r>
              <a:rPr lang="cs-CZ" dirty="0"/>
              <a:t>kvality života ve venkovských oblastech 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8270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1872" y="126120"/>
            <a:ext cx="8229240" cy="1502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endParaRPr lang="cs-CZ" sz="4400" b="1" dirty="0" smtClean="0"/>
          </a:p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Evropský námořní </a:t>
            </a:r>
            <a:r>
              <a:rPr lang="cs-CZ" sz="4400" b="1" dirty="0">
                <a:solidFill>
                  <a:srgbClr val="FF0000"/>
                </a:solidFill>
              </a:rPr>
              <a:t>a rybářský </a:t>
            </a:r>
            <a:r>
              <a:rPr lang="cs-CZ" sz="4400" b="1" dirty="0" smtClean="0">
                <a:solidFill>
                  <a:srgbClr val="FF0000"/>
                </a:solidFill>
              </a:rPr>
              <a:t>fond</a:t>
            </a:r>
          </a:p>
          <a:p>
            <a:pPr algn="ctr">
              <a:lnSpc>
                <a:spcPct val="100000"/>
              </a:lnSpc>
            </a:pP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57200" y="1988840"/>
            <a:ext cx="8435280" cy="470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r>
              <a:rPr lang="cs-CZ" sz="3200" dirty="0" smtClean="0"/>
              <a:t>- </a:t>
            </a:r>
            <a:r>
              <a:rPr lang="cs-CZ" sz="3200" dirty="0"/>
              <a:t>podpora mořského i vnitrozemského rybolovu </a:t>
            </a:r>
          </a:p>
          <a:p>
            <a:r>
              <a:rPr lang="cs-CZ" sz="3200" dirty="0"/>
              <a:t>- modernizace zpracovatelského průmyslu </a:t>
            </a:r>
          </a:p>
          <a:p>
            <a:r>
              <a:rPr lang="cs-CZ" sz="3200" dirty="0"/>
              <a:t>- modernizace plavidel </a:t>
            </a:r>
          </a:p>
          <a:p>
            <a:r>
              <a:rPr lang="cs-CZ" sz="3200" dirty="0"/>
              <a:t>- zlepšení akvakultury </a:t>
            </a:r>
          </a:p>
          <a:p>
            <a:endParaRPr lang="cs-CZ" sz="3200" dirty="0"/>
          </a:p>
          <a:p>
            <a:endParaRPr lang="cs-CZ" sz="2000" b="0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86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1872" y="126120"/>
            <a:ext cx="8229240" cy="1502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endParaRPr lang="cs-CZ" sz="4400" b="1" dirty="0" smtClean="0"/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Evropská územní spolupráce</a:t>
            </a:r>
          </a:p>
          <a:p>
            <a:pPr algn="ctr"/>
            <a:r>
              <a:rPr lang="cs-CZ" sz="4400" b="1" dirty="0" smtClean="0">
                <a:solidFill>
                  <a:srgbClr val="FF0000"/>
                </a:solidFill>
              </a:rPr>
              <a:t>Evropský fond solidarity</a:t>
            </a:r>
          </a:p>
          <a:p>
            <a:pPr algn="ctr">
              <a:lnSpc>
                <a:spcPct val="100000"/>
              </a:lnSpc>
            </a:pP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57200" y="1988840"/>
            <a:ext cx="8435280" cy="470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pomoc členským, ale také kandidátským </a:t>
            </a:r>
            <a:r>
              <a:rPr lang="cs-CZ" sz="3200" dirty="0"/>
              <a:t>státům </a:t>
            </a:r>
            <a:r>
              <a:rPr lang="cs-CZ" sz="3200" dirty="0" smtClean="0"/>
              <a:t>financovat </a:t>
            </a:r>
            <a:r>
              <a:rPr lang="cs-CZ" sz="3200" dirty="0"/>
              <a:t>záchranné akce při přírodních katastrofách </a:t>
            </a:r>
            <a:r>
              <a:rPr lang="cs-CZ" sz="3200" dirty="0" smtClean="0"/>
              <a:t>(povodně</a:t>
            </a:r>
            <a:r>
              <a:rPr lang="cs-CZ" sz="3200" dirty="0"/>
              <a:t>, zemětřesení, bouře, lesní požáry apod</a:t>
            </a:r>
            <a:r>
              <a:rPr lang="cs-CZ" sz="3200" dirty="0" smtClean="0"/>
              <a:t>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o</a:t>
            </a:r>
            <a:r>
              <a:rPr lang="cs-CZ" sz="3200" dirty="0" smtClean="0"/>
              <a:t>patření proti katastrofám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 smtClean="0"/>
              <a:t>rozsah škody určený (obvykle větší než </a:t>
            </a:r>
            <a:r>
              <a:rPr lang="cs-CZ" sz="3200" dirty="0"/>
              <a:t>3 miliardy eur a zároveň vyšší než 0,6% HDP postiženého </a:t>
            </a:r>
            <a:r>
              <a:rPr lang="cs-CZ" sz="3200" dirty="0" smtClean="0"/>
              <a:t>státu)</a:t>
            </a:r>
          </a:p>
          <a:p>
            <a:endParaRPr lang="cs-CZ" sz="2000" b="0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22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1872" y="126120"/>
            <a:ext cx="8229240" cy="1502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endParaRPr lang="cs-CZ" sz="4400" b="1" dirty="0" smtClean="0"/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2021-2027</a:t>
            </a:r>
          </a:p>
          <a:p>
            <a:pPr algn="ctr"/>
            <a:r>
              <a:rPr lang="cs-CZ" sz="3200" dirty="0" smtClean="0"/>
              <a:t>Součást </a:t>
            </a:r>
            <a:r>
              <a:rPr lang="cs-CZ" sz="3200" dirty="0"/>
              <a:t>návrhu </a:t>
            </a:r>
            <a:r>
              <a:rPr lang="cs-CZ" sz="3200" dirty="0" smtClean="0"/>
              <a:t>- další </a:t>
            </a:r>
            <a:r>
              <a:rPr lang="cs-CZ" sz="3200" dirty="0"/>
              <a:t>fondy</a:t>
            </a:r>
            <a:endParaRPr lang="cs-CZ" sz="3200" b="1" dirty="0" smtClean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</a:pP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73606" y="1772816"/>
            <a:ext cx="8435280" cy="470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cs-CZ" sz="2800" dirty="0" smtClean="0"/>
              <a:t>ESF</a:t>
            </a:r>
            <a:r>
              <a:rPr lang="cs-CZ" sz="2800" dirty="0"/>
              <a:t>+: Evropský sociální fond Plus</a:t>
            </a:r>
          </a:p>
          <a:p>
            <a:pPr lvl="0">
              <a:lnSpc>
                <a:spcPct val="150000"/>
              </a:lnSpc>
            </a:pPr>
            <a:r>
              <a:rPr lang="cs-CZ" sz="2800" dirty="0"/>
              <a:t>AMIF: Azylový a migrační fond</a:t>
            </a:r>
          </a:p>
          <a:p>
            <a:pPr lvl="0">
              <a:lnSpc>
                <a:spcPct val="150000"/>
              </a:lnSpc>
            </a:pPr>
            <a:r>
              <a:rPr lang="cs-CZ" sz="2800" dirty="0"/>
              <a:t>BMVI: Nástroj pro správu hranic a víza</a:t>
            </a:r>
          </a:p>
          <a:p>
            <a:pPr>
              <a:lnSpc>
                <a:spcPct val="150000"/>
              </a:lnSpc>
            </a:pPr>
            <a:r>
              <a:rPr lang="cs-CZ" sz="2800" dirty="0"/>
              <a:t>ISF: Fond pro vnitřní bezpečnost</a:t>
            </a:r>
            <a:endParaRPr lang="cs-CZ" sz="2800" b="0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89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1872" y="126120"/>
            <a:ext cx="8229240" cy="1502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dirty="0" smtClean="0">
                <a:solidFill>
                  <a:srgbClr val="7030A0"/>
                </a:solidFill>
              </a:rPr>
              <a:t>Evropský </a:t>
            </a:r>
            <a:r>
              <a:rPr lang="cs-CZ" sz="4400" b="1" dirty="0">
                <a:solidFill>
                  <a:srgbClr val="7030A0"/>
                </a:solidFill>
              </a:rPr>
              <a:t>sociální fond plus</a:t>
            </a:r>
            <a:r>
              <a:rPr lang="cs-CZ" sz="4400" dirty="0">
                <a:solidFill>
                  <a:srgbClr val="7030A0"/>
                </a:solidFill>
              </a:rPr>
              <a:t> (ESF+)</a:t>
            </a:r>
            <a:endParaRPr lang="cs-CZ" sz="4400" b="0" strike="noStrike" spc="-1" dirty="0">
              <a:solidFill>
                <a:srgbClr val="7030A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73606" y="1772816"/>
            <a:ext cx="8435280" cy="470912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hlavní </a:t>
            </a:r>
            <a:r>
              <a:rPr lang="cs-CZ" sz="2800" dirty="0"/>
              <a:t>nástroj EU pro realizaci investic do občanů a provádění evropského pilíře sociálních </a:t>
            </a:r>
            <a:r>
              <a:rPr lang="cs-CZ" sz="2800" dirty="0" smtClean="0"/>
              <a:t>práv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smtClean="0"/>
              <a:t>nově </a:t>
            </a:r>
            <a:r>
              <a:rPr lang="cs-CZ" sz="2800" dirty="0"/>
              <a:t>spojuje následující fondy a programy: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/>
              <a:t>Evropský sociální fond (ESF) </a:t>
            </a:r>
            <a:r>
              <a:rPr lang="cs-CZ" sz="2800" dirty="0" smtClean="0"/>
              <a:t>Iniciativu </a:t>
            </a:r>
            <a:r>
              <a:rPr lang="cs-CZ" sz="2800" dirty="0"/>
              <a:t>na podporu zaměstnanosti mladých lidí </a:t>
            </a:r>
            <a:r>
              <a:rPr lang="cs-CZ" sz="2800" dirty="0" smtClean="0"/>
              <a:t>(YEI)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/>
              <a:t>Fond </a:t>
            </a:r>
            <a:r>
              <a:rPr lang="cs-CZ" sz="2800" dirty="0"/>
              <a:t>evropské pomoci nejchudším osobám (</a:t>
            </a:r>
            <a:r>
              <a:rPr lang="cs-CZ" sz="2800" dirty="0" smtClean="0"/>
              <a:t>FEAD)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/>
              <a:t>program </a:t>
            </a:r>
            <a:r>
              <a:rPr lang="cs-CZ" sz="2800" dirty="0"/>
              <a:t>pro zaměstnanost a sociální inovace (</a:t>
            </a:r>
            <a:r>
              <a:rPr lang="cs-CZ" sz="2800" dirty="0" err="1"/>
              <a:t>EaSI</a:t>
            </a:r>
            <a:r>
              <a:rPr lang="cs-CZ" sz="2800" dirty="0"/>
              <a:t>)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/>
              <a:t>program </a:t>
            </a:r>
            <a:r>
              <a:rPr lang="cs-CZ" sz="2800" dirty="0"/>
              <a:t>činnosti Unie v oblasti zdraví (program Zdraví).</a:t>
            </a:r>
          </a:p>
          <a:p>
            <a:pPr lvl="0">
              <a:lnSpc>
                <a:spcPct val="150000"/>
              </a:lnSpc>
            </a:pPr>
            <a:endParaRPr lang="cs-CZ" sz="2800" b="0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5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89248" y="336072"/>
            <a:ext cx="8229240" cy="932688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/>
              <a:t>Fondy EU </a:t>
            </a:r>
            <a:endParaRPr lang="cs-CZ" sz="4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72108" y="1252786"/>
            <a:ext cx="8246380" cy="5344566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400" b="1" dirty="0" smtClean="0"/>
              <a:t>operační programy </a:t>
            </a:r>
            <a:r>
              <a:rPr lang="cs-CZ" sz="2400" dirty="0" smtClean="0"/>
              <a:t>– nástroje k dosahování cílů 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/>
              <a:t>základní </a:t>
            </a:r>
            <a:r>
              <a:rPr lang="cs-CZ" sz="2400" b="1" dirty="0"/>
              <a:t>strategické </a:t>
            </a:r>
            <a:r>
              <a:rPr lang="cs-CZ" sz="2400" b="1" dirty="0" smtClean="0"/>
              <a:t>dokumenty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/>
              <a:t>vymezují </a:t>
            </a:r>
            <a:r>
              <a:rPr lang="cs-CZ" sz="2400" dirty="0"/>
              <a:t>rozsah a formu podpory pro konkrétní tematickou oblast (např. zaměstnanost nebo životní </a:t>
            </a:r>
            <a:r>
              <a:rPr lang="cs-CZ" sz="2400" dirty="0" smtClean="0"/>
              <a:t>prostředí)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/>
              <a:t>definují cíle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/>
              <a:t>za</a:t>
            </a:r>
            <a:r>
              <a:rPr lang="cs-CZ" sz="2400" dirty="0"/>
              <a:t> realizaci každého programu nese odpovědnost </a:t>
            </a:r>
            <a:r>
              <a:rPr lang="cs-CZ" sz="2400" b="1" dirty="0"/>
              <a:t>řídicí </a:t>
            </a:r>
            <a:r>
              <a:rPr lang="cs-CZ" sz="2400" b="1" dirty="0" smtClean="0"/>
              <a:t>orgán </a:t>
            </a:r>
            <a:r>
              <a:rPr lang="cs-CZ" sz="2400" dirty="0" smtClean="0"/>
              <a:t>– sleduje naplňování cílů, dodržování pravidel, efektivnost podpory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dirty="0" smtClean="0"/>
              <a:t>v</a:t>
            </a:r>
            <a:r>
              <a:rPr lang="cs-CZ" sz="2400" dirty="0"/>
              <a:t> ČR jsou řídicími orgány příslušná ministerstva </a:t>
            </a:r>
            <a:r>
              <a:rPr lang="cs-CZ" sz="2400" dirty="0" smtClean="0"/>
              <a:t>(MMR ČR, Magistrát </a:t>
            </a:r>
            <a:r>
              <a:rPr lang="cs-CZ" sz="2400" dirty="0"/>
              <a:t>hl. m. </a:t>
            </a:r>
            <a:r>
              <a:rPr lang="cs-CZ" sz="2400" dirty="0" smtClean="0"/>
              <a:t>Prahy, příp. zprostředkující subjekty (AOPK ČR, Státní fondy aj.)</a:t>
            </a:r>
          </a:p>
          <a:p>
            <a:pPr marL="457560" indent="-4572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Tx/>
              <a:buChar char="-"/>
            </a:pPr>
            <a:r>
              <a:rPr lang="cs-CZ" sz="2400" spc="-1" dirty="0" smtClean="0">
                <a:solidFill>
                  <a:srgbClr val="000000"/>
                </a:solidFill>
                <a:latin typeface="Calibri"/>
              </a:rPr>
              <a:t>auditní orgán (MF ČR)</a:t>
            </a:r>
          </a:p>
        </p:txBody>
      </p:sp>
    </p:spTree>
    <p:extLst>
      <p:ext uri="{BB962C8B-B14F-4D97-AF65-F5344CB8AC3E}">
        <p14:creationId xmlns:p14="http://schemas.microsoft.com/office/powerpoint/2010/main" val="95199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89248" y="336072"/>
            <a:ext cx="8229240" cy="11426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 smtClean="0"/>
              <a:t>Čerpání prostředků z fondů EU </a:t>
            </a:r>
            <a:endParaRPr lang="cs-CZ" sz="4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513264" y="1628800"/>
            <a:ext cx="8205224" cy="496855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založen </a:t>
            </a:r>
            <a:r>
              <a:rPr lang="cs-CZ" sz="2800" dirty="0"/>
              <a:t>na principu předfinancování ze státního </a:t>
            </a:r>
            <a:r>
              <a:rPr lang="cs-CZ" sz="2800" dirty="0" smtClean="0"/>
              <a:t>rozpočtu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tzn. </a:t>
            </a:r>
            <a:r>
              <a:rPr lang="cs-CZ" sz="2800" dirty="0"/>
              <a:t>že podíl </a:t>
            </a:r>
            <a:r>
              <a:rPr lang="cs-CZ" sz="2800" dirty="0" smtClean="0"/>
              <a:t>EU, </a:t>
            </a:r>
            <a:r>
              <a:rPr lang="cs-CZ" sz="2800" dirty="0"/>
              <a:t>který je určen na spolufinancování projektu, je nejprve předfinancován ze státního  rozpočtu a  až poté je podíl EU refundován zpět ze zdrojového účtu Platebního a certifikačního orgánu (Ministerstvo financí</a:t>
            </a:r>
            <a:r>
              <a:rPr lang="cs-CZ" sz="2800" dirty="0" smtClean="0"/>
              <a:t>).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pro předfinancování podílu EU </a:t>
            </a:r>
            <a:r>
              <a:rPr lang="cs-CZ" sz="2800" dirty="0"/>
              <a:t>předfinancovat ze státního </a:t>
            </a:r>
            <a:r>
              <a:rPr lang="cs-CZ" sz="2800" dirty="0" smtClean="0"/>
              <a:t>rozpočtu </a:t>
            </a:r>
            <a:r>
              <a:rPr lang="cs-CZ" sz="2800" dirty="0"/>
              <a:t>je nutné, aby jednotlivé řídicí orgány měly ve svém rozpočtu na daný rok dostatečné množství finančních prostředků</a:t>
            </a: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195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evropských fondů</a:t>
            </a:r>
            <a:endParaRPr lang="cs-CZ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187" y="1412776"/>
            <a:ext cx="5188953" cy="5176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94859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cs-CZ" dirty="0" smtClean="0"/>
              <a:t>Čerpání prostředků z fondů EU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68960"/>
            <a:ext cx="8363272" cy="1059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148064" y="5805264"/>
            <a:ext cx="35795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400" dirty="0" smtClean="0"/>
              <a:t>Zdroj: MMR ČR, Abeceda </a:t>
            </a:r>
            <a:r>
              <a:rPr lang="cs-CZ" sz="1400" dirty="0"/>
              <a:t>fondů EU 2014–2020</a:t>
            </a:r>
          </a:p>
        </p:txBody>
      </p:sp>
    </p:spTree>
    <p:extLst>
      <p:ext uri="{BB962C8B-B14F-4D97-AF65-F5344CB8AC3E}">
        <p14:creationId xmlns:p14="http://schemas.microsoft.com/office/powerpoint/2010/main" val="5778844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Národní rozvojový plán, Národní strategický referenční rámec, Operační program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Národní </a:t>
            </a:r>
            <a:r>
              <a:rPr lang="cs-CZ" b="1" dirty="0"/>
              <a:t>rozvojový plán (NRP):</a:t>
            </a:r>
            <a:endParaRPr lang="cs-CZ" dirty="0"/>
          </a:p>
          <a:p>
            <a:pPr lvl="0"/>
            <a:r>
              <a:rPr lang="cs-CZ" dirty="0" smtClean="0"/>
              <a:t>bazální strategický dokument </a:t>
            </a:r>
            <a:r>
              <a:rPr lang="cs-CZ" dirty="0"/>
              <a:t>konkrétního členského státu pro čerpání dotací z fondů </a:t>
            </a:r>
          </a:p>
          <a:p>
            <a:pPr lvl="0"/>
            <a:r>
              <a:rPr lang="cs-CZ" dirty="0" smtClean="0"/>
              <a:t>sepsán </a:t>
            </a:r>
            <a:r>
              <a:rPr lang="cs-CZ" dirty="0"/>
              <a:t>v souladu s </a:t>
            </a:r>
            <a:r>
              <a:rPr lang="cs-CZ" dirty="0" smtClean="0"/>
              <a:t>legislativou</a:t>
            </a:r>
          </a:p>
          <a:p>
            <a:pPr lvl="0"/>
            <a:r>
              <a:rPr lang="cs-CZ" dirty="0" smtClean="0"/>
              <a:t>obsahuje </a:t>
            </a:r>
            <a:r>
              <a:rPr lang="cs-CZ" dirty="0"/>
              <a:t>mimo jiné opodstatnění žádosti o dotace a zodpovídá za něj Ministerstvo pro místní rozvoj (MMR)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Národní </a:t>
            </a:r>
            <a:r>
              <a:rPr lang="cs-CZ" b="1" dirty="0"/>
              <a:t>strategický referenční rámec (NSRR):</a:t>
            </a:r>
            <a:endParaRPr lang="cs-CZ" dirty="0"/>
          </a:p>
          <a:p>
            <a:r>
              <a:rPr lang="cs-CZ" dirty="0"/>
              <a:t>NSRR vychází z </a:t>
            </a:r>
            <a:r>
              <a:rPr lang="cs-CZ" dirty="0" smtClean="0"/>
              <a:t>NPR</a:t>
            </a:r>
          </a:p>
          <a:p>
            <a:pPr lvl="0"/>
            <a:r>
              <a:rPr lang="cs-CZ" dirty="0" smtClean="0"/>
              <a:t>představuje operační programy </a:t>
            </a:r>
            <a:r>
              <a:rPr lang="cs-CZ" dirty="0"/>
              <a:t>pro aktuální šestileté období</a:t>
            </a:r>
          </a:p>
          <a:p>
            <a:pPr lvl="0"/>
            <a:r>
              <a:rPr lang="cs-CZ" dirty="0"/>
              <a:t>obsahuje mechanismus, strukturu, priority a opatření pro využití prostředků z fondů</a:t>
            </a:r>
          </a:p>
          <a:p>
            <a:pPr lvl="0"/>
            <a:r>
              <a:rPr lang="cs-CZ" u="sng" dirty="0" smtClean="0"/>
              <a:t>Prioritní </a:t>
            </a:r>
            <a:r>
              <a:rPr lang="cs-CZ" u="sng" dirty="0"/>
              <a:t>osy:</a:t>
            </a:r>
            <a:endParaRPr lang="cs-CZ" dirty="0"/>
          </a:p>
          <a:p>
            <a:r>
              <a:rPr lang="cs-CZ" dirty="0"/>
              <a:t>Jsou detailním rozvojem OP a větví každý jeden tematický plán do konkrétních podprogramů</a:t>
            </a:r>
          </a:p>
          <a:p>
            <a:r>
              <a:rPr lang="cs-CZ" u="sng" dirty="0"/>
              <a:t>Horizontální priority:</a:t>
            </a:r>
            <a:endParaRPr lang="cs-CZ" dirty="0"/>
          </a:p>
          <a:p>
            <a:r>
              <a:rPr lang="cs-CZ" dirty="0"/>
              <a:t>Prostupují všechny oblasti OP a jsou zásadní pro politiku a principy EU</a:t>
            </a:r>
          </a:p>
          <a:p>
            <a:r>
              <a:rPr lang="cs-CZ" dirty="0"/>
              <a:t>Jsou jimi: </a:t>
            </a:r>
            <a:r>
              <a:rPr lang="cs-CZ" b="1" dirty="0"/>
              <a:t>udržitelný rozvoj </a:t>
            </a:r>
            <a:r>
              <a:rPr lang="cs-CZ" dirty="0"/>
              <a:t>a </a:t>
            </a:r>
            <a:r>
              <a:rPr lang="cs-CZ" b="1" dirty="0"/>
              <a:t>rovné příležitosti (nediskriminace</a:t>
            </a:r>
            <a:r>
              <a:rPr lang="cs-CZ" b="1" dirty="0" smtClean="0"/>
              <a:t>)</a:t>
            </a:r>
          </a:p>
          <a:p>
            <a:endParaRPr lang="cs-CZ" b="1" dirty="0"/>
          </a:p>
          <a:p>
            <a:pPr marL="0" indent="0">
              <a:buNone/>
            </a:pPr>
            <a:r>
              <a:rPr lang="cs-CZ" b="1" u="sng" dirty="0"/>
              <a:t>Operační programy EU (OP):</a:t>
            </a:r>
            <a:endParaRPr lang="cs-CZ" dirty="0"/>
          </a:p>
          <a:p>
            <a:pPr lvl="0"/>
            <a:r>
              <a:rPr lang="cs-CZ" dirty="0"/>
              <a:t>dokumenty tvořeny členskými zeměmi EU</a:t>
            </a:r>
          </a:p>
          <a:p>
            <a:pPr lvl="0"/>
            <a:r>
              <a:rPr lang="cs-CZ" dirty="0"/>
              <a:t>definují technické a finanční řešení využití fondů pro konkrétní lokality v aktuálním programovacím období</a:t>
            </a:r>
          </a:p>
          <a:p>
            <a:pPr lvl="0"/>
            <a:r>
              <a:rPr lang="cs-CZ" dirty="0"/>
              <a:t>uvádí možnosti a podmínky čerpání konkrétních dotací v konkrétním </a:t>
            </a:r>
            <a:r>
              <a:rPr lang="cs-CZ" dirty="0" err="1"/>
              <a:t>odbobí</a:t>
            </a:r>
            <a:r>
              <a:rPr lang="cs-CZ" dirty="0"/>
              <a:t>/lokalitě/typu žádosti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9075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www.dotaceeu.cz</a:t>
            </a:r>
          </a:p>
        </p:txBody>
      </p:sp>
    </p:spTree>
    <p:extLst>
      <p:ext uri="{BB962C8B-B14F-4D97-AF65-F5344CB8AC3E}">
        <p14:creationId xmlns:p14="http://schemas.microsoft.com/office/powerpoint/2010/main" val="34463390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323528" y="4094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400" b="1" strike="noStrike" spc="-1" dirty="0" smtClean="0">
                <a:solidFill>
                  <a:srgbClr val="000000"/>
                </a:solidFill>
                <a:latin typeface="Calibri"/>
              </a:rPr>
              <a:t>Dotace EU</a:t>
            </a:r>
            <a:endParaRPr lang="cs-CZ" sz="4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302608" y="1412776"/>
            <a:ext cx="8666480" cy="4464496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dirty="0" smtClean="0"/>
              <a:t>podpora </a:t>
            </a:r>
            <a:r>
              <a:rPr lang="cs-CZ" sz="1600" dirty="0"/>
              <a:t>regionů, konkurenceschopnosti, hospodářství, ochraně životního prostředí a růstu kvality </a:t>
            </a:r>
            <a:r>
              <a:rPr lang="cs-CZ" sz="1600" dirty="0" smtClean="0"/>
              <a:t>života</a:t>
            </a: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dirty="0"/>
              <a:t>p</a:t>
            </a:r>
            <a:r>
              <a:rPr lang="cs-CZ" sz="1600" dirty="0" smtClean="0"/>
              <a:t>ro neziskové organizace, firmy</a:t>
            </a:r>
            <a:r>
              <a:rPr lang="cs-CZ" sz="1600" dirty="0"/>
              <a:t>, obce, kraje, školy, univerzity </a:t>
            </a:r>
            <a:r>
              <a:rPr lang="cs-CZ" sz="1600" dirty="0" smtClean="0"/>
              <a:t>atp.</a:t>
            </a: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dirty="0" smtClean="0"/>
              <a:t>Tematické </a:t>
            </a:r>
            <a:r>
              <a:rPr lang="cs-CZ" sz="1600" dirty="0"/>
              <a:t>operační programy – </a:t>
            </a:r>
            <a:r>
              <a:rPr lang="cs-CZ" sz="1600" dirty="0" smtClean="0"/>
              <a:t>např. OP </a:t>
            </a:r>
            <a:r>
              <a:rPr lang="cs-CZ" sz="1600" dirty="0"/>
              <a:t>Životní prostředí, OP Podnikání a inovace, OP Vzdělávání pro konkurenceschopnost apod. Řídicími orgány jsou příslušná ministerstva. </a:t>
            </a:r>
            <a:endParaRPr lang="cs-CZ" sz="1600" dirty="0" smtClean="0"/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dirty="0" smtClean="0"/>
              <a:t>Regionální </a:t>
            </a:r>
            <a:r>
              <a:rPr lang="cs-CZ" sz="1600" dirty="0"/>
              <a:t>operační programy </a:t>
            </a:r>
            <a:r>
              <a:rPr lang="cs-CZ" sz="1600" dirty="0" smtClean="0"/>
              <a:t>– finanční </a:t>
            </a:r>
            <a:r>
              <a:rPr lang="cs-CZ" sz="1600" dirty="0"/>
              <a:t>prostředky </a:t>
            </a:r>
            <a:r>
              <a:rPr lang="cs-CZ" sz="1600" dirty="0" smtClean="0"/>
              <a:t>určeny </a:t>
            </a:r>
            <a:r>
              <a:rPr lang="cs-CZ" sz="1600" dirty="0"/>
              <a:t>pro projekty zaměřené vždy na určitý region,  </a:t>
            </a:r>
            <a:r>
              <a:rPr lang="cs-CZ" sz="1600" dirty="0" smtClean="0"/>
              <a:t>NUTS </a:t>
            </a:r>
            <a:r>
              <a:rPr lang="cs-CZ" sz="1600" dirty="0"/>
              <a:t>tvořen jedním nebo více kraji. </a:t>
            </a:r>
            <a:endParaRPr lang="cs-CZ" sz="1600" dirty="0" smtClean="0"/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dirty="0" smtClean="0"/>
              <a:t>Programy </a:t>
            </a:r>
            <a:r>
              <a:rPr lang="cs-CZ" sz="1600" dirty="0"/>
              <a:t>pro Prahu</a:t>
            </a:r>
            <a:r>
              <a:rPr lang="cs-CZ" sz="1600" dirty="0" smtClean="0"/>
              <a:t>.</a:t>
            </a: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1600" dirty="0" smtClean="0"/>
              <a:t>Programy </a:t>
            </a:r>
            <a:r>
              <a:rPr lang="cs-CZ" sz="1600" dirty="0"/>
              <a:t>územní spolupráce – ty jsou určeny pro meziregionální projekty, především přeshraniční (například ČR–Bavorsko, ČR–Rakousko, ČR–Slovensko apod</a:t>
            </a:r>
            <a:r>
              <a:rPr lang="cs-CZ" sz="1600" dirty="0" smtClean="0"/>
              <a:t>.).</a:t>
            </a:r>
          </a:p>
          <a:p>
            <a:pPr marL="343080" indent="-342720">
              <a:lnSpc>
                <a:spcPct val="15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16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9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Zajímavé texty, weby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Přehled </a:t>
            </a:r>
            <a:r>
              <a:rPr lang="cs-CZ" dirty="0"/>
              <a:t>EU dotací: </a:t>
            </a:r>
            <a:r>
              <a:rPr lang="cs-CZ" dirty="0">
                <a:hlinkClick r:id="rId2"/>
              </a:rPr>
              <a:t>https://www.prehleddotaci.cz/jak-ziskat-evropske-dotace</a:t>
            </a:r>
            <a:r>
              <a:rPr lang="cs-CZ" dirty="0" smtClean="0">
                <a:hlinkClick r:id="rId2"/>
              </a:rPr>
              <a:t>/</a:t>
            </a:r>
            <a:endParaRPr lang="cs-CZ" dirty="0"/>
          </a:p>
          <a:p>
            <a:r>
              <a:rPr lang="cs-CZ" dirty="0" err="1" smtClean="0"/>
              <a:t>European</a:t>
            </a:r>
            <a:r>
              <a:rPr lang="cs-CZ" dirty="0" smtClean="0"/>
              <a:t> </a:t>
            </a:r>
            <a:r>
              <a:rPr lang="cs-CZ" dirty="0" err="1" smtClean="0"/>
              <a:t>Commission</a:t>
            </a:r>
            <a:r>
              <a:rPr lang="cs-CZ" dirty="0"/>
              <a:t>: </a:t>
            </a:r>
            <a:r>
              <a:rPr lang="cs-CZ" dirty="0">
                <a:hlinkClick r:id="rId3"/>
              </a:rPr>
              <a:t>https://ec.europa.eu/regional_policy/cs/newsroom/funding-opportunities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  <a:p>
            <a:r>
              <a:rPr lang="cs-CZ" dirty="0" smtClean="0"/>
              <a:t>Petr Machálek</a:t>
            </a:r>
            <a:r>
              <a:rPr lang="cs-CZ" dirty="0"/>
              <a:t>, Martin Černý, Dominika </a:t>
            </a:r>
            <a:r>
              <a:rPr lang="cs-CZ" dirty="0" err="1" smtClean="0"/>
              <a:t>Grohmann</a:t>
            </a:r>
            <a:r>
              <a:rPr lang="cs-CZ" dirty="0" smtClean="0"/>
              <a:t>: Dotační politika EU (Jak </a:t>
            </a:r>
            <a:r>
              <a:rPr lang="cs-CZ" dirty="0"/>
              <a:t>napsat dobrou projektovou </a:t>
            </a:r>
            <a:r>
              <a:rPr lang="cs-CZ" dirty="0" smtClean="0"/>
              <a:t>žádost</a:t>
            </a:r>
            <a:r>
              <a:rPr lang="cs-CZ" dirty="0"/>
              <a:t>) </a:t>
            </a:r>
            <a:r>
              <a:rPr lang="cs-CZ" dirty="0">
                <a:hlinkClick r:id="rId4"/>
              </a:rPr>
              <a:t>https://munispace.muni.cz/library/catalog/view/156/314/219-1/#</a:t>
            </a:r>
            <a:r>
              <a:rPr lang="cs-CZ" dirty="0" smtClean="0">
                <a:hlinkClick r:id="rId4"/>
              </a:rPr>
              <a:t>preview</a:t>
            </a:r>
            <a:endParaRPr lang="cs-CZ" dirty="0" smtClean="0"/>
          </a:p>
          <a:p>
            <a:r>
              <a:rPr lang="cs-CZ" dirty="0"/>
              <a:t>EU dotace, </a:t>
            </a:r>
            <a:r>
              <a:rPr lang="cs-CZ" dirty="0" smtClean="0"/>
              <a:t>zaměstnanost:  </a:t>
            </a:r>
            <a:r>
              <a:rPr lang="cs-CZ" dirty="0"/>
              <a:t>https</a:t>
            </a:r>
            <a:r>
              <a:rPr lang="cs-CZ"/>
              <a:t>://</a:t>
            </a:r>
            <a:r>
              <a:rPr lang="cs-CZ" smtClean="0"/>
              <a:t>www.esfcr.cz/programy/op-zamestnanost</a:t>
            </a:r>
            <a:endParaRPr lang="cs-CZ" dirty="0"/>
          </a:p>
          <a:p>
            <a:r>
              <a:rPr lang="cs-CZ" dirty="0" smtClean="0"/>
              <a:t>IROP: </a:t>
            </a:r>
            <a:r>
              <a:rPr lang="cs-CZ" dirty="0" smtClean="0">
                <a:hlinkClick r:id="rId5"/>
              </a:rPr>
              <a:t>https</a:t>
            </a:r>
            <a:r>
              <a:rPr lang="cs-CZ" dirty="0">
                <a:hlinkClick r:id="rId5"/>
              </a:rPr>
              <a:t>://</a:t>
            </a:r>
            <a:r>
              <a:rPr lang="cs-CZ" dirty="0" smtClean="0">
                <a:hlinkClick r:id="rId5"/>
              </a:rPr>
              <a:t>irop.mmr.cz/cs/irop-2021-2027</a:t>
            </a:r>
            <a:endParaRPr lang="cs-CZ" dirty="0" smtClean="0"/>
          </a:p>
          <a:p>
            <a:r>
              <a:rPr lang="cs-CZ" dirty="0" smtClean="0"/>
              <a:t>Úřad pro hospodářskou soutěž: </a:t>
            </a:r>
            <a:r>
              <a:rPr lang="cs-CZ" dirty="0" smtClean="0">
                <a:hlinkClick r:id="rId6"/>
              </a:rPr>
              <a:t>https</a:t>
            </a:r>
            <a:r>
              <a:rPr lang="cs-CZ" dirty="0">
                <a:hlinkClick r:id="rId6"/>
              </a:rPr>
              <a:t>://</a:t>
            </a:r>
            <a:r>
              <a:rPr lang="cs-CZ" dirty="0" smtClean="0">
                <a:hlinkClick r:id="rId6"/>
              </a:rPr>
              <a:t>www.uohs.cz/cs/verejna-podpora.html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677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Úrovně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nadnárodní </a:t>
            </a:r>
          </a:p>
          <a:p>
            <a:r>
              <a:rPr lang="cs-CZ" dirty="0" smtClean="0"/>
              <a:t>národní </a:t>
            </a:r>
          </a:p>
          <a:p>
            <a:r>
              <a:rPr lang="cs-CZ" dirty="0" smtClean="0"/>
              <a:t>regionální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7120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200" b="1" dirty="0" smtClean="0"/>
              <a:t>NUTS</a:t>
            </a:r>
            <a:endParaRPr lang="cs-CZ" sz="32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57200" y="1484784"/>
            <a:ext cx="8435280" cy="5112568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z </a:t>
            </a:r>
            <a:r>
              <a:rPr lang="cs-CZ" sz="2800" dirty="0" err="1" smtClean="0"/>
              <a:t>francoužštiny</a:t>
            </a:r>
            <a:r>
              <a:rPr lang="cs-CZ" sz="2800" dirty="0" smtClean="0"/>
              <a:t> </a:t>
            </a:r>
            <a:r>
              <a:rPr lang="cs-CZ" sz="2800" i="1" dirty="0" err="1"/>
              <a:t>Nomenclature</a:t>
            </a:r>
            <a:r>
              <a:rPr lang="cs-CZ" sz="2800" i="1" dirty="0"/>
              <a:t> des </a:t>
            </a:r>
            <a:r>
              <a:rPr lang="cs-CZ" sz="2800" i="1" dirty="0" err="1"/>
              <a:t>Unites</a:t>
            </a:r>
            <a:r>
              <a:rPr lang="cs-CZ" sz="2800" i="1" dirty="0"/>
              <a:t> </a:t>
            </a:r>
            <a:r>
              <a:rPr lang="cs-CZ" sz="2800" i="1" dirty="0" err="1"/>
              <a:t>Territoriales</a:t>
            </a:r>
            <a:r>
              <a:rPr lang="cs-CZ" sz="2800" i="1" dirty="0"/>
              <a:t> </a:t>
            </a:r>
            <a:r>
              <a:rPr lang="cs-CZ" sz="2800" i="1" dirty="0" err="1" smtClean="0"/>
              <a:t>Statistique</a:t>
            </a:r>
            <a:endParaRPr lang="cs-CZ" sz="2800" i="1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klasifikace </a:t>
            </a:r>
            <a:r>
              <a:rPr lang="cs-CZ" sz="2800" dirty="0"/>
              <a:t>územních statistických </a:t>
            </a:r>
            <a:r>
              <a:rPr lang="cs-CZ" sz="2800" dirty="0" smtClean="0"/>
              <a:t>jednotek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vytvořené </a:t>
            </a:r>
            <a:r>
              <a:rPr lang="cs-CZ" sz="2800" dirty="0"/>
              <a:t>pro statistické účely Evropského statistického úřadu a pro porovnání ekonomických ukazatelů členských zemí </a:t>
            </a:r>
            <a:r>
              <a:rPr lang="cs-CZ" sz="2800" dirty="0" smtClean="0"/>
              <a:t>EU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/>
              <a:t>v</a:t>
            </a:r>
            <a:r>
              <a:rPr lang="cs-CZ" sz="2800" dirty="0" smtClean="0"/>
              <a:t>ymezení </a:t>
            </a:r>
            <a:r>
              <a:rPr lang="cs-CZ" sz="2800" dirty="0"/>
              <a:t>jednotlivých úrovní NUTS </a:t>
            </a:r>
            <a:r>
              <a:rPr lang="cs-CZ" sz="2800" dirty="0" smtClean="0"/>
              <a:t>charakterizováno </a:t>
            </a:r>
            <a:r>
              <a:rPr lang="cs-CZ" sz="2800" dirty="0"/>
              <a:t>počtem obyvatel a </a:t>
            </a:r>
            <a:r>
              <a:rPr lang="cs-CZ" sz="2800" dirty="0" smtClean="0"/>
              <a:t>rozlohou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jednotky </a:t>
            </a:r>
            <a:r>
              <a:rPr lang="cs-CZ" sz="2800" dirty="0"/>
              <a:t>NUTS jsou skladebné od úrovně NUTS 0, NUTS I, NUTS II až po NUTS </a:t>
            </a:r>
            <a:r>
              <a:rPr lang="cs-CZ" sz="2800" dirty="0" smtClean="0"/>
              <a:t>V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8310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8229240" cy="114264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3200" b="1" dirty="0" smtClean="0"/>
              <a:t>NUTS v ČR</a:t>
            </a:r>
          </a:p>
          <a:p>
            <a:pPr algn="ctr">
              <a:lnSpc>
                <a:spcPct val="100000"/>
              </a:lnSpc>
            </a:pPr>
            <a:r>
              <a:rPr lang="cs-CZ" sz="3200" dirty="0"/>
              <a:t>normalizované klasifikace územních celků </a:t>
            </a:r>
            <a:r>
              <a:rPr lang="cs-CZ" sz="3200" dirty="0" smtClean="0"/>
              <a:t>v ČR</a:t>
            </a:r>
            <a:endParaRPr lang="cs-CZ" sz="3200" dirty="0"/>
          </a:p>
        </p:txBody>
      </p:sp>
      <p:sp>
        <p:nvSpPr>
          <p:cNvPr id="181" name="TextShape 2"/>
          <p:cNvSpPr txBox="1"/>
          <p:nvPr/>
        </p:nvSpPr>
        <p:spPr>
          <a:xfrm>
            <a:off x="457200" y="1484784"/>
            <a:ext cx="8507288" cy="5184576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NUTS </a:t>
            </a:r>
            <a:r>
              <a:rPr lang="cs-CZ" sz="2200" dirty="0"/>
              <a:t>0 a NUTS I je celá Česká republika </a:t>
            </a:r>
            <a:endParaRPr lang="cs-CZ" sz="2200" dirty="0" smtClean="0"/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např. v </a:t>
            </a:r>
            <a:r>
              <a:rPr lang="cs-CZ" sz="2200" dirty="0"/>
              <a:t>Německu ale odpovídá NUTS 0 celé území Německa a NUTS I jsou jednotlivé spolkové </a:t>
            </a:r>
            <a:r>
              <a:rPr lang="cs-CZ" sz="2200" dirty="0" smtClean="0"/>
              <a:t>země</a:t>
            </a:r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NUTS </a:t>
            </a:r>
            <a:r>
              <a:rPr lang="cs-CZ" sz="2200" dirty="0"/>
              <a:t>II jsou regiony soudržnosti (územní jednotky bez vlastní </a:t>
            </a:r>
            <a:r>
              <a:rPr lang="cs-CZ" sz="2200" dirty="0" smtClean="0"/>
              <a:t>správy, uměle </a:t>
            </a:r>
            <a:r>
              <a:rPr lang="cs-CZ" sz="2200" dirty="0"/>
              <a:t>vytvořené pro potřeby nomenklatury NUTS, v ČR tzv. sdružené </a:t>
            </a:r>
            <a:r>
              <a:rPr lang="cs-CZ" sz="2200" dirty="0" smtClean="0"/>
              <a:t>kraje (8)– Praha, Střední Čechy, Severozápad, Severovýchod, Jihozápad, Jihovýchod, Střední Morava, </a:t>
            </a:r>
            <a:r>
              <a:rPr lang="cs-CZ" sz="2200" dirty="0" err="1" smtClean="0"/>
              <a:t>Moravskoslezsko</a:t>
            </a:r>
            <a:endParaRPr lang="cs-CZ" sz="2200" dirty="0" smtClean="0"/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NUTS </a:t>
            </a:r>
            <a:r>
              <a:rPr lang="cs-CZ" sz="2200" dirty="0"/>
              <a:t>III jsou </a:t>
            </a:r>
            <a:r>
              <a:rPr lang="cs-CZ" sz="2200" dirty="0" smtClean="0"/>
              <a:t>kraje</a:t>
            </a:r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Pro NUTS menší než III existuje </a:t>
            </a:r>
            <a:r>
              <a:rPr lang="cs-CZ" sz="2200" dirty="0"/>
              <a:t>systém </a:t>
            </a:r>
            <a:r>
              <a:rPr lang="cs-CZ" sz="2200" b="1" dirty="0"/>
              <a:t>LAU</a:t>
            </a:r>
            <a:r>
              <a:rPr lang="cs-CZ" sz="2200" dirty="0"/>
              <a:t> (</a:t>
            </a:r>
            <a:r>
              <a:rPr lang="cs-CZ" sz="2200" i="1" dirty="0" err="1"/>
              <a:t>Local</a:t>
            </a:r>
            <a:r>
              <a:rPr lang="cs-CZ" sz="2200" i="1" dirty="0"/>
              <a:t> </a:t>
            </a:r>
            <a:r>
              <a:rPr lang="cs-CZ" sz="2200" i="1" dirty="0" err="1"/>
              <a:t>Administrative</a:t>
            </a:r>
            <a:r>
              <a:rPr lang="cs-CZ" sz="2200" i="1" dirty="0"/>
              <a:t> </a:t>
            </a:r>
            <a:r>
              <a:rPr lang="cs-CZ" sz="2200" i="1" dirty="0" err="1" smtClean="0"/>
              <a:t>Units</a:t>
            </a:r>
            <a:r>
              <a:rPr lang="cs-CZ" sz="2200" dirty="0" smtClean="0"/>
              <a:t>). Cílem </a:t>
            </a:r>
            <a:r>
              <a:rPr lang="cs-CZ" sz="2200" dirty="0"/>
              <a:t>je podchytit územní jednotky regionálního </a:t>
            </a:r>
            <a:r>
              <a:rPr lang="cs-CZ" sz="2200" dirty="0" smtClean="0"/>
              <a:t>charakteru – důraz na </a:t>
            </a:r>
            <a:r>
              <a:rPr lang="cs-CZ" sz="2200" dirty="0" err="1" smtClean="0"/>
              <a:t>regionalitu</a:t>
            </a:r>
            <a:endParaRPr lang="cs-CZ" sz="2200" dirty="0" smtClean="0"/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 smtClean="0"/>
              <a:t>NUTS IV okresy</a:t>
            </a:r>
          </a:p>
          <a:p>
            <a:pPr marL="457560" indent="-457200"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cs-CZ" sz="2200" dirty="0"/>
              <a:t>NUTS V obce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008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NUTS III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15" y="1340768"/>
            <a:ext cx="8531627" cy="469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436096" y="6309319"/>
            <a:ext cx="344504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Zdroj: http</a:t>
            </a:r>
            <a:r>
              <a:rPr lang="cs-CZ" sz="1200" dirty="0"/>
              <a:t>://www.nuov.cz/klasifikace-jednotek-nuts</a:t>
            </a:r>
          </a:p>
        </p:txBody>
      </p:sp>
    </p:spTree>
    <p:extLst>
      <p:ext uri="{BB962C8B-B14F-4D97-AF65-F5344CB8AC3E}">
        <p14:creationId xmlns:p14="http://schemas.microsoft.com/office/powerpoint/2010/main" val="332939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4614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 smtClean="0"/>
              <a:t>Fondy Evropské unie</a:t>
            </a:r>
          </a:p>
        </p:txBody>
      </p:sp>
      <p:sp>
        <p:nvSpPr>
          <p:cNvPr id="181" name="TextShape 2"/>
          <p:cNvSpPr txBox="1"/>
          <p:nvPr/>
        </p:nvSpPr>
        <p:spPr>
          <a:xfrm>
            <a:off x="457200" y="1388780"/>
            <a:ext cx="8435280" cy="5208572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 smtClean="0"/>
              <a:t>hlavní </a:t>
            </a:r>
            <a:r>
              <a:rPr lang="cs-CZ" sz="2400" dirty="0"/>
              <a:t>nástroj realizace regionální politiky Evropské </a:t>
            </a:r>
            <a:r>
              <a:rPr lang="cs-CZ" sz="2400" dirty="0" smtClean="0"/>
              <a:t>unie - evropské </a:t>
            </a:r>
            <a:r>
              <a:rPr lang="cs-CZ" sz="2400" dirty="0"/>
              <a:t>politiky hospodářské a sociální soudržnosti (HSS</a:t>
            </a:r>
            <a:r>
              <a:rPr lang="cs-CZ" sz="2400" dirty="0" smtClean="0"/>
              <a:t>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/>
              <a:t>kohezní politika (koheze = soudržnost) - principu solidarity uvnitř </a:t>
            </a:r>
            <a:r>
              <a:rPr lang="cs-CZ" sz="2400" dirty="0" smtClean="0"/>
              <a:t>EU; bohatší </a:t>
            </a:r>
            <a:r>
              <a:rPr lang="cs-CZ" sz="2400" dirty="0"/>
              <a:t>státy přispívají na rozvoj chudších míst, aby se zvýšila kvalita života obyvatel Unie jako celku</a:t>
            </a:r>
            <a:endParaRPr lang="cs-CZ" sz="24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 smtClean="0"/>
              <a:t>finance </a:t>
            </a:r>
            <a:r>
              <a:rPr lang="cs-CZ" sz="2400" dirty="0"/>
              <a:t>určené </a:t>
            </a:r>
            <a:r>
              <a:rPr lang="cs-CZ" sz="2400" dirty="0" smtClean="0"/>
              <a:t>k naplňování hlavních cílů – snižování </a:t>
            </a:r>
            <a:r>
              <a:rPr lang="cs-CZ" sz="2400" dirty="0"/>
              <a:t>ekonomických a sociálních rozdílů mezi členskými státy a jednotlivými </a:t>
            </a:r>
            <a:r>
              <a:rPr lang="cs-CZ" sz="2400" dirty="0" smtClean="0"/>
              <a:t>regiony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 smtClean="0"/>
              <a:t>pilíře: udržitelný </a:t>
            </a:r>
            <a:r>
              <a:rPr lang="cs-CZ" sz="2400" dirty="0"/>
              <a:t>rozvoj jednotlivých evropských </a:t>
            </a:r>
            <a:r>
              <a:rPr lang="cs-CZ" sz="2400" dirty="0" smtClean="0"/>
              <a:t>regionů, zaměstnanosti a ochrana </a:t>
            </a:r>
            <a:r>
              <a:rPr lang="cs-CZ" sz="2400" dirty="0"/>
              <a:t>životního </a:t>
            </a:r>
            <a:r>
              <a:rPr lang="cs-CZ" sz="2400" dirty="0" smtClean="0"/>
              <a:t>prostředí, podpora </a:t>
            </a:r>
            <a:r>
              <a:rPr lang="cs-CZ" sz="2400" dirty="0"/>
              <a:t>územní provázanosti a soudržnosti </a:t>
            </a:r>
            <a:r>
              <a:rPr lang="cs-CZ" sz="2400" dirty="0" smtClean="0"/>
              <a:t>Unie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400" dirty="0"/>
              <a:t>národní rozvojové priority 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4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28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16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89248" y="336072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cs-CZ" sz="4000" b="1" dirty="0"/>
              <a:t>Fondy EU </a:t>
            </a:r>
            <a:endParaRPr lang="cs-CZ" sz="4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75952" y="1478712"/>
            <a:ext cx="8435280" cy="5112568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strukturální a investiční fondy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určeny </a:t>
            </a:r>
            <a:r>
              <a:rPr lang="cs-CZ" sz="2800" dirty="0"/>
              <a:t>pro </a:t>
            </a:r>
            <a:r>
              <a:rPr lang="cs-CZ" sz="2800" b="1" dirty="0"/>
              <a:t>znevýhodněné </a:t>
            </a:r>
            <a:r>
              <a:rPr lang="cs-CZ" sz="2800" b="1" dirty="0" smtClean="0"/>
              <a:t>nebo </a:t>
            </a:r>
            <a:r>
              <a:rPr lang="cs-CZ" sz="2800" b="1" dirty="0"/>
              <a:t>přímo chudé regiony</a:t>
            </a:r>
            <a:r>
              <a:rPr lang="cs-CZ" sz="2800" dirty="0"/>
              <a:t> </a:t>
            </a:r>
            <a:r>
              <a:rPr lang="cs-CZ" sz="2800" dirty="0" smtClean="0"/>
              <a:t>(např</a:t>
            </a:r>
            <a:r>
              <a:rPr lang="cs-CZ" sz="2800" dirty="0"/>
              <a:t>. venkovské oblasti, problémové městské oblasti, upadající průmyslové oblasti, tzv. </a:t>
            </a:r>
            <a:r>
              <a:rPr lang="cs-CZ" sz="2800" dirty="0" err="1"/>
              <a:t>brownfields</a:t>
            </a:r>
            <a:r>
              <a:rPr lang="cs-CZ" sz="2800" dirty="0"/>
              <a:t>, oblasti se špatnou dostupností zaviněnou buď geografickou polohou, nebo špatnou infrastrukturou jako ostrovy, hornaté oblasti, řídce osídlené nebo pohraniční regiony</a:t>
            </a:r>
            <a:r>
              <a:rPr lang="cs-CZ" sz="2800" dirty="0" smtClean="0"/>
              <a:t>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 smtClean="0"/>
              <a:t>fond </a:t>
            </a:r>
            <a:r>
              <a:rPr lang="cs-CZ" sz="2800" dirty="0"/>
              <a:t>soudržnosti </a:t>
            </a:r>
            <a:r>
              <a:rPr lang="cs-CZ" sz="2800" dirty="0" smtClean="0"/>
              <a:t>- zaměřuje se na </a:t>
            </a:r>
            <a:r>
              <a:rPr lang="cs-CZ" sz="2800" b="1" dirty="0" smtClean="0"/>
              <a:t>státy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cs-CZ" sz="2800" dirty="0"/>
              <a:t>programové období - šestileté cykly pro čerpání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cs-CZ" sz="2800" dirty="0" smtClean="0"/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cs-CZ" sz="2800" spc="-1" dirty="0" smtClean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71841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TextShape 1"/>
          <p:cNvSpPr txBox="1"/>
          <p:nvPr/>
        </p:nvSpPr>
        <p:spPr>
          <a:xfrm>
            <a:off x="457200" y="274680"/>
            <a:ext cx="8229240" cy="732356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ctr"/>
            <a:endParaRPr lang="cs-CZ" sz="4400" b="1" dirty="0" smtClean="0"/>
          </a:p>
          <a:p>
            <a:pPr algn="ctr"/>
            <a:r>
              <a:rPr lang="cs-CZ" sz="4400" b="1" dirty="0" smtClean="0"/>
              <a:t>Evropské fondy</a:t>
            </a:r>
            <a:endParaRPr lang="cs-CZ" sz="4400" dirty="0"/>
          </a:p>
          <a:p>
            <a:pPr algn="ctr">
              <a:lnSpc>
                <a:spcPct val="100000"/>
              </a:lnSpc>
            </a:pPr>
            <a:endParaRPr lang="cs-CZ" sz="4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1" name="TextShape 2"/>
          <p:cNvSpPr txBox="1"/>
          <p:nvPr/>
        </p:nvSpPr>
        <p:spPr>
          <a:xfrm>
            <a:off x="453782" y="1007036"/>
            <a:ext cx="8504976" cy="5850964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určené </a:t>
            </a:r>
            <a:r>
              <a:rPr lang="cs-CZ" sz="2400" dirty="0"/>
              <a:t>k realizaci Společného strategického </a:t>
            </a:r>
            <a:r>
              <a:rPr lang="cs-CZ" sz="2400" dirty="0" smtClean="0"/>
              <a:t>rámce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politika</a:t>
            </a:r>
            <a:r>
              <a:rPr lang="cs-CZ" sz="2400" dirty="0"/>
              <a:t> hospodářské a sociální </a:t>
            </a:r>
            <a:r>
              <a:rPr lang="cs-CZ" sz="2400" dirty="0" smtClean="0"/>
              <a:t>soudržnosti EU – zajištění Evropské strukturální a investiční fondy (EFRR a ESF) a Fond soudržnosti (FS)</a:t>
            </a:r>
          </a:p>
          <a:p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Evropský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fond pro regionální rozvoj (EFRR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) – „tvrdé projekty“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Evropský </a:t>
            </a:r>
            <a:r>
              <a:rPr lang="cs-CZ" sz="2400" dirty="0">
                <a:solidFill>
                  <a:schemeClr val="accent5">
                    <a:lumMod val="50000"/>
                  </a:schemeClr>
                </a:solidFill>
              </a:rPr>
              <a:t>sociální fond (ESF</a:t>
            </a:r>
            <a:r>
              <a:rPr lang="cs-CZ" sz="2400" dirty="0" smtClean="0">
                <a:solidFill>
                  <a:schemeClr val="accent5">
                    <a:lumMod val="50000"/>
                  </a:schemeClr>
                </a:solidFill>
              </a:rPr>
              <a:t>) – „měkké projekty“</a:t>
            </a: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Fond </a:t>
            </a:r>
            <a:r>
              <a:rPr lang="cs-CZ" sz="2400" dirty="0"/>
              <a:t>soudržnosti (FS</a:t>
            </a:r>
            <a:r>
              <a:rPr lang="cs-CZ" sz="2400" dirty="0" smtClean="0"/>
              <a:t>) - </a:t>
            </a:r>
            <a:r>
              <a:rPr lang="cs-CZ" sz="2400" dirty="0"/>
              <a:t>infrastrukturní projekty v oblasti dopravy (dopravní stavby většího rozsahu-dálnice, železniční koridory atd.) a ochrany </a:t>
            </a:r>
            <a:r>
              <a:rPr lang="cs-CZ" sz="2400" dirty="0" smtClean="0"/>
              <a:t>ŽP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Evropský </a:t>
            </a:r>
            <a:r>
              <a:rPr lang="cs-CZ" sz="2400" dirty="0"/>
              <a:t>zemědělský fond pro rozvoj venkova (EZFRV</a:t>
            </a:r>
            <a:r>
              <a:rPr lang="cs-CZ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Evropský </a:t>
            </a:r>
            <a:r>
              <a:rPr lang="cs-CZ" sz="2400" dirty="0"/>
              <a:t>námořní a rybářský fond (ENRF) </a:t>
            </a:r>
            <a:endParaRPr lang="cs-CZ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 smtClean="0"/>
              <a:t>Evropská </a:t>
            </a:r>
            <a:r>
              <a:rPr lang="cs-CZ" sz="2400" dirty="0"/>
              <a:t>územní spolupráce (EÚS</a:t>
            </a:r>
            <a:r>
              <a:rPr lang="cs-CZ" sz="2400" dirty="0" smtClean="0"/>
              <a:t>)</a:t>
            </a:r>
            <a:endParaRPr lang="cs-CZ" sz="2400" b="1" strike="noStrike" spc="-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00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960</Words>
  <Application>Microsoft Office PowerPoint</Application>
  <PresentationFormat>Předvádění na obrazovce (4:3)</PresentationFormat>
  <Paragraphs>154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Motiv systému Office</vt:lpstr>
      <vt:lpstr>Dotace EU </vt:lpstr>
      <vt:lpstr>Historie evropských fondů</vt:lpstr>
      <vt:lpstr>Úrovně</vt:lpstr>
      <vt:lpstr>Prezentace aplikace PowerPoint</vt:lpstr>
      <vt:lpstr>Prezentace aplikace PowerPoint</vt:lpstr>
      <vt:lpstr>NUTS III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Fond soudržnosti (kohezní fond) </vt:lpstr>
      <vt:lpstr>Evropský fond pro rozvoj venkova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Čerpání prostředků z fondů EU</vt:lpstr>
      <vt:lpstr>Národní rozvojový plán, Národní strategický referenční rámec, Operační program</vt:lpstr>
      <vt:lpstr>Informace</vt:lpstr>
      <vt:lpstr>Prezentace aplikace PowerPoint</vt:lpstr>
      <vt:lpstr>Zajímavé texty, weby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Dotace EU Norské fondy</dc:title>
  <dc:creator>Anna</dc:creator>
  <cp:lastModifiedBy>Anna</cp:lastModifiedBy>
  <cp:revision>32</cp:revision>
  <dcterms:created xsi:type="dcterms:W3CDTF">2021-02-04T14:43:37Z</dcterms:created>
  <dcterms:modified xsi:type="dcterms:W3CDTF">2021-03-02T20:18:09Z</dcterms:modified>
</cp:coreProperties>
</file>