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58" r:id="rId8"/>
    <p:sldId id="259" r:id="rId9"/>
    <p:sldId id="260" r:id="rId10"/>
    <p:sldId id="261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4" y="-7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A3FB-953C-48A4-A5B7-1C0202729353}" type="datetimeFigureOut">
              <a:rPr lang="cs-CZ" smtClean="0"/>
              <a:pPr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DB84-178B-4635-A658-F3AC969936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A3FB-953C-48A4-A5B7-1C0202729353}" type="datetimeFigureOut">
              <a:rPr lang="cs-CZ" smtClean="0"/>
              <a:pPr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DB84-178B-4635-A658-F3AC969936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A3FB-953C-48A4-A5B7-1C0202729353}" type="datetimeFigureOut">
              <a:rPr lang="cs-CZ" smtClean="0"/>
              <a:pPr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DB84-178B-4635-A658-F3AC969936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A3FB-953C-48A4-A5B7-1C0202729353}" type="datetimeFigureOut">
              <a:rPr lang="cs-CZ" smtClean="0"/>
              <a:pPr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DB84-178B-4635-A658-F3AC969936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A3FB-953C-48A4-A5B7-1C0202729353}" type="datetimeFigureOut">
              <a:rPr lang="cs-CZ" smtClean="0"/>
              <a:pPr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DB84-178B-4635-A658-F3AC969936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A3FB-953C-48A4-A5B7-1C0202729353}" type="datetimeFigureOut">
              <a:rPr lang="cs-CZ" smtClean="0"/>
              <a:pPr/>
              <a:t>23.02.2023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DB84-178B-4635-A658-F3AC969936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A3FB-953C-48A4-A5B7-1C0202729353}" type="datetimeFigureOut">
              <a:rPr lang="cs-CZ" smtClean="0"/>
              <a:pPr/>
              <a:t>23.02.2023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DB84-178B-4635-A658-F3AC969936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A3FB-953C-48A4-A5B7-1C0202729353}" type="datetimeFigureOut">
              <a:rPr lang="cs-CZ" smtClean="0"/>
              <a:pPr/>
              <a:t>23.02.2023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DB84-178B-4635-A658-F3AC969936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A3FB-953C-48A4-A5B7-1C0202729353}" type="datetimeFigureOut">
              <a:rPr lang="cs-CZ" smtClean="0"/>
              <a:pPr/>
              <a:t>23.02.2023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DB84-178B-4635-A658-F3AC969936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A3FB-953C-48A4-A5B7-1C0202729353}" type="datetimeFigureOut">
              <a:rPr lang="cs-CZ" smtClean="0"/>
              <a:pPr/>
              <a:t>23.02.2023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DB84-178B-4635-A658-F3AC969936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A3FB-953C-48A4-A5B7-1C0202729353}" type="datetimeFigureOut">
              <a:rPr lang="cs-CZ" smtClean="0"/>
              <a:pPr/>
              <a:t>23.02.2023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DB84-178B-4635-A658-F3AC969936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8A3FB-953C-48A4-A5B7-1C0202729353}" type="datetimeFigureOut">
              <a:rPr lang="cs-CZ" smtClean="0"/>
              <a:pPr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EDB84-178B-4635-A658-F3AC969936A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kwB43IuJo1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RKqj-ekn1I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t24.ceskatelevize.cz/svet/1388841-deklarace-lidskych-prav-dala-zaklad-svetove-demokraci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Historie lidských práv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Nikola Straková</a:t>
            </a:r>
            <a:endParaRPr lang="cs-CZ" dirty="0"/>
          </a:p>
        </p:txBody>
      </p:sp>
      <p:sp>
        <p:nvSpPr>
          <p:cNvPr id="15362" name="AutoShape 2" descr="Pandemic must serve as a wake-up call on human rights says SRSG | UNDR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364" name="AutoShape 4" descr="Pandemic must serve as a wake-up call on human rights says SRSG | UNDR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 descr="Human righ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793339"/>
            <a:ext cx="5472608" cy="30646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Všeobecná deklarace lidských práv OSN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/>
          </a:p>
          <a:p>
            <a:r>
              <a:rPr lang="cs-CZ" b="1" dirty="0"/>
              <a:t>z roku 1948!</a:t>
            </a:r>
          </a:p>
          <a:p>
            <a:r>
              <a:rPr lang="cs-CZ" b="1" dirty="0"/>
              <a:t>První mezinárodní dokument týkající se lidských práv. </a:t>
            </a:r>
          </a:p>
          <a:p>
            <a:r>
              <a:rPr lang="cs-CZ" dirty="0" smtClean="0"/>
              <a:t>nejvýznamnější mezinárodní dokument </a:t>
            </a:r>
            <a:r>
              <a:rPr lang="cs-CZ" dirty="0"/>
              <a:t>v </a:t>
            </a:r>
            <a:r>
              <a:rPr lang="cs-CZ" dirty="0" smtClean="0"/>
              <a:t>této oblasti</a:t>
            </a:r>
          </a:p>
          <a:p>
            <a:r>
              <a:rPr lang="cs-CZ" dirty="0"/>
              <a:t>není právně </a:t>
            </a:r>
            <a:r>
              <a:rPr lang="cs-CZ" dirty="0" smtClean="0"/>
              <a:t>závazná (má </a:t>
            </a:r>
            <a:r>
              <a:rPr lang="cs-CZ" dirty="0"/>
              <a:t>pouze morální sílu), </a:t>
            </a:r>
            <a:r>
              <a:rPr lang="cs-CZ" dirty="0" smtClean="0"/>
              <a:t>přesto se těší </a:t>
            </a:r>
            <a:r>
              <a:rPr lang="cs-CZ" dirty="0"/>
              <a:t>mezi státy i </a:t>
            </a:r>
            <a:r>
              <a:rPr lang="cs-CZ" dirty="0" smtClean="0"/>
              <a:t>světovou veřejností </a:t>
            </a:r>
            <a:r>
              <a:rPr lang="cs-CZ" dirty="0"/>
              <a:t>velkému respektu a prestiži</a:t>
            </a:r>
          </a:p>
          <a:p>
            <a:endParaRPr lang="cs-CZ" b="1" dirty="0" smtClean="0"/>
          </a:p>
          <a:p>
            <a:r>
              <a:rPr lang="cs-CZ" b="1" dirty="0" smtClean="0"/>
              <a:t>Vznikl </a:t>
            </a:r>
            <a:r>
              <a:rPr lang="cs-CZ" b="1" dirty="0"/>
              <a:t>v reakci na </a:t>
            </a:r>
            <a:r>
              <a:rPr lang="cs-CZ" b="1" dirty="0">
                <a:hlinkClick r:id="rId2"/>
              </a:rPr>
              <a:t>masové zločiny </a:t>
            </a:r>
            <a:r>
              <a:rPr lang="cs-CZ" b="1" dirty="0"/>
              <a:t>druhé světové války. ústavního pořádku v ČR. </a:t>
            </a:r>
          </a:p>
          <a:p>
            <a:endParaRPr lang="cs-CZ" dirty="0"/>
          </a:p>
          <a:p>
            <a:r>
              <a:rPr lang="cs-CZ" b="1" dirty="0"/>
              <a:t>Na základě tohoto dokumentu vznikla i Listina lidských práv a svobod, jež je součástí ústavního pořádku v ČR.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0648"/>
            <a:ext cx="2520280" cy="190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 základní kategorie práv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negativní práva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yjadřují </a:t>
            </a:r>
            <a:r>
              <a:rPr lang="pl-PL" dirty="0" smtClean="0"/>
              <a:t>to</a:t>
            </a:r>
            <a:r>
              <a:rPr lang="pl-PL" dirty="0"/>
              <a:t>, co společnost člověku dělat </a:t>
            </a:r>
            <a:r>
              <a:rPr lang="pl-PL" dirty="0" smtClean="0"/>
              <a:t>nemá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pozitivní práva</a:t>
            </a:r>
          </a:p>
          <a:p>
            <a:pPr lvl="1"/>
            <a:r>
              <a:rPr lang="cs-CZ" dirty="0"/>
              <a:t>jedná o práva relativní</a:t>
            </a:r>
            <a:r>
              <a:rPr lang="cs-CZ" dirty="0" smtClean="0"/>
              <a:t>, </a:t>
            </a:r>
            <a:r>
              <a:rPr lang="pl-PL" dirty="0" smtClean="0"/>
              <a:t>to </a:t>
            </a:r>
            <a:r>
              <a:rPr lang="pl-PL" dirty="0"/>
              <a:t>znamená právu jednoho subjektu </a:t>
            </a:r>
            <a:r>
              <a:rPr lang="pl-PL" dirty="0" smtClean="0"/>
              <a:t>odpovídá </a:t>
            </a:r>
            <a:r>
              <a:rPr lang="cs-CZ" dirty="0" smtClean="0"/>
              <a:t>povinnost </a:t>
            </a:r>
            <a:r>
              <a:rPr lang="cs-CZ" dirty="0"/>
              <a:t>jiného konkrétního subjektu (tedy </a:t>
            </a:r>
            <a:r>
              <a:rPr lang="cs-CZ" dirty="0" smtClean="0"/>
              <a:t>ne všech </a:t>
            </a:r>
            <a:r>
              <a:rPr lang="cs-CZ" dirty="0"/>
              <a:t>ostatních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cílem </a:t>
            </a:r>
            <a:r>
              <a:rPr lang="cs-CZ" dirty="0"/>
              <a:t>jejich úpravy je </a:t>
            </a:r>
            <a:r>
              <a:rPr lang="cs-CZ" dirty="0" smtClean="0"/>
              <a:t>ochránit sociální </a:t>
            </a:r>
            <a:r>
              <a:rPr lang="cs-CZ" dirty="0"/>
              <a:t>spravedlnost od zvůle a umožnit </a:t>
            </a:r>
            <a:r>
              <a:rPr lang="cs-CZ" dirty="0" smtClean="0"/>
              <a:t>jedinci účast </a:t>
            </a:r>
            <a:r>
              <a:rPr lang="cs-CZ" dirty="0"/>
              <a:t>na sociálních, hospodářských a </a:t>
            </a:r>
            <a:r>
              <a:rPr lang="cs-CZ" dirty="0" smtClean="0"/>
              <a:t>kulturních aspektech života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kolektivní práva</a:t>
            </a:r>
          </a:p>
          <a:p>
            <a:pPr lvl="1"/>
            <a:r>
              <a:rPr lang="cs-CZ" dirty="0" smtClean="0"/>
              <a:t>mají zajistit </a:t>
            </a:r>
            <a:r>
              <a:rPr lang="cs-CZ" dirty="0"/>
              <a:t>právo </a:t>
            </a:r>
            <a:r>
              <a:rPr lang="cs-CZ" dirty="0" smtClean="0"/>
              <a:t>každého na </a:t>
            </a:r>
            <a:r>
              <a:rPr lang="cs-CZ" dirty="0"/>
              <a:t>to, aby vládl takový společenský </a:t>
            </a:r>
            <a:r>
              <a:rPr lang="cs-CZ" dirty="0" smtClean="0"/>
              <a:t>mezinárodní řád</a:t>
            </a:r>
            <a:r>
              <a:rPr lang="cs-CZ" dirty="0"/>
              <a:t>, ve kterém by základní lidská práva a </a:t>
            </a:r>
            <a:r>
              <a:rPr lang="cs-CZ" dirty="0" smtClean="0"/>
              <a:t>svobody byly </a:t>
            </a:r>
            <a:r>
              <a:rPr lang="cs-CZ" dirty="0"/>
              <a:t>plně </a:t>
            </a:r>
            <a:r>
              <a:rPr lang="cs-CZ" dirty="0" smtClean="0"/>
              <a:t>uskutečněny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Negativní 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práva občanská, která </a:t>
            </a:r>
            <a:r>
              <a:rPr lang="cs-CZ" dirty="0" smtClean="0"/>
              <a:t>mají vztah </a:t>
            </a:r>
            <a:r>
              <a:rPr lang="cs-CZ" dirty="0"/>
              <a:t>přímo k lidské bytosti jako takové a </a:t>
            </a:r>
            <a:r>
              <a:rPr lang="cs-CZ" dirty="0" smtClean="0"/>
              <a:t>bez jejichž </a:t>
            </a:r>
            <a:r>
              <a:rPr lang="cs-CZ" dirty="0"/>
              <a:t>zachovávání bychom nemohli jako </a:t>
            </a:r>
            <a:r>
              <a:rPr lang="cs-CZ" dirty="0" smtClean="0"/>
              <a:t>lidé vůbec </a:t>
            </a:r>
            <a:r>
              <a:rPr lang="cs-CZ" dirty="0"/>
              <a:t>existovat </a:t>
            </a:r>
            <a:endParaRPr lang="cs-CZ" dirty="0" smtClean="0"/>
          </a:p>
          <a:p>
            <a:pPr lvl="1"/>
            <a:r>
              <a:rPr lang="cs-CZ" dirty="0" smtClean="0"/>
              <a:t>právo </a:t>
            </a:r>
            <a:r>
              <a:rPr lang="cs-CZ" dirty="0"/>
              <a:t>na život, lidskou </a:t>
            </a:r>
            <a:r>
              <a:rPr lang="cs-CZ" dirty="0" smtClean="0"/>
              <a:t>důstojnost, právo </a:t>
            </a:r>
            <a:r>
              <a:rPr lang="cs-CZ" dirty="0"/>
              <a:t>nebýt mučen, týrán či podroben </a:t>
            </a:r>
            <a:r>
              <a:rPr lang="cs-CZ" dirty="0" smtClean="0"/>
              <a:t>jinému nelidskému </a:t>
            </a:r>
            <a:r>
              <a:rPr lang="cs-CZ" dirty="0"/>
              <a:t>a ponižujícímu zacházení, </a:t>
            </a:r>
            <a:r>
              <a:rPr lang="cs-CZ" dirty="0" smtClean="0"/>
              <a:t>právo vlastnit </a:t>
            </a:r>
            <a:r>
              <a:rPr lang="cs-CZ" dirty="0"/>
              <a:t>majetek, právo na svobodu myšlení, </a:t>
            </a:r>
            <a:r>
              <a:rPr lang="cs-CZ" dirty="0" smtClean="0"/>
              <a:t>pohybu, svědomí</a:t>
            </a:r>
            <a:r>
              <a:rPr lang="cs-CZ" dirty="0"/>
              <a:t>, právo na rovné zacházení apod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smtClean="0"/>
              <a:t>práva </a:t>
            </a:r>
            <a:r>
              <a:rPr lang="cs-CZ" dirty="0"/>
              <a:t>politická, která zaručují </a:t>
            </a:r>
            <a:r>
              <a:rPr lang="cs-CZ" dirty="0" smtClean="0"/>
              <a:t>jedinci </a:t>
            </a:r>
            <a:r>
              <a:rPr lang="pt-BR" dirty="0" smtClean="0"/>
              <a:t>účast </a:t>
            </a:r>
            <a:r>
              <a:rPr lang="pt-BR" dirty="0"/>
              <a:t>na veřejném životě </a:t>
            </a:r>
            <a:endParaRPr lang="cs-CZ" dirty="0" smtClean="0"/>
          </a:p>
          <a:p>
            <a:pPr lvl="1"/>
            <a:r>
              <a:rPr lang="pt-BR" dirty="0" smtClean="0"/>
              <a:t>svoboda </a:t>
            </a:r>
            <a:r>
              <a:rPr lang="pt-BR" dirty="0"/>
              <a:t>projevu, </a:t>
            </a:r>
            <a:r>
              <a:rPr lang="pt-BR" dirty="0" smtClean="0"/>
              <a:t>právo</a:t>
            </a:r>
            <a:r>
              <a:rPr lang="cs-CZ" dirty="0" smtClean="0"/>
              <a:t> vyjadřovat </a:t>
            </a:r>
            <a:r>
              <a:rPr lang="cs-CZ" dirty="0"/>
              <a:t>své názory, právo petiční, </a:t>
            </a:r>
            <a:r>
              <a:rPr lang="cs-CZ" dirty="0" smtClean="0"/>
              <a:t>shromažďovací, sdružovací </a:t>
            </a:r>
            <a:r>
              <a:rPr lang="cs-CZ" dirty="0"/>
              <a:t>apod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Pozitivní 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hospodářská, </a:t>
            </a:r>
            <a:r>
              <a:rPr lang="cs-CZ" dirty="0" smtClean="0"/>
              <a:t>sociální a kulturní práva</a:t>
            </a:r>
          </a:p>
          <a:p>
            <a:pPr lvl="1"/>
            <a:r>
              <a:rPr lang="cs-CZ" dirty="0" smtClean="0"/>
              <a:t>např</a:t>
            </a:r>
            <a:r>
              <a:rPr lang="cs-CZ" dirty="0"/>
              <a:t>. právo na vzdělání, práci, </a:t>
            </a:r>
            <a:r>
              <a:rPr lang="cs-CZ" dirty="0" smtClean="0"/>
              <a:t>spravedlivou mzdu</a:t>
            </a:r>
            <a:r>
              <a:rPr lang="cs-CZ" dirty="0"/>
              <a:t>, lékařskou pomoc v nemoci, </a:t>
            </a:r>
            <a:r>
              <a:rPr lang="cs-CZ" dirty="0" smtClean="0"/>
              <a:t>sociální zabezpečení apod.</a:t>
            </a:r>
          </a:p>
          <a:p>
            <a:r>
              <a:rPr lang="cs-CZ" dirty="0"/>
              <a:t>j</a:t>
            </a:r>
            <a:r>
              <a:rPr lang="cs-CZ" dirty="0" smtClean="0"/>
              <a:t>sou obtížně </a:t>
            </a:r>
            <a:r>
              <a:rPr lang="cs-CZ" dirty="0"/>
              <a:t>vymahatelná, </a:t>
            </a:r>
            <a:r>
              <a:rPr lang="cs-CZ" dirty="0" smtClean="0"/>
              <a:t>obtížně </a:t>
            </a:r>
            <a:r>
              <a:rPr lang="cs-CZ" dirty="0" err="1" smtClean="0"/>
              <a:t>kvalifikovatelná</a:t>
            </a:r>
            <a:r>
              <a:rPr lang="cs-CZ" dirty="0" smtClean="0"/>
              <a:t>… </a:t>
            </a:r>
          </a:p>
          <a:p>
            <a:pPr lvl="1"/>
            <a:r>
              <a:rPr lang="cs-CZ" dirty="0" smtClean="0"/>
              <a:t>Je </a:t>
            </a:r>
            <a:r>
              <a:rPr lang="cs-CZ" dirty="0"/>
              <a:t>nesmírně těžké až nemožné kvalifikovat, co </a:t>
            </a:r>
            <a:r>
              <a:rPr lang="cs-CZ" dirty="0" smtClean="0"/>
              <a:t>je adekvátní </a:t>
            </a:r>
            <a:r>
              <a:rPr lang="cs-CZ" dirty="0"/>
              <a:t>bydlení, přiměřená mzda, takže </a:t>
            </a:r>
            <a:r>
              <a:rPr lang="cs-CZ" dirty="0" smtClean="0"/>
              <a:t>tato práva </a:t>
            </a:r>
            <a:r>
              <a:rPr lang="cs-CZ" dirty="0"/>
              <a:t>nelze vymáhat soudně.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Kolektivní 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právo </a:t>
            </a:r>
            <a:r>
              <a:rPr lang="pl-PL" dirty="0" smtClean="0"/>
              <a:t>na </a:t>
            </a:r>
            <a:r>
              <a:rPr lang="pl-PL" dirty="0"/>
              <a:t>mír, právo na rozvoj, právo na společnou </a:t>
            </a:r>
            <a:r>
              <a:rPr lang="pl-PL" dirty="0" smtClean="0"/>
              <a:t>bezpečnost, </a:t>
            </a:r>
            <a:r>
              <a:rPr lang="pt-BR" dirty="0" smtClean="0"/>
              <a:t>právo </a:t>
            </a:r>
            <a:r>
              <a:rPr lang="pt-BR" dirty="0"/>
              <a:t>na ekonomickou prosperitu, </a:t>
            </a:r>
            <a:r>
              <a:rPr lang="pt-BR" dirty="0" smtClean="0"/>
              <a:t>právo</a:t>
            </a:r>
            <a:r>
              <a:rPr lang="cs-CZ" dirty="0" smtClean="0"/>
              <a:t> na </a:t>
            </a:r>
            <a:r>
              <a:rPr lang="cs-CZ" dirty="0"/>
              <a:t>čisté životní prostředí apod. 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řesný </a:t>
            </a:r>
            <a:r>
              <a:rPr lang="cs-CZ" dirty="0"/>
              <a:t>výčet </a:t>
            </a:r>
            <a:r>
              <a:rPr lang="cs-CZ" dirty="0" smtClean="0"/>
              <a:t>kolektivních lidských </a:t>
            </a:r>
            <a:r>
              <a:rPr lang="cs-CZ" dirty="0"/>
              <a:t>práv však </a:t>
            </a:r>
            <a:r>
              <a:rPr lang="cs-CZ" dirty="0" smtClean="0"/>
              <a:t>neexistuje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Lidská práva v 21.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Sféra </a:t>
            </a:r>
            <a:r>
              <a:rPr lang="cs-CZ" dirty="0"/>
              <a:t>lidských </a:t>
            </a:r>
            <a:r>
              <a:rPr lang="cs-CZ" dirty="0" smtClean="0"/>
              <a:t>práv, </a:t>
            </a:r>
            <a:r>
              <a:rPr lang="pl-PL" dirty="0" smtClean="0"/>
              <a:t>jejich </a:t>
            </a:r>
            <a:r>
              <a:rPr lang="pl-PL" dirty="0"/>
              <a:t>prosazování a ochrana je a bude </a:t>
            </a:r>
            <a:r>
              <a:rPr lang="pl-PL" dirty="0" smtClean="0"/>
              <a:t>tématem </a:t>
            </a:r>
            <a:r>
              <a:rPr lang="cs-CZ" dirty="0" smtClean="0"/>
              <a:t>aktuálním</a:t>
            </a:r>
            <a:r>
              <a:rPr lang="cs-CZ" dirty="0"/>
              <a:t>, živým, </a:t>
            </a:r>
            <a:r>
              <a:rPr lang="cs-CZ" dirty="0" smtClean="0"/>
              <a:t>sledovaným.</a:t>
            </a:r>
          </a:p>
          <a:p>
            <a:r>
              <a:rPr lang="cs-CZ" dirty="0" smtClean="0"/>
              <a:t>I v 21. století patrně </a:t>
            </a:r>
            <a:r>
              <a:rPr lang="pl-PL" dirty="0" smtClean="0"/>
              <a:t>není </a:t>
            </a:r>
            <a:r>
              <a:rPr lang="pl-PL" dirty="0"/>
              <a:t>na světě státu, který by z hodnocení stavu </a:t>
            </a:r>
            <a:r>
              <a:rPr lang="pl-PL" dirty="0" smtClean="0"/>
              <a:t>a </a:t>
            </a:r>
            <a:r>
              <a:rPr lang="cs-CZ" dirty="0" smtClean="0"/>
              <a:t>dodržování </a:t>
            </a:r>
            <a:r>
              <a:rPr lang="cs-CZ" dirty="0"/>
              <a:t>lidských práv vyšel se zcela </a:t>
            </a:r>
            <a:r>
              <a:rPr lang="cs-CZ" dirty="0" smtClean="0"/>
              <a:t>čistým štítem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Problémy </a:t>
            </a:r>
            <a:r>
              <a:rPr lang="cs-CZ" dirty="0"/>
              <a:t>v podobě větších či </a:t>
            </a:r>
            <a:r>
              <a:rPr lang="cs-CZ" dirty="0" smtClean="0"/>
              <a:t>menších prohřešků </a:t>
            </a:r>
            <a:r>
              <a:rPr lang="cs-CZ" dirty="0"/>
              <a:t>by jistě bylo možné nalézt </a:t>
            </a:r>
            <a:r>
              <a:rPr lang="cs-CZ" dirty="0" smtClean="0"/>
              <a:t>všude</a:t>
            </a:r>
          </a:p>
          <a:p>
            <a:pPr lvl="1"/>
            <a:r>
              <a:rPr lang="cs-CZ" dirty="0" smtClean="0"/>
              <a:t>např</a:t>
            </a:r>
            <a:r>
              <a:rPr lang="cs-CZ" dirty="0"/>
              <a:t>. </a:t>
            </a:r>
            <a:r>
              <a:rPr lang="cs-CZ" dirty="0" smtClean="0"/>
              <a:t>ozbrojené konflikty, autoritativní </a:t>
            </a:r>
            <a:r>
              <a:rPr lang="cs-CZ" dirty="0"/>
              <a:t>režimy apod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Organizace zabývající se lidskými právy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OSN, Rada Evropy, EU</a:t>
            </a:r>
          </a:p>
          <a:p>
            <a:r>
              <a:rPr lang="cs-CZ" dirty="0" smtClean="0"/>
              <a:t>Soudní orgány</a:t>
            </a:r>
          </a:p>
          <a:p>
            <a:pPr lvl="1"/>
            <a:r>
              <a:rPr lang="cs-CZ" dirty="0" smtClean="0"/>
              <a:t>Mezinárodní trestní soud, </a:t>
            </a:r>
            <a:r>
              <a:rPr lang="cs-CZ" dirty="0" smtClean="0"/>
              <a:t>Evropský soud pro lidská práva, soudní dvůr EU…</a:t>
            </a:r>
            <a:endParaRPr lang="cs-CZ" dirty="0" smtClean="0"/>
          </a:p>
          <a:p>
            <a:r>
              <a:rPr lang="cs-CZ" dirty="0" err="1" smtClean="0"/>
              <a:t>Amnesty</a:t>
            </a:r>
            <a:r>
              <a:rPr lang="cs-CZ" dirty="0" smtClean="0"/>
              <a:t> </a:t>
            </a:r>
            <a:r>
              <a:rPr lang="cs-CZ" dirty="0" err="1" smtClean="0"/>
              <a:t>International</a:t>
            </a:r>
            <a:endParaRPr lang="cs-CZ" dirty="0" smtClean="0"/>
          </a:p>
          <a:p>
            <a:r>
              <a:rPr lang="cs-CZ" dirty="0" err="1" smtClean="0"/>
              <a:t>Transparency</a:t>
            </a:r>
            <a:r>
              <a:rPr lang="cs-CZ" dirty="0" smtClean="0"/>
              <a:t> </a:t>
            </a:r>
            <a:r>
              <a:rPr lang="cs-CZ" dirty="0" err="1" smtClean="0"/>
              <a:t>International</a:t>
            </a:r>
            <a:endParaRPr lang="cs-CZ" dirty="0" smtClean="0"/>
          </a:p>
          <a:p>
            <a:r>
              <a:rPr lang="cs-CZ" dirty="0" smtClean="0"/>
              <a:t>Hnutí za lidská práva</a:t>
            </a:r>
          </a:p>
          <a:p>
            <a:r>
              <a:rPr lang="cs-CZ" dirty="0" smtClean="0"/>
              <a:t>…</a:t>
            </a:r>
          </a:p>
          <a:p>
            <a:r>
              <a:rPr lang="cs-CZ" dirty="0" smtClean="0"/>
              <a:t>https://www.centrumlidskaprava.cz/lidskopravni-organizace-ve-svete-manual-vyzkumu</a:t>
            </a:r>
            <a:endParaRPr lang="cs-CZ" dirty="0"/>
          </a:p>
        </p:txBody>
      </p:sp>
      <p:sp>
        <p:nvSpPr>
          <p:cNvPr id="28674" name="AutoShape 2" descr="Pandemic must serve as a wake-up call on human rights says SRSG | UNDR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hutterstock_1890861754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539552" y="1700808"/>
            <a:ext cx="8075442" cy="422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lidských práv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b="1" dirty="0"/>
              <a:t>souhrn základních práv a svobod, které jsou přisuzovány každé lidské </a:t>
            </a:r>
            <a:r>
              <a:rPr lang="cs-CZ" b="1" dirty="0" smtClean="0"/>
              <a:t>bytosti</a:t>
            </a:r>
          </a:p>
          <a:p>
            <a:r>
              <a:rPr lang="cs-CZ" dirty="0"/>
              <a:t>často </a:t>
            </a:r>
            <a:r>
              <a:rPr lang="cs-CZ" dirty="0" smtClean="0"/>
              <a:t>se používá </a:t>
            </a:r>
            <a:r>
              <a:rPr lang="cs-CZ" dirty="0"/>
              <a:t>párově s pojmem „svoboda“ či „</a:t>
            </a:r>
            <a:r>
              <a:rPr lang="cs-CZ" dirty="0" smtClean="0"/>
              <a:t>základní svoboda“</a:t>
            </a:r>
          </a:p>
          <a:p>
            <a:pPr lvl="1"/>
            <a:r>
              <a:rPr lang="cs-CZ" dirty="0" smtClean="0"/>
              <a:t>kterou </a:t>
            </a:r>
            <a:r>
              <a:rPr lang="cs-CZ" dirty="0"/>
              <a:t>lze definovat jako možnost </a:t>
            </a:r>
            <a:r>
              <a:rPr lang="cs-CZ" dirty="0" smtClean="0"/>
              <a:t>konat vše</a:t>
            </a:r>
            <a:r>
              <a:rPr lang="cs-CZ" dirty="0"/>
              <a:t>, co neškodí někomu jinému </a:t>
            </a:r>
            <a:endParaRPr lang="cs-CZ" dirty="0" smtClean="0"/>
          </a:p>
          <a:p>
            <a:pPr lvl="1"/>
            <a:r>
              <a:rPr lang="cs-CZ" dirty="0" smtClean="0"/>
              <a:t>tzn</a:t>
            </a:r>
            <a:r>
              <a:rPr lang="cs-CZ" dirty="0"/>
              <a:t>. </a:t>
            </a:r>
            <a:r>
              <a:rPr lang="cs-CZ" dirty="0" smtClean="0"/>
              <a:t>nejedná se </a:t>
            </a:r>
            <a:r>
              <a:rPr lang="cs-CZ" dirty="0"/>
              <a:t>o absolutní, bezbřehou možnost </a:t>
            </a:r>
            <a:r>
              <a:rPr lang="cs-CZ" dirty="0" smtClean="0"/>
              <a:t>libovolného konání</a:t>
            </a:r>
            <a:r>
              <a:rPr lang="cs-CZ" dirty="0"/>
              <a:t>, jak je někdy mylně chápáno, nýbrž je </a:t>
            </a:r>
            <a:r>
              <a:rPr lang="cs-CZ" dirty="0" smtClean="0"/>
              <a:t>právě omezena </a:t>
            </a:r>
            <a:r>
              <a:rPr lang="cs-CZ" dirty="0"/>
              <a:t>stejnou možností konání danou </a:t>
            </a:r>
            <a:r>
              <a:rPr lang="cs-CZ" dirty="0" smtClean="0"/>
              <a:t>ostatním jedincům </a:t>
            </a:r>
            <a:r>
              <a:rPr lang="cs-CZ" dirty="0"/>
              <a:t>a jimi v různém rozsahu využívanou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Zárodky lidských práv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sumerských </a:t>
            </a:r>
            <a:r>
              <a:rPr lang="cs-CZ" dirty="0"/>
              <a:t>a babylonských městských </a:t>
            </a:r>
            <a:r>
              <a:rPr lang="cs-CZ" dirty="0" smtClean="0"/>
              <a:t>státech (4</a:t>
            </a:r>
            <a:r>
              <a:rPr lang="cs-CZ" dirty="0"/>
              <a:t>. - 3. tisíciletí př. </a:t>
            </a:r>
            <a:r>
              <a:rPr lang="cs-CZ" dirty="0" err="1"/>
              <a:t>Kr</a:t>
            </a:r>
            <a:r>
              <a:rPr lang="cs-CZ" dirty="0"/>
              <a:t>.), v antickém Řecku (</a:t>
            </a:r>
            <a:r>
              <a:rPr lang="cs-CZ" dirty="0" smtClean="0"/>
              <a:t>již </a:t>
            </a:r>
            <a:r>
              <a:rPr lang="da-DK" dirty="0" smtClean="0"/>
              <a:t>od </a:t>
            </a:r>
            <a:r>
              <a:rPr lang="da-DK" dirty="0"/>
              <a:t>r. 2000 př. Kr.) či Římě (r. 753 př. Kr. – r. </a:t>
            </a:r>
            <a:r>
              <a:rPr lang="da-DK" dirty="0" smtClean="0"/>
              <a:t>486</a:t>
            </a:r>
            <a:r>
              <a:rPr lang="cs-CZ" dirty="0" smtClean="0"/>
              <a:t> po </a:t>
            </a:r>
            <a:r>
              <a:rPr lang="cs-CZ" dirty="0" err="1"/>
              <a:t>Kr</a:t>
            </a:r>
            <a:r>
              <a:rPr lang="cs-CZ" dirty="0"/>
              <a:t>.), v křesťanských i židovských </a:t>
            </a:r>
            <a:r>
              <a:rPr lang="cs-CZ" dirty="0" smtClean="0"/>
              <a:t>pramenech</a:t>
            </a:r>
          </a:p>
          <a:p>
            <a:r>
              <a:rPr lang="cs-CZ" dirty="0" smtClean="0"/>
              <a:t>Starý a Nový zákon, zásady v biblickém Desateru</a:t>
            </a:r>
            <a:endParaRPr lang="cs-CZ" dirty="0"/>
          </a:p>
        </p:txBody>
      </p:sp>
      <p:sp>
        <p:nvSpPr>
          <p:cNvPr id="13314" name="AutoShape 2" descr="Pandemic must serve as a wake-up call on human rights says SRSG | UNDR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 descr="stažený soub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581128"/>
            <a:ext cx="2206104" cy="220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Individualistické pojetí lidských práv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novověku</a:t>
            </a:r>
          </a:p>
          <a:p>
            <a:r>
              <a:rPr lang="cs-CZ" dirty="0"/>
              <a:t>práva svědčí </a:t>
            </a:r>
            <a:r>
              <a:rPr lang="cs-CZ" dirty="0" smtClean="0"/>
              <a:t>konkrétnímu jedinci</a:t>
            </a:r>
            <a:r>
              <a:rPr lang="cs-CZ" dirty="0"/>
              <a:t>, autonomnímu </a:t>
            </a:r>
            <a:r>
              <a:rPr lang="cs-CZ" dirty="0" smtClean="0"/>
              <a:t>individuu </a:t>
            </a:r>
          </a:p>
          <a:p>
            <a:r>
              <a:rPr lang="cs-CZ" dirty="0" smtClean="0"/>
              <a:t>Práva </a:t>
            </a:r>
            <a:r>
              <a:rPr lang="cs-CZ" dirty="0"/>
              <a:t>člověka </a:t>
            </a:r>
            <a:r>
              <a:rPr lang="cs-CZ" dirty="0" smtClean="0"/>
              <a:t>již nevyplývají </a:t>
            </a:r>
            <a:r>
              <a:rPr lang="cs-CZ" dirty="0"/>
              <a:t>z příslušnosti k nějaké </a:t>
            </a:r>
            <a:r>
              <a:rPr lang="cs-CZ" dirty="0" smtClean="0"/>
              <a:t>společenské skupině</a:t>
            </a:r>
            <a:r>
              <a:rPr lang="cs-CZ" dirty="0"/>
              <a:t>, nejsou odvozena od vztahu k bohu; </a:t>
            </a:r>
            <a:r>
              <a:rPr lang="cs-CZ" dirty="0" smtClean="0"/>
              <a:t>jsou </a:t>
            </a:r>
            <a:r>
              <a:rPr lang="pl-PL" dirty="0" smtClean="0"/>
              <a:t>založena </a:t>
            </a:r>
            <a:r>
              <a:rPr lang="pl-PL" dirty="0"/>
              <a:t>prostě na tom, že je člověkem.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Deklarace-prav-cloveka-a-obcana_1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92280" y="4437111"/>
            <a:ext cx="1885944" cy="2372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 descr="deklarace2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60032" y="2187522"/>
            <a:ext cx="4139952" cy="2167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Lidská práva v právních řádech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Idea lidských práv se do </a:t>
            </a:r>
            <a:r>
              <a:rPr lang="pt-BR" dirty="0" smtClean="0"/>
              <a:t>právních</a:t>
            </a:r>
            <a:r>
              <a:rPr lang="cs-CZ" dirty="0" smtClean="0"/>
              <a:t> řádů </a:t>
            </a:r>
            <a:r>
              <a:rPr lang="cs-CZ" dirty="0"/>
              <a:t>jednotlivých států dostává v míře </a:t>
            </a:r>
            <a:r>
              <a:rPr lang="cs-CZ" dirty="0" smtClean="0"/>
              <a:t>podstatné až </a:t>
            </a:r>
            <a:r>
              <a:rPr lang="cs-CZ" dirty="0"/>
              <a:t>ve 2. polovině 18. století jednak se </a:t>
            </a:r>
            <a:r>
              <a:rPr lang="cs-CZ" dirty="0" smtClean="0"/>
              <a:t>vznikem nových </a:t>
            </a:r>
            <a:r>
              <a:rPr lang="cs-CZ" dirty="0"/>
              <a:t>států </a:t>
            </a:r>
            <a:endParaRPr lang="cs-CZ" dirty="0" smtClean="0"/>
          </a:p>
          <a:p>
            <a:pPr lvl="1"/>
            <a:r>
              <a:rPr lang="cs-CZ" dirty="0" smtClean="0"/>
              <a:t>Prohlášení </a:t>
            </a:r>
            <a:r>
              <a:rPr lang="cs-CZ" dirty="0"/>
              <a:t>nezávislosti </a:t>
            </a:r>
            <a:r>
              <a:rPr lang="cs-CZ" dirty="0" smtClean="0"/>
              <a:t>Spojených </a:t>
            </a:r>
            <a:r>
              <a:rPr lang="pl-PL" dirty="0" smtClean="0"/>
              <a:t>států </a:t>
            </a:r>
            <a:r>
              <a:rPr lang="pl-PL" dirty="0"/>
              <a:t>amerických roku </a:t>
            </a:r>
            <a:r>
              <a:rPr lang="pl-PL" dirty="0" smtClean="0"/>
              <a:t>1776</a:t>
            </a:r>
          </a:p>
          <a:p>
            <a:r>
              <a:rPr lang="pl-PL" dirty="0" smtClean="0"/>
              <a:t>jednak </a:t>
            </a:r>
            <a:r>
              <a:rPr lang="pl-PL" dirty="0"/>
              <a:t>jako </a:t>
            </a:r>
            <a:r>
              <a:rPr lang="pl-PL" dirty="0" smtClean="0"/>
              <a:t>doprovodný </a:t>
            </a:r>
            <a:r>
              <a:rPr lang="pt-BR" dirty="0" smtClean="0"/>
              <a:t>jev </a:t>
            </a:r>
            <a:r>
              <a:rPr lang="pt-BR" dirty="0"/>
              <a:t>a důsledek revolučních </a:t>
            </a:r>
            <a:r>
              <a:rPr lang="pt-BR" dirty="0" smtClean="0"/>
              <a:t>změn</a:t>
            </a:r>
            <a:endParaRPr lang="cs-CZ" dirty="0" smtClean="0"/>
          </a:p>
          <a:p>
            <a:pPr lvl="1"/>
            <a:r>
              <a:rPr lang="cs-CZ" dirty="0" smtClean="0"/>
              <a:t>francouzská </a:t>
            </a:r>
            <a:r>
              <a:rPr lang="cs-CZ" i="1" dirty="0"/>
              <a:t>Deklarace práv člověka a občana </a:t>
            </a:r>
            <a:r>
              <a:rPr lang="cs-CZ" i="1" dirty="0" smtClean="0"/>
              <a:t>roku </a:t>
            </a:r>
            <a:r>
              <a:rPr lang="cs-CZ" dirty="0" smtClean="0"/>
              <a:t>1789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Lidská práva v mezinárodních dokumentech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ve 20. století, zejména pak po </a:t>
            </a:r>
            <a:r>
              <a:rPr lang="cs-CZ" dirty="0" smtClean="0"/>
              <a:t>2. světové válce </a:t>
            </a:r>
            <a:r>
              <a:rPr lang="pl-PL" dirty="0" smtClean="0"/>
              <a:t>jako </a:t>
            </a:r>
            <a:r>
              <a:rPr lang="pl-PL" dirty="0"/>
              <a:t>její </a:t>
            </a:r>
            <a:r>
              <a:rPr lang="pl-PL" dirty="0" smtClean="0"/>
              <a:t>důsledek</a:t>
            </a:r>
          </a:p>
          <a:p>
            <a:pPr lvl="1"/>
            <a:r>
              <a:rPr lang="pl-PL" dirty="0" smtClean="0"/>
              <a:t>v </a:t>
            </a:r>
            <a:r>
              <a:rPr lang="pl-PL" dirty="0"/>
              <a:t>podobě odporu </a:t>
            </a:r>
            <a:r>
              <a:rPr lang="pl-PL" dirty="0" smtClean="0"/>
              <a:t>demokratických </a:t>
            </a:r>
            <a:r>
              <a:rPr lang="cs-CZ" dirty="0" smtClean="0"/>
              <a:t>států </a:t>
            </a:r>
            <a:r>
              <a:rPr lang="cs-CZ" dirty="0"/>
              <a:t>k masivnímu porušování lidských </a:t>
            </a:r>
            <a:r>
              <a:rPr lang="cs-CZ" dirty="0" smtClean="0"/>
              <a:t>práv, rozpoutanému </a:t>
            </a:r>
            <a:r>
              <a:rPr lang="cs-CZ" dirty="0"/>
              <a:t>nacistickým Německem </a:t>
            </a:r>
          </a:p>
          <a:p>
            <a:r>
              <a:rPr lang="pl-PL" dirty="0" smtClean="0"/>
              <a:t>po </a:t>
            </a:r>
            <a:r>
              <a:rPr lang="pl-PL" dirty="0"/>
              <a:t>hrůzách 2. světové </a:t>
            </a:r>
            <a:r>
              <a:rPr lang="pl-PL" dirty="0" smtClean="0"/>
              <a:t>války</a:t>
            </a:r>
          </a:p>
          <a:p>
            <a:pPr lvl="1"/>
            <a:r>
              <a:rPr lang="pl-PL" dirty="0" smtClean="0"/>
              <a:t>po Osvětimi</a:t>
            </a:r>
          </a:p>
          <a:p>
            <a:pPr lvl="1"/>
            <a:r>
              <a:rPr lang="pl-PL" dirty="0" smtClean="0"/>
              <a:t>po </a:t>
            </a:r>
            <a:r>
              <a:rPr lang="cs-CZ" dirty="0" smtClean="0"/>
              <a:t>stalinských genocidách</a:t>
            </a:r>
          </a:p>
          <a:p>
            <a:pPr lvl="1"/>
            <a:r>
              <a:rPr lang="cs-CZ" dirty="0" smtClean="0"/>
              <a:t>po </a:t>
            </a:r>
            <a:r>
              <a:rPr lang="cs-CZ" dirty="0"/>
              <a:t>Gulagu </a:t>
            </a:r>
            <a:endParaRPr lang="cs-CZ" dirty="0" smtClean="0"/>
          </a:p>
          <a:p>
            <a:r>
              <a:rPr lang="cs-CZ" dirty="0" smtClean="0"/>
              <a:t>západní svět se k </a:t>
            </a:r>
            <a:r>
              <a:rPr lang="cs-CZ" dirty="0"/>
              <a:t>lidským právům s novou rozhodností </a:t>
            </a:r>
            <a:r>
              <a:rPr lang="cs-CZ" dirty="0" smtClean="0"/>
              <a:t>vrátil, začal </a:t>
            </a:r>
            <a:r>
              <a:rPr lang="cs-CZ" dirty="0"/>
              <a:t>jejich koncept a formulace </a:t>
            </a:r>
            <a:r>
              <a:rPr lang="cs-CZ" dirty="0" smtClean="0"/>
              <a:t>prohlubovat, rozvíjet </a:t>
            </a:r>
            <a:r>
              <a:rPr lang="cs-CZ" dirty="0"/>
              <a:t>a především zakotvovat v </a:t>
            </a:r>
            <a:r>
              <a:rPr lang="cs-CZ" dirty="0" smtClean="0"/>
              <a:t>dokumentech mezinárodní legislativy</a:t>
            </a:r>
          </a:p>
          <a:p>
            <a:r>
              <a:rPr lang="cs-CZ" dirty="0" smtClean="0"/>
              <a:t>vznikla formalizovaná úprava </a:t>
            </a:r>
            <a:r>
              <a:rPr lang="cs-CZ" dirty="0"/>
              <a:t>lidských práv na mezinárodní </a:t>
            </a:r>
            <a:r>
              <a:rPr lang="cs-CZ" dirty="0" smtClean="0"/>
              <a:t>úrovni </a:t>
            </a:r>
            <a:r>
              <a:rPr lang="pl-PL" dirty="0" smtClean="0"/>
              <a:t>a </a:t>
            </a:r>
            <a:r>
              <a:rPr lang="pl-PL" dirty="0"/>
              <a:t>následně </a:t>
            </a:r>
            <a:r>
              <a:rPr lang="pl-PL" dirty="0" smtClean="0"/>
              <a:t>i její implementaci </a:t>
            </a:r>
            <a:r>
              <a:rPr lang="pl-PL" dirty="0"/>
              <a:t>do </a:t>
            </a:r>
            <a:r>
              <a:rPr lang="pl-PL" dirty="0" smtClean="0"/>
              <a:t>pozitivního </a:t>
            </a:r>
            <a:r>
              <a:rPr lang="cs-CZ" dirty="0" smtClean="0"/>
              <a:t>práva </a:t>
            </a:r>
            <a:r>
              <a:rPr lang="cs-CZ" dirty="0"/>
              <a:t>jednotlivých států</a:t>
            </a:r>
          </a:p>
        </p:txBody>
      </p:sp>
      <p:pic>
        <p:nvPicPr>
          <p:cNvPr id="4" name="Obrázek 3" descr="Eleanor_Roosevelt_UD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5229200"/>
            <a:ext cx="1944216" cy="152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un-flag-flying-pole-blue-sky-behind-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5301208"/>
            <a:ext cx="2039888" cy="1410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es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544" y="260647"/>
            <a:ext cx="8298978" cy="5522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Magna</a:t>
            </a:r>
            <a:r>
              <a:rPr lang="cs-CZ" dirty="0" smtClean="0"/>
              <a:t> </a:t>
            </a:r>
            <a:r>
              <a:rPr lang="cs-CZ" dirty="0"/>
              <a:t>charta </a:t>
            </a:r>
            <a:r>
              <a:rPr lang="cs-CZ" dirty="0" err="1"/>
              <a:t>Libertatum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pl-PL" dirty="0"/>
              <a:t>Velká listina práv a svobod z roku 1215, </a:t>
            </a:r>
          </a:p>
          <a:p>
            <a:pPr>
              <a:buNone/>
            </a:pPr>
            <a:r>
              <a:rPr lang="cs-CZ" dirty="0" smtClean="0"/>
              <a:t>	–</a:t>
            </a:r>
            <a:r>
              <a:rPr lang="cs-CZ" b="1" dirty="0"/>
              <a:t>první právní dokument omezující právo moci panovníka vůči jeho poddaným </a:t>
            </a:r>
          </a:p>
          <a:p>
            <a:r>
              <a:rPr lang="cs-CZ" dirty="0" smtClean="0"/>
              <a:t>pro </a:t>
            </a:r>
            <a:r>
              <a:rPr lang="cs-CZ" dirty="0"/>
              <a:t>moderní dobu je nejdůležitějším ustanovením Charty:</a:t>
            </a:r>
          </a:p>
          <a:p>
            <a:pPr>
              <a:buNone/>
            </a:pPr>
            <a:r>
              <a:rPr lang="cs-CZ" dirty="0" smtClean="0"/>
              <a:t>	– </a:t>
            </a:r>
            <a:r>
              <a:rPr lang="cs-CZ" dirty="0" err="1"/>
              <a:t>habeas</a:t>
            </a:r>
            <a:r>
              <a:rPr lang="cs-CZ" dirty="0"/>
              <a:t> corpus – právo na důstojné zacházení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Deklarace nezávislosti Spojených států amerických z roku 1776!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3168352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Deklarovala:</a:t>
            </a:r>
          </a:p>
          <a:p>
            <a:r>
              <a:rPr lang="cs-CZ" b="1" dirty="0"/>
              <a:t>rovnost všech lidí, právo na život, svobodu a hledání osobního štěstí</a:t>
            </a:r>
            <a:endParaRPr lang="cs-CZ" dirty="0"/>
          </a:p>
        </p:txBody>
      </p:sp>
      <p:pic>
        <p:nvPicPr>
          <p:cNvPr id="4" name="Obrázek 3" descr="deklarace2.jpg"/>
          <p:cNvPicPr>
            <a:picLocks noChangeAspect="1"/>
          </p:cNvPicPr>
          <p:nvPr/>
        </p:nvPicPr>
        <p:blipFill>
          <a:blip r:embed="rId2" cstate="print"/>
          <a:srcRect b="32315"/>
          <a:stretch>
            <a:fillRect/>
          </a:stretch>
        </p:blipFill>
        <p:spPr>
          <a:xfrm>
            <a:off x="0" y="3617640"/>
            <a:ext cx="9144000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236296" y="4365104"/>
            <a:ext cx="1739159" cy="238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francouzská </a:t>
            </a:r>
            <a:r>
              <a:rPr lang="pl-PL" b="1" dirty="0" smtClean="0">
                <a:hlinkClick r:id="rId3"/>
              </a:rPr>
              <a:t>Deklarace</a:t>
            </a:r>
            <a:r>
              <a:rPr lang="pl-PL" b="1" dirty="0" smtClean="0"/>
              <a:t> </a:t>
            </a:r>
            <a:r>
              <a:rPr lang="pl-PL" b="1" dirty="0"/>
              <a:t>práv člověka a občana z roku 1789!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/>
          </a:p>
          <a:p>
            <a:r>
              <a:rPr lang="cs-CZ" b="1" dirty="0"/>
              <a:t>Práva jsou: přirozená, nezcizitelná a posvátná </a:t>
            </a:r>
          </a:p>
          <a:p>
            <a:r>
              <a:rPr lang="cs-CZ" dirty="0" smtClean="0"/>
              <a:t>Lidé </a:t>
            </a:r>
            <a:r>
              <a:rPr lang="cs-CZ" dirty="0"/>
              <a:t>se rodí a zůstávají svobodní a rovnými ve svých právech.</a:t>
            </a:r>
          </a:p>
          <a:p>
            <a:r>
              <a:rPr lang="cs-CZ" b="1" dirty="0" smtClean="0"/>
              <a:t>Svoboda </a:t>
            </a:r>
            <a:r>
              <a:rPr lang="cs-CZ" b="1" dirty="0"/>
              <a:t>spočívá v tom, že každý může činit vše, co neškodí práva druhého</a:t>
            </a:r>
            <a:r>
              <a:rPr lang="cs-CZ" b="1" dirty="0" smtClean="0"/>
              <a:t>.</a:t>
            </a:r>
          </a:p>
          <a:p>
            <a:r>
              <a:rPr lang="cs-CZ" dirty="0" smtClean="0"/>
              <a:t>Francouzi se inspirovali americkou Deklarací nezávislosti, jež vznikla v roce 1776. </a:t>
            </a:r>
          </a:p>
          <a:p>
            <a:pPr lvl="1"/>
            <a:r>
              <a:rPr lang="cs-CZ" dirty="0" smtClean="0"/>
              <a:t>Její opis s sebou do Paříže přivezl šlechtic La </a:t>
            </a:r>
            <a:r>
              <a:rPr lang="cs-CZ" dirty="0" err="1" smtClean="0"/>
              <a:t>Fayette</a:t>
            </a:r>
            <a:r>
              <a:rPr lang="cs-CZ" dirty="0" smtClean="0"/>
              <a:t>.</a:t>
            </a:r>
          </a:p>
          <a:p>
            <a:r>
              <a:rPr lang="cs-CZ" dirty="0" smtClean="0"/>
              <a:t>Deklarace byla inspirací i pro ostatní státy, </a:t>
            </a:r>
          </a:p>
          <a:p>
            <a:pPr>
              <a:buNone/>
            </a:pPr>
            <a:r>
              <a:rPr lang="cs-CZ" dirty="0" smtClean="0"/>
              <a:t>zajišťovala rovnost práv</a:t>
            </a:r>
          </a:p>
          <a:p>
            <a:r>
              <a:rPr lang="cs-CZ" dirty="0" smtClean="0"/>
              <a:t>publicista Jaroslav Jírů, </a:t>
            </a:r>
            <a:r>
              <a:rPr lang="cs-CZ" dirty="0" smtClean="0">
                <a:hlinkClick r:id="rId4"/>
              </a:rPr>
              <a:t>rozhovor </a:t>
            </a:r>
            <a:r>
              <a:rPr lang="cs-CZ" dirty="0" smtClean="0"/>
              <a:t>pro ČT 24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4001</TotalTime>
  <Words>853</Words>
  <Application>Microsoft Office PowerPoint</Application>
  <PresentationFormat>Předvádění na obrazovce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Historie lidských práv</vt:lpstr>
      <vt:lpstr>Definice lidských práv</vt:lpstr>
      <vt:lpstr>Zárodky lidských práv</vt:lpstr>
      <vt:lpstr>Individualistické pojetí lidských práv</vt:lpstr>
      <vt:lpstr>Lidská práva v právních řádech</vt:lpstr>
      <vt:lpstr>Lidská práva v mezinárodních dokumentech</vt:lpstr>
      <vt:lpstr>Magna charta Libertatum</vt:lpstr>
      <vt:lpstr> Deklarace nezávislosti Spojených států amerických z roku 1776! </vt:lpstr>
      <vt:lpstr> francouzská Deklarace práv člověka a občana z roku 1789!</vt:lpstr>
      <vt:lpstr> Všeobecná deklarace lidských práv OSN </vt:lpstr>
      <vt:lpstr>3 základní kategorie práv</vt:lpstr>
      <vt:lpstr>Negativní práva</vt:lpstr>
      <vt:lpstr>Pozitivní práva</vt:lpstr>
      <vt:lpstr>Kolektivní práva</vt:lpstr>
      <vt:lpstr>Lidská práva v 21. století</vt:lpstr>
      <vt:lpstr>Organizace zabývající se lidskými právy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lidských práv</dc:title>
  <dc:creator>Admin</dc:creator>
  <cp:lastModifiedBy>Admin</cp:lastModifiedBy>
  <cp:revision>13</cp:revision>
  <dcterms:created xsi:type="dcterms:W3CDTF">2023-02-15T12:20:27Z</dcterms:created>
  <dcterms:modified xsi:type="dcterms:W3CDTF">2023-02-23T12:18:00Z</dcterms:modified>
</cp:coreProperties>
</file>