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1" r:id="rId4"/>
    <p:sldId id="286" r:id="rId5"/>
    <p:sldId id="287" r:id="rId6"/>
    <p:sldId id="282" r:id="rId7"/>
    <p:sldId id="258" r:id="rId8"/>
    <p:sldId id="276" r:id="rId9"/>
    <p:sldId id="259" r:id="rId10"/>
    <p:sldId id="277" r:id="rId11"/>
    <p:sldId id="278" r:id="rId12"/>
    <p:sldId id="260" r:id="rId13"/>
    <p:sldId id="262" r:id="rId14"/>
    <p:sldId id="261" r:id="rId15"/>
    <p:sldId id="263" r:id="rId16"/>
    <p:sldId id="272" r:id="rId17"/>
    <p:sldId id="273" r:id="rId18"/>
    <p:sldId id="274" r:id="rId19"/>
    <p:sldId id="275" r:id="rId20"/>
    <p:sldId id="265" r:id="rId21"/>
    <p:sldId id="279" r:id="rId22"/>
    <p:sldId id="268" r:id="rId23"/>
    <p:sldId id="280" r:id="rId24"/>
    <p:sldId id="266" r:id="rId25"/>
    <p:sldId id="267" r:id="rId26"/>
    <p:sldId id="284" r:id="rId27"/>
    <p:sldId id="283" r:id="rId28"/>
    <p:sldId id="285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96" autoAdjust="0"/>
    <p:restoredTop sz="69310" autoAdjust="0"/>
  </p:normalViewPr>
  <p:slideViewPr>
    <p:cSldViewPr snapToGrid="0">
      <p:cViewPr varScale="1">
        <p:scale>
          <a:sx n="81" d="100"/>
          <a:sy n="81" d="100"/>
        </p:scale>
        <p:origin x="-1468" y="-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ovekvtisni.cz/" TargetMode="External"/><Relationship Id="rId2" Type="http://schemas.openxmlformats.org/officeDocument/2006/relationships/hyperlink" Target="http://helco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-cr.cz/" TargetMode="External"/><Relationship Id="rId5" Type="http://schemas.openxmlformats.org/officeDocument/2006/relationships/hyperlink" Target="http://www.llp.cz/" TargetMode="External"/><Relationship Id="rId4" Type="http://schemas.openxmlformats.org/officeDocument/2006/relationships/hyperlink" Target="http://www.amnesty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cz/" TargetMode="External"/><Relationship Id="rId2" Type="http://schemas.openxmlformats.org/officeDocument/2006/relationships/hyperlink" Target="http://dcicz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praha.org/" TargetMode="External"/><Relationship Id="rId2" Type="http://schemas.openxmlformats.org/officeDocument/2006/relationships/hyperlink" Target="http://www.migrac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radna-prava.cz/" TargetMode="External"/><Relationship Id="rId5" Type="http://schemas.openxmlformats.org/officeDocument/2006/relationships/hyperlink" Target="http://www.mkc.cz/" TargetMode="External"/><Relationship Id="rId4" Type="http://schemas.openxmlformats.org/officeDocument/2006/relationships/hyperlink" Target="http://www.slovo21.cz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wOJmih0rM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hrance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m.coe.int/16806dbaa1" TargetMode="External"/><Relationship Id="rId3" Type="http://schemas.openxmlformats.org/officeDocument/2006/relationships/hyperlink" Target="http://www.vlada.cz/cz/pracovni-a-poradni-organy-vlady/rlp/dokumenty/mezinarodni-pakt-o-obcanskych-a-politickych-pravech-a-mezinarodni-pakt-o-hospodarskych--socialnich-a-kulturnich-pravech-19852/" TargetMode="External"/><Relationship Id="rId7" Type="http://schemas.openxmlformats.org/officeDocument/2006/relationships/hyperlink" Target="http://www.vlada.cz/cz/pracovni-a-poradni-organy-vlady/rlp/dokumenty/umluva-proti-muceni-a-jinemu-krutemu--nelidskemu-ci-ponizujicimu-zachazeni-20135/" TargetMode="External"/><Relationship Id="rId2" Type="http://schemas.openxmlformats.org/officeDocument/2006/relationships/hyperlink" Target="https://www.vlada.cz/cz/ppov/rlp/rlp-uvod-1753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1991-104" TargetMode="External"/><Relationship Id="rId5" Type="http://schemas.openxmlformats.org/officeDocument/2006/relationships/hyperlink" Target="http://www.vlada.cz/cz/pracovni-a-poradni-organy-vlady/rlp/dokumenty/umluva-o-odstraneni-vsech-forem-rasove-diskriminace-19721/" TargetMode="External"/><Relationship Id="rId4" Type="http://schemas.openxmlformats.org/officeDocument/2006/relationships/hyperlink" Target="https://www.echr.coe.int/Documents/Convention_CES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clenove-vlady/premier/videa/video-petr-fiala-a-klara-laurencikova-k-mezinarodnimu-dni-lidskych-prav-20156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Lidská práva v ČR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</a:t>
            </a:r>
            <a:r>
              <a:rPr lang="cs-CZ" dirty="0"/>
              <a:t>S</a:t>
            </a:r>
            <a:r>
              <a:rPr lang="cs-CZ" dirty="0" smtClean="0"/>
              <a:t>traková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2769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agenda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ratifikace </a:t>
            </a:r>
            <a:r>
              <a:rPr lang="cs-CZ" b="1" dirty="0" smtClean="0"/>
              <a:t>Úmluvy Rady Evropy o prevenci a potírání násilí vůči ženám a domácího násilí neboli Istanbulské úmluvy</a:t>
            </a:r>
          </a:p>
          <a:p>
            <a:r>
              <a:rPr lang="cs-CZ" dirty="0" smtClean="0"/>
              <a:t>reakce na  </a:t>
            </a:r>
            <a:r>
              <a:rPr lang="cs-CZ" b="1" dirty="0" smtClean="0"/>
              <a:t>univerzální periodický přezkum </a:t>
            </a:r>
            <a:r>
              <a:rPr lang="cs-CZ" b="1" dirty="0" err="1" smtClean="0"/>
              <a:t>lidskoprávní</a:t>
            </a:r>
            <a:r>
              <a:rPr lang="cs-CZ" b="1" dirty="0" smtClean="0"/>
              <a:t> situace v ČR (UPR) Organizací spojených národů (OSN)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0727" y="318218"/>
            <a:ext cx="10753200" cy="451576"/>
          </a:xfrm>
        </p:spPr>
        <p:txBody>
          <a:bodyPr/>
          <a:lstStyle/>
          <a:p>
            <a:r>
              <a:rPr lang="cs-CZ" dirty="0" smtClean="0"/>
              <a:t>Univerzální periodický přezkum </a:t>
            </a:r>
            <a:r>
              <a:rPr lang="cs-CZ" dirty="0" err="1" smtClean="0"/>
              <a:t>lidskoprávní</a:t>
            </a:r>
            <a:r>
              <a:rPr lang="cs-CZ" dirty="0" smtClean="0"/>
              <a:t> situace v 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71600"/>
            <a:ext cx="10753200" cy="4460400"/>
          </a:xfrm>
        </p:spPr>
        <p:txBody>
          <a:bodyPr/>
          <a:lstStyle/>
          <a:p>
            <a:pPr lvl="1"/>
            <a:r>
              <a:rPr lang="cs-CZ" b="1" dirty="0" smtClean="0"/>
              <a:t>pozitivní nálezy: </a:t>
            </a:r>
            <a:r>
              <a:rPr lang="cs-CZ" dirty="0" smtClean="0"/>
              <a:t>proměna školské legislativy a rozvinutí </a:t>
            </a:r>
            <a:r>
              <a:rPr lang="cs-CZ" dirty="0" err="1" smtClean="0"/>
              <a:t>inkluzivního</a:t>
            </a:r>
            <a:r>
              <a:rPr lang="cs-CZ" dirty="0" smtClean="0"/>
              <a:t> vzdělávání, uctění romských obětí holocaustu, zákaz umístění dětí pod tři roky do ústavních zařízení a Strategie rovnosti žen a mužů na léta 2021 až 2030, přijetí zákona o odškodnění nuceně sterilizovaných romských žen, pomoc ukrajinským uprchlíkům a národní akční plány na podporu lidských práv</a:t>
            </a:r>
          </a:p>
          <a:p>
            <a:pPr lvl="1"/>
            <a:r>
              <a:rPr lang="cs-CZ" b="1" dirty="0" smtClean="0"/>
              <a:t>doporučení na zlepšení: </a:t>
            </a:r>
            <a:r>
              <a:rPr lang="cs-CZ" dirty="0" smtClean="0"/>
              <a:t>vymýcení diskriminace a nenávistných projevů vůči menšinám obzvláště pak Romům a migrantům, dále pak na ochranu žen před násilím, včetně ratifikace tzv. Istanbulské úmluvy a zlepšení odškodňování za nezákonné sterilizace, participaci žen, uzákonění </a:t>
            </a:r>
            <a:r>
              <a:rPr lang="cs-CZ" dirty="0" err="1" smtClean="0"/>
              <a:t>stejnopohlavních</a:t>
            </a:r>
            <a:r>
              <a:rPr lang="cs-CZ" dirty="0" smtClean="0"/>
              <a:t> sňatků či pomoc uprchlíkům a žadatelům o azyl. Další častá doporučení směřovala na ustanovení národní </a:t>
            </a:r>
            <a:r>
              <a:rPr lang="cs-CZ" dirty="0" err="1" smtClean="0"/>
              <a:t>lidskoprávní</a:t>
            </a:r>
            <a:r>
              <a:rPr lang="cs-CZ" dirty="0" smtClean="0"/>
              <a:t> instituce a posílení role ombudsmana. Několikrát také zazněly požadavky na změnu trestní definice znásilnění.</a:t>
            </a:r>
            <a:endParaRPr lang="cs-CZ" b="1" dirty="0" smtClean="0"/>
          </a:p>
          <a:p>
            <a:r>
              <a:rPr lang="cs-CZ" b="1" dirty="0" smtClean="0"/>
              <a:t>Situace v ČR</a:t>
            </a:r>
            <a:r>
              <a:rPr lang="cs-CZ" dirty="0" smtClean="0"/>
              <a:t> byla posuzována v letech </a:t>
            </a:r>
            <a:r>
              <a:rPr lang="cs-CZ" b="1" dirty="0" smtClean="0"/>
              <a:t>2008, 2012</a:t>
            </a:r>
            <a:r>
              <a:rPr lang="cs-CZ" dirty="0" smtClean="0"/>
              <a:t> a </a:t>
            </a:r>
            <a:r>
              <a:rPr lang="cs-CZ" b="1" dirty="0" smtClean="0"/>
              <a:t>2017</a:t>
            </a:r>
            <a:r>
              <a:rPr lang="cs-CZ" dirty="0" smtClean="0"/>
              <a:t>. Čtvrtý přezkum se uskutečnil v roce </a:t>
            </a:r>
            <a:r>
              <a:rPr lang="cs-CZ" b="1" dirty="0" smtClean="0"/>
              <a:t>2023</a:t>
            </a:r>
            <a:r>
              <a:rPr lang="cs-CZ" dirty="0" smtClean="0"/>
              <a:t>. </a:t>
            </a:r>
          </a:p>
          <a:p>
            <a:r>
              <a:rPr lang="cs-CZ" dirty="0" smtClean="0"/>
              <a:t>ČR patří k zemím, které jsou v UPR </a:t>
            </a:r>
            <a:r>
              <a:rPr lang="cs-CZ" b="1" dirty="0" smtClean="0"/>
              <a:t>nejaktivnější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51649"/>
            <a:ext cx="10753200" cy="451576"/>
          </a:xfrm>
        </p:spPr>
        <p:txBody>
          <a:bodyPr/>
          <a:lstStyle/>
          <a:p>
            <a:r>
              <a:rPr lang="cs-CZ" dirty="0"/>
              <a:t>Ministerstvo zahraničních věcí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odbor lidských práv)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223651"/>
            <a:ext cx="10753200" cy="4139998"/>
          </a:xfrm>
        </p:spPr>
        <p:txBody>
          <a:bodyPr/>
          <a:lstStyle/>
          <a:p>
            <a:r>
              <a:rPr lang="cs-CZ" sz="2400" b="1" dirty="0" smtClean="0"/>
              <a:t>Podílí se na koordinaci zahraniční politiky ČR v oblasti rozvoje lidských práv a podpory demokracie ve světě</a:t>
            </a:r>
            <a:endParaRPr lang="cs-CZ" sz="2400" dirty="0" smtClean="0"/>
          </a:p>
          <a:p>
            <a:r>
              <a:rPr lang="cs-CZ" sz="2400" dirty="0" smtClean="0"/>
              <a:t>Vydává </a:t>
            </a:r>
            <a:r>
              <a:rPr lang="cs-CZ" sz="2400" b="1" dirty="0" smtClean="0"/>
              <a:t>koncepci </a:t>
            </a:r>
            <a:r>
              <a:rPr lang="cs-CZ" sz="2400" b="1" dirty="0"/>
              <a:t>podpory lidských práv a transformační </a:t>
            </a:r>
            <a:r>
              <a:rPr lang="cs-CZ" sz="2400" b="1" dirty="0" smtClean="0"/>
              <a:t>spolupráce</a:t>
            </a:r>
          </a:p>
          <a:p>
            <a:pPr lvl="1"/>
            <a:r>
              <a:rPr lang="cs-CZ" sz="1800" dirty="0"/>
              <a:t>Cílem koncepce je definovat úkol a roli podpory lidských práv a transformační spolupráce v kontextu české zahraniční </a:t>
            </a:r>
            <a:r>
              <a:rPr lang="cs-CZ" sz="1800" dirty="0" smtClean="0"/>
              <a:t>politiky</a:t>
            </a:r>
          </a:p>
          <a:p>
            <a:r>
              <a:rPr lang="cs-CZ" sz="2400" dirty="0" smtClean="0"/>
              <a:t>Spolupracuje s mezinárodními organizacemi</a:t>
            </a:r>
          </a:p>
          <a:p>
            <a:pPr lvl="1"/>
            <a:r>
              <a:rPr lang="cs-CZ" sz="1800" dirty="0"/>
              <a:t>Organizace spojených národů (OSN)</a:t>
            </a:r>
          </a:p>
          <a:p>
            <a:pPr lvl="1"/>
            <a:r>
              <a:rPr lang="cs-CZ" sz="1800" dirty="0"/>
              <a:t>Rada Evropy (RE)</a:t>
            </a:r>
          </a:p>
          <a:p>
            <a:pPr lvl="1"/>
            <a:r>
              <a:rPr lang="cs-CZ" sz="1800" dirty="0"/>
              <a:t>Organizace pro bezpečnost a spolupráci v Evropě (OBSE</a:t>
            </a:r>
            <a:r>
              <a:rPr lang="cs-CZ" sz="1800" dirty="0" smtClean="0"/>
              <a:t>)</a:t>
            </a:r>
          </a:p>
          <a:p>
            <a:r>
              <a:rPr lang="cs-CZ" sz="2400" dirty="0" smtClean="0"/>
              <a:t>Zabývá se problematikou mezinárodních smluv</a:t>
            </a:r>
          </a:p>
          <a:p>
            <a:pPr lvl="1"/>
            <a:r>
              <a:rPr lang="cs-CZ" sz="1800" dirty="0"/>
              <a:t>Všeobecná deklarace lidských práv</a:t>
            </a:r>
          </a:p>
          <a:p>
            <a:pPr lvl="1"/>
            <a:r>
              <a:rPr lang="cs-CZ" sz="1800" dirty="0"/>
              <a:t>Evropská úmluva o ochraně lidských práv</a:t>
            </a:r>
          </a:p>
          <a:p>
            <a:pPr lvl="1"/>
            <a:r>
              <a:rPr lang="cs-CZ" sz="1800" dirty="0"/>
              <a:t>Listina základních práv Evropské unie</a:t>
            </a:r>
          </a:p>
        </p:txBody>
      </p:sp>
    </p:spTree>
    <p:extLst>
      <p:ext uri="{BB962C8B-B14F-4D97-AF65-F5344CB8AC3E}">
        <p14:creationId xmlns:p14="http://schemas.microsoft.com/office/powerpoint/2010/main" xmlns="" val="252506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28445"/>
            <a:ext cx="10753200" cy="451576"/>
          </a:xfrm>
        </p:spPr>
        <p:txBody>
          <a:bodyPr/>
          <a:lstStyle/>
          <a:p>
            <a:r>
              <a:rPr lang="cs-CZ" b="0" dirty="0"/>
              <a:t>Program transformační spolupráce</a:t>
            </a:r>
            <a:br>
              <a:rPr lang="cs-CZ" b="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898188"/>
            <a:ext cx="10753200" cy="4139998"/>
          </a:xfrm>
        </p:spPr>
        <p:txBody>
          <a:bodyPr/>
          <a:lstStyle/>
          <a:p>
            <a:r>
              <a:rPr lang="cs-CZ" dirty="0"/>
              <a:t>využívá specifické zkušenosti </a:t>
            </a:r>
            <a:r>
              <a:rPr lang="cs-CZ" dirty="0" smtClean="0"/>
              <a:t>ČR s </a:t>
            </a:r>
            <a:r>
              <a:rPr lang="cs-CZ" dirty="0"/>
              <a:t>procesem společenské transformace, budováním demokracie, jakož i nenásilným odporem proti totalitnímu režimu, který zahájení demokratizace </a:t>
            </a:r>
            <a:r>
              <a:rPr lang="cs-CZ" dirty="0" smtClean="0"/>
              <a:t>předcházel</a:t>
            </a:r>
          </a:p>
          <a:p>
            <a:r>
              <a:rPr lang="cs-CZ" dirty="0" smtClean="0"/>
              <a:t>Pro země, </a:t>
            </a:r>
            <a:r>
              <a:rPr lang="cs-CZ" dirty="0"/>
              <a:t>kterou </a:t>
            </a:r>
            <a:r>
              <a:rPr lang="cs-CZ" dirty="0" smtClean="0"/>
              <a:t>jsou nám kulturně</a:t>
            </a:r>
            <a:r>
              <a:rPr lang="cs-CZ" dirty="0"/>
              <a:t>, geograficky, historicky nebo jinak </a:t>
            </a:r>
            <a:r>
              <a:rPr lang="cs-CZ" dirty="0" smtClean="0"/>
              <a:t>blízké (ale nejen pro ně)</a:t>
            </a:r>
          </a:p>
          <a:p>
            <a:r>
              <a:rPr lang="cs-CZ" dirty="0" smtClean="0"/>
              <a:t>Prioritní země:</a:t>
            </a:r>
          </a:p>
          <a:p>
            <a:pPr lvl="1"/>
            <a:r>
              <a:rPr lang="cs-CZ" dirty="0" smtClean="0"/>
              <a:t>Arménie, Barma/Myanmar, Bělorusko, Bosna </a:t>
            </a:r>
            <a:r>
              <a:rPr lang="cs-CZ" dirty="0"/>
              <a:t>a </a:t>
            </a:r>
            <a:r>
              <a:rPr lang="cs-CZ" dirty="0" smtClean="0"/>
              <a:t>Hercegovina, Gruzie, Kosovo, Kuba, Moldavsko, Srbsko, Ukrajina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099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ČR v Radě OSN pro lidská práva</a:t>
            </a:r>
            <a:br>
              <a:rPr lang="cs-CZ" b="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období let 2019 až </a:t>
            </a:r>
            <a:r>
              <a:rPr lang="pl-PL" dirty="0" smtClean="0"/>
              <a:t>2021</a:t>
            </a:r>
          </a:p>
          <a:p>
            <a:r>
              <a:rPr lang="pl-PL" dirty="0" smtClean="0"/>
              <a:t>Pro ČR = o</a:t>
            </a:r>
            <a:r>
              <a:rPr lang="cs-CZ" dirty="0"/>
              <a:t>cenění svých aktivit v oblasti lidských práv a za závazek pokračovat v této politice i </a:t>
            </a:r>
            <a:r>
              <a:rPr lang="cs-CZ" dirty="0" smtClean="0"/>
              <a:t>nadále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4526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Nevládní organizace z oblasti lidských práv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r>
              <a:rPr lang="cs-CZ" dirty="0" err="1"/>
              <a:t>Amnesty</a:t>
            </a:r>
            <a:r>
              <a:rPr lang="cs-CZ" dirty="0"/>
              <a:t> International v České republice</a:t>
            </a:r>
          </a:p>
          <a:p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Watch</a:t>
            </a:r>
            <a:endParaRPr lang="cs-CZ" dirty="0"/>
          </a:p>
          <a:p>
            <a:r>
              <a:rPr lang="cs-CZ" dirty="0"/>
              <a:t>Nadace Člověk v tísni</a:t>
            </a:r>
          </a:p>
          <a:p>
            <a:r>
              <a:rPr lang="cs-CZ" dirty="0"/>
              <a:t>Český helsinský výbor</a:t>
            </a:r>
          </a:p>
          <a:p>
            <a:r>
              <a:rPr lang="cs-CZ" dirty="0"/>
              <a:t>Romské nadace </a:t>
            </a:r>
            <a:endParaRPr lang="cs-CZ" dirty="0" smtClean="0"/>
          </a:p>
          <a:p>
            <a:r>
              <a:rPr lang="cs-CZ" dirty="0" smtClean="0"/>
              <a:t>Organizace </a:t>
            </a:r>
            <a:r>
              <a:rPr lang="cs-CZ" dirty="0"/>
              <a:t>pro pomoc uprchlíkům</a:t>
            </a:r>
          </a:p>
          <a:p>
            <a:r>
              <a:rPr lang="cs-CZ" dirty="0"/>
              <a:t>Poradna pro občanství, občanská a lidská práva </a:t>
            </a:r>
            <a:endParaRPr lang="cs-CZ" dirty="0" smtClean="0"/>
          </a:p>
          <a:p>
            <a:r>
              <a:rPr lang="cs-CZ" dirty="0" smtClean="0"/>
              <a:t>Společnost </a:t>
            </a:r>
            <a:r>
              <a:rPr lang="cs-CZ" dirty="0"/>
              <a:t>pro ochranu náboženské svobody</a:t>
            </a:r>
          </a:p>
        </p:txBody>
      </p:sp>
    </p:spTree>
    <p:extLst>
      <p:ext uri="{BB962C8B-B14F-4D97-AF65-F5344CB8AC3E}">
        <p14:creationId xmlns:p14="http://schemas.microsoft.com/office/powerpoint/2010/main" xmlns="" val="243677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3072" y="310675"/>
            <a:ext cx="10753200" cy="4139998"/>
          </a:xfrm>
        </p:spPr>
        <p:txBody>
          <a:bodyPr numCol="2"/>
          <a:lstStyle/>
          <a:p>
            <a:r>
              <a:rPr lang="cs-CZ" b="1" dirty="0" smtClean="0"/>
              <a:t>Český helsinský výbor</a:t>
            </a:r>
            <a:endParaRPr lang="cs-CZ" dirty="0" smtClean="0"/>
          </a:p>
          <a:p>
            <a:pPr lvl="1"/>
            <a:r>
              <a:rPr lang="cs-CZ" dirty="0" smtClean="0"/>
              <a:t>sledování zákonodárné činnosti, monitoring stavu lidských práv,</a:t>
            </a:r>
          </a:p>
          <a:p>
            <a:pPr lvl="1"/>
            <a:r>
              <a:rPr lang="cs-CZ" dirty="0" smtClean="0"/>
              <a:t>poradenství,diskuze a semináře k lidským právům, informační činnost</a:t>
            </a:r>
          </a:p>
          <a:p>
            <a:pPr lvl="1"/>
            <a:r>
              <a:rPr lang="cs-CZ" dirty="0" err="1" smtClean="0">
                <a:hlinkClick r:id="rId2"/>
              </a:rPr>
              <a:t>helcom.cz</a:t>
            </a:r>
            <a:endParaRPr lang="cs-CZ" dirty="0" smtClean="0"/>
          </a:p>
          <a:p>
            <a:r>
              <a:rPr lang="cs-CZ" b="1" dirty="0" smtClean="0"/>
              <a:t>Člověk v tísni</a:t>
            </a:r>
            <a:endParaRPr lang="cs-CZ" dirty="0" smtClean="0"/>
          </a:p>
          <a:p>
            <a:pPr lvl="1"/>
            <a:r>
              <a:rPr lang="cs-CZ" dirty="0" smtClean="0"/>
              <a:t>podpora rozvoje občanské společnosti, vzdělávací projekty,</a:t>
            </a:r>
          </a:p>
          <a:p>
            <a:pPr lvl="1"/>
            <a:r>
              <a:rPr lang="cs-CZ" dirty="0" smtClean="0"/>
              <a:t>projekt „Jeden svět na školách",</a:t>
            </a:r>
          </a:p>
          <a:p>
            <a:pPr lvl="1"/>
            <a:r>
              <a:rPr lang="cs-CZ" dirty="0" smtClean="0"/>
              <a:t>humanitární projekty</a:t>
            </a:r>
          </a:p>
          <a:p>
            <a:pPr lvl="1"/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clovekvtisni.cz</a:t>
            </a:r>
            <a:endParaRPr lang="cs-CZ" dirty="0" smtClean="0"/>
          </a:p>
          <a:p>
            <a:r>
              <a:rPr lang="cs-CZ" b="1" dirty="0" err="1" smtClean="0"/>
              <a:t>Amnesty</a:t>
            </a:r>
            <a:r>
              <a:rPr lang="cs-CZ" b="1" dirty="0" smtClean="0"/>
              <a:t> </a:t>
            </a:r>
            <a:r>
              <a:rPr lang="cs-CZ" b="1" dirty="0" err="1" smtClean="0"/>
              <a:t>International</a:t>
            </a:r>
            <a:endParaRPr lang="cs-CZ" dirty="0" smtClean="0"/>
          </a:p>
          <a:p>
            <a:pPr lvl="1"/>
            <a:r>
              <a:rPr lang="cs-CZ" dirty="0" smtClean="0"/>
              <a:t>kampaně za dodržování lidských práv</a:t>
            </a:r>
          </a:p>
          <a:p>
            <a:pPr lvl="1"/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amnesty.cz</a:t>
            </a:r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Liga lidských práv</a:t>
            </a:r>
            <a:endParaRPr lang="cs-CZ" dirty="0" smtClean="0"/>
          </a:p>
          <a:p>
            <a:pPr lvl="1"/>
            <a:r>
              <a:rPr lang="cs-CZ" dirty="0" smtClean="0"/>
              <a:t> monitoring a analýzy situace v oblasti LP,</a:t>
            </a:r>
          </a:p>
          <a:p>
            <a:pPr lvl="1"/>
            <a:r>
              <a:rPr lang="cs-CZ" dirty="0" smtClean="0"/>
              <a:t>informování veřejnosti</a:t>
            </a:r>
          </a:p>
          <a:p>
            <a:pPr lvl="2"/>
            <a:r>
              <a:rPr lang="cs-CZ" dirty="0" smtClean="0"/>
              <a:t>pomoc klientům, vzdělávání</a:t>
            </a:r>
          </a:p>
          <a:p>
            <a:pPr lvl="1"/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llp.cz</a:t>
            </a:r>
            <a:endParaRPr lang="cs-CZ" dirty="0" smtClean="0"/>
          </a:p>
          <a:p>
            <a:r>
              <a:rPr lang="cs-CZ" b="1" dirty="0" smtClean="0"/>
              <a:t>Křesťanská  mezinárodní solidarita</a:t>
            </a:r>
            <a:endParaRPr lang="cs-CZ" dirty="0" smtClean="0"/>
          </a:p>
          <a:p>
            <a:pPr lvl="1"/>
            <a:r>
              <a:rPr lang="cs-CZ" dirty="0" smtClean="0"/>
              <a:t>nadkonfesijní organizace pro lidská práva</a:t>
            </a:r>
          </a:p>
          <a:p>
            <a:pPr lvl="1"/>
            <a:r>
              <a:rPr lang="cs-CZ" dirty="0" smtClean="0"/>
              <a:t>pomoc obětem náboženských represí, dětem a obětem katastrof</a:t>
            </a:r>
          </a:p>
          <a:p>
            <a:pPr lvl="1"/>
            <a:r>
              <a:rPr lang="cs-CZ" dirty="0" smtClean="0"/>
              <a:t> </a:t>
            </a:r>
            <a:r>
              <a:rPr lang="cs-CZ" dirty="0" smtClean="0">
                <a:hlinkClick r:id="rId6"/>
              </a:rPr>
              <a:t>www.</a:t>
            </a:r>
            <a:r>
              <a:rPr lang="cs-CZ" dirty="0" err="1" smtClean="0">
                <a:hlinkClick r:id="rId6"/>
              </a:rPr>
              <a:t>csi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cr.cz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Dětská práva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Sdružení zastánců dětských práv ČR </a:t>
            </a:r>
            <a:endParaRPr lang="cs-CZ" dirty="0" smtClean="0"/>
          </a:p>
          <a:p>
            <a:pPr lvl="1"/>
            <a:r>
              <a:rPr lang="cs-CZ" dirty="0" smtClean="0"/>
              <a:t>práva dětí</a:t>
            </a:r>
          </a:p>
          <a:p>
            <a:pPr lvl="1"/>
            <a:r>
              <a:rPr lang="cs-CZ" dirty="0" smtClean="0"/>
              <a:t>vzdělávací programy pro školy</a:t>
            </a:r>
          </a:p>
          <a:p>
            <a:pPr lvl="1"/>
            <a:r>
              <a:rPr lang="cs-CZ" dirty="0" err="1" smtClean="0">
                <a:hlinkClick r:id="rId2"/>
              </a:rPr>
              <a:t>dci.jeja.cz</a:t>
            </a:r>
            <a:endParaRPr lang="cs-CZ" dirty="0" smtClean="0"/>
          </a:p>
          <a:p>
            <a:r>
              <a:rPr lang="cs-CZ" b="1" dirty="0" smtClean="0"/>
              <a:t>UNICEF Česká republika</a:t>
            </a:r>
          </a:p>
          <a:p>
            <a:pPr lvl="1"/>
            <a:r>
              <a:rPr lang="cs-CZ" dirty="0" smtClean="0"/>
              <a:t>mezinárodní organizace na podporu práv dětí</a:t>
            </a:r>
          </a:p>
          <a:p>
            <a:pPr lvl="1"/>
            <a:r>
              <a:rPr lang="cs-CZ" dirty="0" smtClean="0"/>
              <a:t>pomoc dětem v nouzi</a:t>
            </a:r>
          </a:p>
          <a:p>
            <a:pPr lvl="1"/>
            <a:r>
              <a:rPr lang="cs-CZ" dirty="0" smtClean="0"/>
              <a:t>pomoc dětem při katastrofách</a:t>
            </a:r>
          </a:p>
          <a:p>
            <a:pPr lvl="1"/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unicef.cz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3268" y="330893"/>
            <a:ext cx="10753200" cy="451576"/>
          </a:xfrm>
        </p:spPr>
        <p:txBody>
          <a:bodyPr/>
          <a:lstStyle/>
          <a:p>
            <a:r>
              <a:rPr lang="cs-CZ" dirty="0" smtClean="0"/>
              <a:t>Práva menšin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64358" y="816513"/>
            <a:ext cx="10753200" cy="4139998"/>
          </a:xfrm>
        </p:spPr>
        <p:txBody>
          <a:bodyPr numCol="2"/>
          <a:lstStyle/>
          <a:p>
            <a:r>
              <a:rPr lang="cs-CZ" b="1" dirty="0" smtClean="0"/>
              <a:t>Sdružení pro integraci a migraci</a:t>
            </a:r>
            <a:endParaRPr lang="cs-CZ" dirty="0" smtClean="0"/>
          </a:p>
          <a:p>
            <a:pPr lvl="1"/>
            <a:r>
              <a:rPr lang="cs-CZ" dirty="0" smtClean="0"/>
              <a:t>právní asistence pro cizince, psycho-sociální asistence, SOS linka pro cizince</a:t>
            </a:r>
          </a:p>
          <a:p>
            <a:pPr lvl="1"/>
            <a:r>
              <a:rPr lang="cs-CZ" dirty="0" smtClean="0">
                <a:hlinkClick r:id="rId2"/>
              </a:rPr>
              <a:t>www.migrace.</a:t>
            </a:r>
            <a:r>
              <a:rPr lang="cs-CZ" dirty="0" err="1" smtClean="0">
                <a:hlinkClick r:id="rId2"/>
              </a:rPr>
              <a:t>com</a:t>
            </a:r>
            <a:endParaRPr lang="cs-CZ" dirty="0" smtClean="0"/>
          </a:p>
          <a:p>
            <a:r>
              <a:rPr lang="cs-CZ" b="1" dirty="0" smtClean="0"/>
              <a:t>Centrum pro integraci cizinců</a:t>
            </a:r>
            <a:endParaRPr lang="cs-CZ" dirty="0" smtClean="0"/>
          </a:p>
          <a:p>
            <a:pPr lvl="1"/>
            <a:r>
              <a:rPr lang="cs-CZ" dirty="0" smtClean="0"/>
              <a:t>poradenství, pomoc při jednání s úřady, pomoc při hledání bydlení a zaměstnání</a:t>
            </a:r>
          </a:p>
          <a:p>
            <a:pPr lvl="1"/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cicpraha.org</a:t>
            </a:r>
            <a:endParaRPr lang="cs-CZ" dirty="0" smtClean="0"/>
          </a:p>
          <a:p>
            <a:r>
              <a:rPr lang="cs-CZ" b="1" dirty="0" smtClean="0"/>
              <a:t>Slovo 21</a:t>
            </a:r>
            <a:endParaRPr lang="cs-CZ" dirty="0" smtClean="0"/>
          </a:p>
          <a:p>
            <a:pPr lvl="1"/>
            <a:r>
              <a:rPr lang="cs-CZ" dirty="0" smtClean="0"/>
              <a:t>boj proti rasismu a xenofobii, ochrana lidských práv, podpora vzdělávání Romů, integrace</a:t>
            </a:r>
          </a:p>
          <a:p>
            <a:pPr lvl="1"/>
            <a:r>
              <a:rPr lang="cs-CZ" dirty="0" smtClean="0"/>
              <a:t> </a:t>
            </a:r>
            <a:r>
              <a:rPr lang="cs-CZ" dirty="0" smtClean="0">
                <a:hlinkClick r:id="rId4"/>
              </a:rPr>
              <a:t>www.slovo21.cz</a:t>
            </a:r>
            <a:endParaRPr lang="cs-CZ" dirty="0" smtClean="0"/>
          </a:p>
          <a:p>
            <a:r>
              <a:rPr lang="cs-CZ" dirty="0" smtClean="0"/>
              <a:t> </a:t>
            </a:r>
            <a:r>
              <a:rPr lang="cs-CZ" b="1" dirty="0" smtClean="0"/>
              <a:t>Multikulturní centrum Praha</a:t>
            </a:r>
            <a:endParaRPr lang="cs-CZ" dirty="0" smtClean="0"/>
          </a:p>
          <a:p>
            <a:pPr lvl="1"/>
            <a:r>
              <a:rPr lang="cs-CZ" dirty="0" smtClean="0"/>
              <a:t>vzdělávací projekty, knihovna,</a:t>
            </a:r>
            <a:r>
              <a:rPr lang="cs-CZ" dirty="0" err="1" smtClean="0"/>
              <a:t>infocentrum</a:t>
            </a:r>
            <a:r>
              <a:rPr lang="cs-CZ" dirty="0" smtClean="0"/>
              <a:t> pořady pro veřejnost, publikace, výzkum, klub „</a:t>
            </a:r>
            <a:r>
              <a:rPr lang="cs-CZ" dirty="0" err="1" smtClean="0"/>
              <a:t>Multikulti</a:t>
            </a:r>
            <a:r>
              <a:rPr lang="cs-CZ" dirty="0" smtClean="0"/>
              <a:t>"</a:t>
            </a:r>
          </a:p>
          <a:p>
            <a:pPr lvl="1"/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mkc.cz</a:t>
            </a:r>
            <a:endParaRPr lang="cs-CZ" dirty="0" smtClean="0"/>
          </a:p>
          <a:p>
            <a:r>
              <a:rPr lang="cs-CZ" b="1" dirty="0" smtClean="0"/>
              <a:t>Poradna pro občanství, občanská a lidská práva</a:t>
            </a:r>
            <a:endParaRPr lang="cs-CZ" dirty="0" smtClean="0"/>
          </a:p>
          <a:p>
            <a:pPr lvl="1"/>
            <a:r>
              <a:rPr lang="cs-CZ" dirty="0" smtClean="0"/>
              <a:t>diskriminace a rovné příležitosti, sanace rodin, bezplatná právní pomoc, státní občanství a program migrace, internetový portál diskriminace.</a:t>
            </a:r>
            <a:r>
              <a:rPr lang="cs-CZ" dirty="0" err="1" smtClean="0"/>
              <a:t>cz</a:t>
            </a:r>
            <a:endParaRPr lang="cs-CZ" dirty="0" smtClean="0"/>
          </a:p>
          <a:p>
            <a:pPr lvl="1"/>
            <a:r>
              <a:rPr lang="cs-CZ" dirty="0" smtClean="0"/>
              <a:t> </a:t>
            </a:r>
            <a:r>
              <a:rPr lang="cs-CZ" dirty="0" smtClean="0">
                <a:hlinkClick r:id="rId6"/>
              </a:rPr>
              <a:t>www.poradna-</a:t>
            </a:r>
            <a:r>
              <a:rPr lang="cs-CZ" dirty="0" err="1" smtClean="0">
                <a:hlinkClick r:id="rId6"/>
              </a:rPr>
              <a:t>prava.cz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0"/>
            <a:ext cx="10753200" cy="451576"/>
          </a:xfrm>
        </p:spPr>
        <p:txBody>
          <a:bodyPr/>
          <a:lstStyle/>
          <a:p>
            <a:r>
              <a:rPr lang="cs-CZ" dirty="0" smtClean="0"/>
              <a:t>Další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" y="505228"/>
            <a:ext cx="12192000" cy="4139998"/>
          </a:xfrm>
        </p:spPr>
        <p:txBody>
          <a:bodyPr numCol="2"/>
          <a:lstStyle/>
          <a:p>
            <a:r>
              <a:rPr lang="cs-CZ" dirty="0" smtClean="0"/>
              <a:t>Domácí násilí</a:t>
            </a:r>
          </a:p>
          <a:p>
            <a:r>
              <a:rPr lang="cs-CZ" dirty="0" smtClean="0"/>
              <a:t>Obchodování s lidmi</a:t>
            </a:r>
          </a:p>
          <a:p>
            <a:r>
              <a:rPr lang="cs-CZ" dirty="0" smtClean="0"/>
              <a:t>Týrání a zneužívání dětí</a:t>
            </a:r>
          </a:p>
          <a:p>
            <a:r>
              <a:rPr lang="cs-CZ" dirty="0" smtClean="0"/>
              <a:t>Uprchlictví</a:t>
            </a:r>
          </a:p>
          <a:p>
            <a:r>
              <a:rPr lang="cs-CZ" dirty="0" smtClean="0"/>
              <a:t>Národnostní menšiny</a:t>
            </a:r>
          </a:p>
          <a:p>
            <a:pPr lvl="1"/>
            <a:r>
              <a:rPr lang="cs-CZ" dirty="0" smtClean="0"/>
              <a:t>Rada vlády pro národnostní menšiny</a:t>
            </a:r>
          </a:p>
          <a:p>
            <a:r>
              <a:rPr lang="cs-CZ" dirty="0" smtClean="0"/>
              <a:t>Xenofobie a rasismus</a:t>
            </a:r>
          </a:p>
          <a:p>
            <a:r>
              <a:rPr lang="cs-CZ" dirty="0" smtClean="0"/>
              <a:t>Zdravotní handicapy</a:t>
            </a:r>
          </a:p>
          <a:p>
            <a:pPr lvl="1"/>
            <a:r>
              <a:rPr lang="cs-CZ" dirty="0" smtClean="0"/>
              <a:t>Tělesné postižení</a:t>
            </a:r>
          </a:p>
          <a:p>
            <a:pPr lvl="1"/>
            <a:r>
              <a:rPr lang="cs-CZ" dirty="0" smtClean="0"/>
              <a:t>Zrakové postižení</a:t>
            </a:r>
          </a:p>
          <a:p>
            <a:pPr lvl="1"/>
            <a:r>
              <a:rPr lang="cs-CZ" dirty="0" smtClean="0"/>
              <a:t>Sluchové postižení</a:t>
            </a:r>
          </a:p>
          <a:p>
            <a:pPr lvl="1"/>
            <a:r>
              <a:rPr lang="cs-CZ" dirty="0" smtClean="0"/>
              <a:t>Mentální postižení</a:t>
            </a:r>
          </a:p>
          <a:p>
            <a:pPr lvl="1"/>
            <a:r>
              <a:rPr lang="cs-CZ" dirty="0" smtClean="0"/>
              <a:t>Vládní výbor pro zdravotně postižené občany</a:t>
            </a:r>
          </a:p>
          <a:p>
            <a:r>
              <a:rPr lang="cs-CZ" dirty="0" smtClean="0"/>
              <a:t>Rovné příležitosti žen a mužů</a:t>
            </a:r>
          </a:p>
          <a:p>
            <a:pPr lvl="1"/>
            <a:r>
              <a:rPr lang="cs-CZ" dirty="0" smtClean="0"/>
              <a:t>Rada vlády ČR pro rovné příležitosti žen a mužů</a:t>
            </a:r>
          </a:p>
          <a:p>
            <a:pPr lvl="1"/>
            <a:r>
              <a:rPr lang="cs-CZ" dirty="0" smtClean="0"/>
              <a:t>Český helsinský výbor</a:t>
            </a:r>
          </a:p>
          <a:p>
            <a:pPr lvl="1"/>
            <a:r>
              <a:rPr lang="cs-CZ" dirty="0" smtClean="0"/>
              <a:t>Portál „Rovné šance"</a:t>
            </a:r>
          </a:p>
          <a:p>
            <a:pPr lvl="1"/>
            <a:r>
              <a:rPr lang="cs-CZ" dirty="0" smtClean="0"/>
              <a:t>Fórum 50 %</a:t>
            </a:r>
          </a:p>
          <a:p>
            <a:pPr lvl="1"/>
            <a:r>
              <a:rPr lang="cs-CZ" dirty="0" smtClean="0"/>
              <a:t>Česká ženská lobby</a:t>
            </a:r>
          </a:p>
          <a:p>
            <a:pPr lvl="1"/>
            <a:r>
              <a:rPr lang="cs-CZ" dirty="0" err="1" smtClean="0"/>
              <a:t>Gender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, o.p.s.</a:t>
            </a:r>
          </a:p>
          <a:p>
            <a:r>
              <a:rPr lang="cs-CZ" dirty="0" smtClean="0"/>
              <a:t>Práva seniorů</a:t>
            </a:r>
          </a:p>
          <a:p>
            <a:pPr lvl="1"/>
            <a:r>
              <a:rPr lang="cs-CZ" dirty="0" smtClean="0"/>
              <a:t>Český helsinský výbor</a:t>
            </a:r>
          </a:p>
          <a:p>
            <a:pPr lvl="1"/>
            <a:r>
              <a:rPr lang="cs-CZ" dirty="0" smtClean="0"/>
              <a:t>Domov </a:t>
            </a:r>
            <a:r>
              <a:rPr lang="cs-CZ" dirty="0" err="1" smtClean="0"/>
              <a:t>Sue</a:t>
            </a:r>
            <a:r>
              <a:rPr lang="cs-CZ" dirty="0" smtClean="0"/>
              <a:t> </a:t>
            </a:r>
            <a:r>
              <a:rPr lang="cs-CZ" dirty="0" err="1" smtClean="0"/>
              <a:t>Ryder</a:t>
            </a:r>
            <a:endParaRPr lang="cs-CZ" dirty="0" smtClean="0"/>
          </a:p>
          <a:p>
            <a:r>
              <a:rPr lang="cs-CZ" dirty="0" smtClean="0"/>
              <a:t> Práva homosexuálů</a:t>
            </a:r>
          </a:p>
          <a:p>
            <a:pPr lvl="1"/>
            <a:r>
              <a:rPr lang="cs-CZ" dirty="0" smtClean="0"/>
              <a:t>Výbor pro sexuální menšiny</a:t>
            </a:r>
          </a:p>
          <a:p>
            <a:pPr lvl="1"/>
            <a:r>
              <a:rPr lang="cs-CZ" dirty="0" smtClean="0"/>
              <a:t>Občanské sdružení Code004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314833"/>
            <a:ext cx="10753200" cy="451576"/>
          </a:xfrm>
        </p:spPr>
        <p:txBody>
          <a:bodyPr/>
          <a:lstStyle/>
          <a:p>
            <a:r>
              <a:rPr lang="cs-CZ" dirty="0" smtClean="0"/>
              <a:t>Lidská práva v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080655"/>
            <a:ext cx="10753200" cy="3870206"/>
          </a:xfrm>
        </p:spPr>
        <p:txBody>
          <a:bodyPr/>
          <a:lstStyle/>
          <a:p>
            <a:r>
              <a:rPr lang="cs-CZ" dirty="0" smtClean="0"/>
              <a:t>zakotvení Lidských práv pomocí 2 ústavních zákonů 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 zák. č. 1/1993 Sb. Ústava České republiky </a:t>
            </a:r>
            <a:r>
              <a:rPr lang="cs-CZ" dirty="0" smtClean="0"/>
              <a:t>(účinnost od 1.1.1993)</a:t>
            </a:r>
            <a:endParaRPr lang="cs-CZ" dirty="0" smtClean="0"/>
          </a:p>
          <a:p>
            <a:pPr marL="781200" lvl="1" indent="-457200">
              <a:buFont typeface="+mj-lt"/>
              <a:buAutoNum type="arabicPeriod"/>
            </a:pPr>
            <a:r>
              <a:rPr lang="cs-CZ" dirty="0" err="1" smtClean="0"/>
              <a:t>zák.č</a:t>
            </a:r>
            <a:r>
              <a:rPr lang="cs-CZ" dirty="0" smtClean="0"/>
              <a:t>. </a:t>
            </a:r>
            <a:r>
              <a:rPr lang="sv-SE" dirty="0" smtClean="0"/>
              <a:t>2/1993 Sb. Listina základních </a:t>
            </a:r>
            <a:r>
              <a:rPr lang="sv-SE" dirty="0" smtClean="0"/>
              <a:t>práv</a:t>
            </a:r>
            <a:r>
              <a:rPr lang="cs-CZ" dirty="0" smtClean="0"/>
              <a:t> a svobod</a:t>
            </a:r>
            <a:r>
              <a:rPr lang="sv-SE" dirty="0" smtClean="0"/>
              <a:t> </a:t>
            </a:r>
            <a:endParaRPr lang="cs-CZ" dirty="0" smtClean="0"/>
          </a:p>
          <a:p>
            <a:pPr marL="781200" lvl="1" indent="-457200">
              <a:buNone/>
            </a:pPr>
            <a:r>
              <a:rPr lang="cs-CZ" dirty="0" smtClean="0"/>
              <a:t>mají stejnou právní váhu, tedy nejvyšší právní norma</a:t>
            </a:r>
            <a:r>
              <a:rPr lang="cs-CZ" dirty="0" smtClean="0"/>
              <a:t>, společně tvoří ústavní pořádek ČR</a:t>
            </a:r>
            <a:endParaRPr lang="cs-CZ" dirty="0" smtClean="0"/>
          </a:p>
          <a:p>
            <a:pPr marL="781200" lvl="1" indent="-457200">
              <a:buNone/>
            </a:pPr>
            <a:endParaRPr lang="cs-CZ" dirty="0" smtClean="0"/>
          </a:p>
          <a:p>
            <a:r>
              <a:rPr lang="pt-BR" dirty="0" smtClean="0"/>
              <a:t>Rada vlády pro lidská práva</a:t>
            </a:r>
            <a:endParaRPr lang="cs-CZ" dirty="0" smtClean="0"/>
          </a:p>
          <a:p>
            <a:r>
              <a:rPr lang="cs-CZ" dirty="0" smtClean="0"/>
              <a:t>Zmocněnec </a:t>
            </a:r>
            <a:r>
              <a:rPr lang="cs-CZ" dirty="0"/>
              <a:t>vlády pro lidská </a:t>
            </a:r>
            <a:r>
              <a:rPr lang="cs-CZ" dirty="0" smtClean="0"/>
              <a:t>práva</a:t>
            </a:r>
          </a:p>
          <a:p>
            <a:pPr lvl="1"/>
            <a:r>
              <a:rPr lang="cs-CZ" dirty="0"/>
              <a:t>Pro vnitřní aspekt lidských práv </a:t>
            </a:r>
            <a:endParaRPr lang="cs-CZ" dirty="0" smtClean="0"/>
          </a:p>
          <a:p>
            <a:r>
              <a:rPr lang="cs-CZ" dirty="0" smtClean="0"/>
              <a:t>Ministerstvo </a:t>
            </a:r>
            <a:r>
              <a:rPr lang="cs-CZ" dirty="0"/>
              <a:t>zahraničních věcí (odbor lidských práv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Za vnější aspekt lidských </a:t>
            </a:r>
            <a:r>
              <a:rPr lang="cs-CZ" dirty="0" smtClean="0"/>
              <a:t>práva</a:t>
            </a:r>
          </a:p>
          <a:p>
            <a:r>
              <a:rPr lang="cs-CZ" dirty="0" smtClean="0"/>
              <a:t>Ombudsman (oficiálně veřejný ochránce práv)</a:t>
            </a:r>
          </a:p>
        </p:txBody>
      </p:sp>
    </p:spTree>
    <p:extLst>
      <p:ext uri="{BB962C8B-B14F-4D97-AF65-F5344CB8AC3E}">
        <p14:creationId xmlns:p14="http://schemas.microsoft.com/office/powerpoint/2010/main" xmlns="" val="292967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Ombudsman – veřejný ochránce práv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chrání osoby před jednáním úřadů a dalších institucí, </a:t>
            </a:r>
          </a:p>
          <a:p>
            <a:pPr lvl="1"/>
            <a:r>
              <a:rPr lang="cs-CZ" dirty="0" smtClean="0"/>
              <a:t>pokud je toto jednání v rozporu s právem, neodpovídá principům demokratického právního státu, nebo jsou úřady nečinné</a:t>
            </a:r>
          </a:p>
          <a:p>
            <a:r>
              <a:rPr lang="cs-CZ" dirty="0" smtClean="0"/>
              <a:t>Ombudsman také chrání lidi před:</a:t>
            </a:r>
          </a:p>
          <a:p>
            <a:pPr lvl="1"/>
            <a:r>
              <a:rPr lang="cs-CZ" dirty="0" smtClean="0"/>
              <a:t> diskriminací, provádí návštěvy zařízení, kde jsou lidé omezeni na svobodě, a snaží se bránit špatnému zacházení a rovněž monitoruje práva lidí s postižením.</a:t>
            </a:r>
          </a:p>
          <a:p>
            <a:r>
              <a:rPr lang="cs-CZ" dirty="0" smtClean="0"/>
              <a:t>Zákon </a:t>
            </a:r>
            <a:r>
              <a:rPr lang="cs-CZ" dirty="0"/>
              <a:t>o veřejném ochránci práv</a:t>
            </a:r>
          </a:p>
          <a:p>
            <a:r>
              <a:rPr lang="cs-CZ" dirty="0"/>
              <a:t>je volen Poslaneckou sněmovnou na funkční období </a:t>
            </a:r>
            <a:r>
              <a:rPr lang="cs-CZ" dirty="0" smtClean="0"/>
              <a:t>6 let</a:t>
            </a:r>
          </a:p>
          <a:p>
            <a:r>
              <a:rPr lang="cs-CZ" dirty="0"/>
              <a:t>Sídlem ochránce je Brno</a:t>
            </a:r>
          </a:p>
        </p:txBody>
      </p:sp>
    </p:spTree>
    <p:extLst>
      <p:ext uri="{BB962C8B-B14F-4D97-AF65-F5344CB8AC3E}">
        <p14:creationId xmlns:p14="http://schemas.microsoft.com/office/powerpoint/2010/main" xmlns="" val="263840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87" t="24273" r="64954" b="28086"/>
          <a:stretch>
            <a:fillRect/>
          </a:stretch>
        </p:blipFill>
        <p:spPr bwMode="auto">
          <a:xfrm>
            <a:off x="2111723" y="554183"/>
            <a:ext cx="7683438" cy="55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Působnost ochránce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Dohled nad omezováním osobní svobody</a:t>
            </a:r>
          </a:p>
          <a:p>
            <a:r>
              <a:rPr lang="cs-CZ" sz="2400" dirty="0" smtClean="0"/>
              <a:t>Justice, migrace, finance</a:t>
            </a:r>
          </a:p>
          <a:p>
            <a:r>
              <a:rPr lang="cs-CZ" sz="2400" dirty="0" smtClean="0"/>
              <a:t>Monitorování práv lidí s postižením</a:t>
            </a:r>
          </a:p>
          <a:p>
            <a:r>
              <a:rPr lang="cs-CZ" sz="2400" dirty="0" smtClean="0"/>
              <a:t>Rodina, zdravotnictví a práce</a:t>
            </a:r>
          </a:p>
          <a:p>
            <a:r>
              <a:rPr lang="cs-CZ" sz="2400" dirty="0" smtClean="0"/>
              <a:t>Rovné zacházení a diskriminace</a:t>
            </a:r>
          </a:p>
          <a:p>
            <a:r>
              <a:rPr lang="cs-CZ" sz="2400" dirty="0" smtClean="0"/>
              <a:t>Sociální zabezpečení</a:t>
            </a:r>
          </a:p>
          <a:p>
            <a:r>
              <a:rPr lang="cs-CZ" sz="2400" dirty="0" smtClean="0"/>
              <a:t>Stavební řád a životní prostředí</a:t>
            </a:r>
          </a:p>
          <a:p>
            <a:r>
              <a:rPr lang="cs-CZ" sz="2400" dirty="0" smtClean="0"/>
              <a:t>Veřejný pořádek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297663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kávu s ombudsmanem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Podcasty</a:t>
            </a:r>
            <a:endParaRPr lang="cs-CZ" dirty="0" smtClean="0"/>
          </a:p>
          <a:p>
            <a:r>
              <a:rPr lang="cs-CZ" b="1" dirty="0" smtClean="0">
                <a:hlinkClick r:id="rId2"/>
              </a:rPr>
              <a:t>1.díl - O práci ombudsmana</a:t>
            </a:r>
            <a:endParaRPr lang="cs-CZ" b="1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ochránce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35163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Ochránce jedná</a:t>
            </a:r>
          </a:p>
          <a:p>
            <a:pPr marL="72000" indent="0">
              <a:buNone/>
            </a:pPr>
            <a:r>
              <a:rPr lang="cs-CZ" dirty="0"/>
              <a:t>a) na základě podnětu fyzické nebo právnické osoby </a:t>
            </a:r>
            <a:r>
              <a:rPr lang="cs-CZ" dirty="0" smtClean="0"/>
              <a:t>jemu </a:t>
            </a:r>
            <a:r>
              <a:rPr lang="cs-CZ" dirty="0"/>
              <a:t>adresovaného,</a:t>
            </a:r>
          </a:p>
          <a:p>
            <a:pPr marL="72000" indent="0">
              <a:buNone/>
            </a:pPr>
            <a:r>
              <a:rPr lang="cs-CZ" dirty="0"/>
              <a:t>b) na základě podnětu adresovaného poslanci nebo senátorovi, který jej ochránci postoupil,</a:t>
            </a:r>
          </a:p>
          <a:p>
            <a:pPr marL="72000" indent="0">
              <a:buNone/>
            </a:pPr>
            <a:r>
              <a:rPr lang="cs-CZ" dirty="0"/>
              <a:t>c) na základě podnětu adresovaného některé z komor Parlamentu, která jej ochránci postoupila, anebo</a:t>
            </a:r>
          </a:p>
          <a:p>
            <a:pPr marL="72000" indent="0">
              <a:buNone/>
            </a:pPr>
            <a:r>
              <a:rPr lang="cs-CZ" dirty="0"/>
              <a:t>d) z vlastní iniciativy.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360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ochránce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335163"/>
            <a:ext cx="10753200" cy="4139998"/>
          </a:xfrm>
        </p:spPr>
        <p:txBody>
          <a:bodyPr/>
          <a:lstStyle/>
          <a:p>
            <a:r>
              <a:rPr lang="cs-CZ" dirty="0"/>
              <a:t>Každý má právo obrátit se s písemným podnětem na ochránce ve věci, která patří do jeho </a:t>
            </a:r>
            <a:r>
              <a:rPr lang="cs-CZ" dirty="0" smtClean="0"/>
              <a:t>působnosti</a:t>
            </a:r>
          </a:p>
          <a:p>
            <a:r>
              <a:rPr lang="cs-CZ" dirty="0"/>
              <a:t>Pokud ochránce podnět neodloží </a:t>
            </a:r>
            <a:r>
              <a:rPr lang="cs-CZ" dirty="0" smtClean="0"/>
              <a:t>nebo nepostupuje, </a:t>
            </a:r>
            <a:r>
              <a:rPr lang="cs-CZ" dirty="0"/>
              <a:t>zahájí šetření a písemně o tom stěžovatele vyrozumí</a:t>
            </a:r>
            <a:r>
              <a:rPr lang="cs-CZ" dirty="0" smtClean="0"/>
              <a:t>.</a:t>
            </a:r>
          </a:p>
          <a:p>
            <a:r>
              <a:rPr lang="cs-CZ" dirty="0"/>
              <a:t>Ochránce je oprávněn s vědomím vedoucích úřadů, a to i bez předchozího upozornění, vstupovat do všech prostor úřadů a provádět </a:t>
            </a:r>
            <a:r>
              <a:rPr lang="cs-CZ" dirty="0" smtClean="0"/>
              <a:t>šetření. (nahlížet do spisů, klást otázky, rozmlouvat…)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9354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07384"/>
            <a:ext cx="10753200" cy="451576"/>
          </a:xfrm>
        </p:spPr>
        <p:txBody>
          <a:bodyPr/>
          <a:lstStyle/>
          <a:p>
            <a:r>
              <a:rPr lang="cs-CZ" dirty="0" smtClean="0"/>
              <a:t>Příklady stížností řešených ombudsmanem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984738"/>
            <a:ext cx="10753200" cy="4847262"/>
          </a:xfrm>
        </p:spPr>
        <p:txBody>
          <a:bodyPr/>
          <a:lstStyle/>
          <a:p>
            <a:r>
              <a:rPr lang="vi-VN" sz="1600" dirty="0" smtClean="0"/>
              <a:t>Pečuji o nemocnou maminku, je nemohoucí a potřebuje celodenní péči. Požádal jsme pro ni o příspěvek na péči, ale úřad práce jí ho přiznal jen v nejnižší možné výši. Odvolání nepomohlo, obrátil jsem se proto na ombudsmana. Ten zjistil, že úřady postupovaly špatně a požádal ministra práce a sociálních věcí, aby případ maminky znovu posoudil. Nakonec byl příspěvek zvýšen a vyplacen zpětně.</a:t>
            </a:r>
          </a:p>
          <a:p>
            <a:pPr algn="r">
              <a:buNone/>
            </a:pPr>
            <a:r>
              <a:rPr lang="vi-VN" sz="1600" dirty="0" smtClean="0"/>
              <a:t>pan Petr</a:t>
            </a:r>
            <a:endParaRPr lang="cs-CZ" sz="1600" dirty="0" smtClean="0"/>
          </a:p>
          <a:p>
            <a:r>
              <a:rPr lang="vi-VN" sz="1600" dirty="0" smtClean="0"/>
              <a:t>Po opravě chodníku v obci nám začalo zatékat do garáže. Jednání s městem nikam nevedlo, tak jsem se obrátila na ombudsmana. Poradil nám a pomohl situaci rychle vyřešit. Město nakonec postavilo žlaby, které vodu odvádí mimo naši garáž.</a:t>
            </a:r>
          </a:p>
          <a:p>
            <a:pPr algn="r">
              <a:buNone/>
            </a:pPr>
            <a:r>
              <a:rPr lang="vi-VN" sz="1600" dirty="0" smtClean="0"/>
              <a:t>paní Martina</a:t>
            </a:r>
            <a:endParaRPr lang="cs-CZ" sz="1600" dirty="0" smtClean="0"/>
          </a:p>
          <a:p>
            <a:r>
              <a:rPr lang="vi-VN" sz="1600" dirty="0" smtClean="0"/>
              <a:t>Díky ombudsmanovi mám konečně správně vyměřený invalidní důchod. Před jeho zásahem úřady nezohlednily, jak dlouho jsem vážně nemocná, a proto jsem dostávala míň peněz.</a:t>
            </a:r>
          </a:p>
          <a:p>
            <a:pPr algn="r">
              <a:buNone/>
            </a:pPr>
            <a:r>
              <a:rPr lang="vi-VN" sz="1600" dirty="0" smtClean="0"/>
              <a:t>paní Františka</a:t>
            </a:r>
            <a:endParaRPr lang="cs-CZ" sz="1600" dirty="0" smtClean="0"/>
          </a:p>
          <a:p>
            <a:r>
              <a:rPr lang="vi-VN" sz="1600" dirty="0" smtClean="0"/>
              <a:t>Když jsem měl problémy s dluhy a exekucí, obrátil jsem se na ombudsmana. Vysvětlil mi sice, že nemá pravomoc moje problémy řešit, ale přesto mi moc pomohl. Poradil mi, jak mám postupovat, na koho se mám obrátit.</a:t>
            </a:r>
          </a:p>
          <a:p>
            <a:pPr algn="r">
              <a:buNone/>
            </a:pPr>
            <a:r>
              <a:rPr lang="vi-VN" sz="1600" dirty="0" smtClean="0"/>
              <a:t>pan Lukáš</a:t>
            </a:r>
            <a:endParaRPr lang="cs-CZ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stížností řešených ombudsmanem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45846"/>
            <a:ext cx="10753200" cy="4386154"/>
          </a:xfrm>
        </p:spPr>
        <p:txBody>
          <a:bodyPr/>
          <a:lstStyle/>
          <a:p>
            <a:r>
              <a:rPr lang="cs-CZ" sz="1600" dirty="0" smtClean="0"/>
              <a:t>Požádal jsem v práci o zkrácení úvazku, abych mohl vydělávat a zároveň se starat o děti. Přestože to situace v zaměstnání umožňovala, šéf mi úvazek nezkrátil. Obrátil jsem se na ombudsmana, který vše prověřil a zjistil, že jde o diskriminaci. Díky tomu jsme se se zaměstnavatelem dohodli a zkrácený úvazek jsem dostal, protože na něj mám právo.</a:t>
            </a:r>
          </a:p>
          <a:p>
            <a:pPr algn="r">
              <a:buNone/>
            </a:pPr>
            <a:r>
              <a:rPr lang="cs-CZ" sz="1600" dirty="0" smtClean="0"/>
              <a:t>pan Josef</a:t>
            </a:r>
          </a:p>
          <a:p>
            <a:r>
              <a:rPr lang="cs-CZ" sz="1600" dirty="0" smtClean="0"/>
              <a:t>Město nám nechtělo pronajmout byt, protože jsme Romové. Přišlo mi to nespravedlivé, protože nemáme dluhy, pracujeme, jsme normální nájemníci. Podala jsem proto podnět ombudsmanovi. Díky jeho pomoci jsme byt získali a navíc se město poučilo, že se má k Romům chovat jako ke komukoli jinému.</a:t>
            </a:r>
          </a:p>
          <a:p>
            <a:pPr algn="r">
              <a:buNone/>
            </a:pPr>
            <a:r>
              <a:rPr lang="cs-CZ" sz="1600" dirty="0" smtClean="0"/>
              <a:t>paní Věra</a:t>
            </a:r>
          </a:p>
          <a:p>
            <a:r>
              <a:rPr lang="cs-CZ" sz="1600" dirty="0" smtClean="0"/>
              <a:t>Je mi 71 let, jsem sice v důchodu, ale dál úspěšně podnikám a jsem aktivní. S manželkou jsme se chystali do zahraničí s tím, že si tam vypůjčíme auto a budeme cestovat. Půjčovna aut vyžaduje jako garanci kreditní kartu, ale tu mi banka u nás odmítla poskytnout, protože je mi nad 70 let. Obrátil jsem se na ombudsmana, který upozornil banku, že jde o diskriminaci. Banka změnila názor a dnes vydává </a:t>
            </a:r>
            <a:r>
              <a:rPr lang="cs-CZ" sz="1600" dirty="0" err="1" smtClean="0"/>
              <a:t>kreditku</a:t>
            </a:r>
            <a:r>
              <a:rPr lang="cs-CZ" sz="1600" dirty="0" smtClean="0"/>
              <a:t> i starším klientům.</a:t>
            </a:r>
          </a:p>
          <a:p>
            <a:pPr algn="r">
              <a:buNone/>
            </a:pPr>
            <a:r>
              <a:rPr lang="cs-CZ" sz="1600" dirty="0" smtClean="0"/>
              <a:t>pan Karel</a:t>
            </a:r>
            <a:endParaRPr lang="cs-CZ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 na </a:t>
            </a:r>
            <a:r>
              <a:rPr lang="cs-CZ" dirty="0" smtClean="0">
                <a:hlinkClick r:id="rId2"/>
              </a:rPr>
              <a:t>https://www.ochrance.cz/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Listina základních práv a svobod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46909"/>
            <a:ext cx="10753200" cy="4585091"/>
          </a:xfrm>
        </p:spPr>
        <p:txBody>
          <a:bodyPr/>
          <a:lstStyle/>
          <a:p>
            <a:r>
              <a:rPr lang="cs-CZ" sz="2400" dirty="0" smtClean="0"/>
              <a:t>v ústavě se nachází články z oblasti lidských práv ( např.: čl. 96 odst. 1, čl. 102 odst. 1), ale hlavní úprava lidských práv se nachází v Listině</a:t>
            </a:r>
          </a:p>
          <a:p>
            <a:r>
              <a:rPr lang="cs-CZ" sz="2400" dirty="0" smtClean="0"/>
              <a:t>inspirační zdroj: Všeobecná deklarace lidských práv (OSN, 1948)</a:t>
            </a:r>
          </a:p>
          <a:p>
            <a:r>
              <a:rPr lang="cs-CZ" sz="2400" dirty="0" smtClean="0"/>
              <a:t>přijata </a:t>
            </a:r>
            <a:r>
              <a:rPr lang="cs-CZ" sz="2400" dirty="0" smtClean="0"/>
              <a:t>ve stejném znění, v jakém platila již z doby České a Slovenské federativní republiky </a:t>
            </a:r>
            <a:endParaRPr lang="cs-CZ" sz="2400" dirty="0" smtClean="0"/>
          </a:p>
          <a:p>
            <a:r>
              <a:rPr lang="cs-CZ" sz="2400" dirty="0" smtClean="0"/>
              <a:t>Autor: Česká </a:t>
            </a:r>
            <a:r>
              <a:rPr lang="cs-CZ" sz="2400" dirty="0" smtClean="0"/>
              <a:t>národní </a:t>
            </a:r>
            <a:r>
              <a:rPr lang="cs-CZ" sz="2400" dirty="0" smtClean="0"/>
              <a:t>rada, Schváleno16</a:t>
            </a:r>
            <a:r>
              <a:rPr lang="cs-CZ" sz="2400" dirty="0" smtClean="0"/>
              <a:t>. </a:t>
            </a:r>
            <a:r>
              <a:rPr lang="cs-CZ" sz="2400" dirty="0" smtClean="0"/>
              <a:t>12.</a:t>
            </a:r>
            <a:r>
              <a:rPr lang="cs-CZ" sz="2400" dirty="0" smtClean="0"/>
              <a:t> </a:t>
            </a:r>
            <a:r>
              <a:rPr lang="cs-CZ" sz="2400" dirty="0" smtClean="0"/>
              <a:t>1992, Platnost: 28</a:t>
            </a:r>
            <a:r>
              <a:rPr lang="cs-CZ" sz="2400" dirty="0" smtClean="0"/>
              <a:t>. </a:t>
            </a:r>
            <a:r>
              <a:rPr lang="cs-CZ" sz="2400" dirty="0" smtClean="0"/>
              <a:t>12.</a:t>
            </a:r>
            <a:r>
              <a:rPr lang="cs-CZ" sz="2400" dirty="0" smtClean="0"/>
              <a:t> </a:t>
            </a:r>
            <a:r>
              <a:rPr lang="cs-CZ" sz="2400" dirty="0" smtClean="0"/>
              <a:t>1992, Účinnost: 28</a:t>
            </a:r>
            <a:r>
              <a:rPr lang="cs-CZ" sz="2400" dirty="0" smtClean="0"/>
              <a:t>. </a:t>
            </a:r>
            <a:r>
              <a:rPr lang="cs-CZ" sz="2400" dirty="0" smtClean="0"/>
              <a:t>12.</a:t>
            </a:r>
            <a:r>
              <a:rPr lang="cs-CZ" sz="2400" dirty="0" smtClean="0"/>
              <a:t> 1992</a:t>
            </a:r>
            <a:endParaRPr lang="cs-CZ" sz="2400" dirty="0" smtClean="0"/>
          </a:p>
          <a:p>
            <a:r>
              <a:rPr lang="cs-CZ" sz="2400" dirty="0" smtClean="0"/>
              <a:t>6 hlav, které označují určitou právní oblast a každá hlava se dělí na články, popřípadě oddíly</a:t>
            </a:r>
            <a:endParaRPr lang="cs-CZ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Novely Listiny základních práv a svobod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LZPS lze měnit přijetím ústavního zákona</a:t>
            </a:r>
          </a:p>
          <a:p>
            <a:r>
              <a:rPr lang="cs-CZ" sz="2000" dirty="0" smtClean="0"/>
              <a:t>ÚSTAVNÍ </a:t>
            </a:r>
            <a:r>
              <a:rPr lang="cs-CZ" sz="2000" dirty="0" smtClean="0"/>
              <a:t>ZÁKON ze </a:t>
            </a:r>
            <a:r>
              <a:rPr lang="cs-CZ" sz="2000" dirty="0" smtClean="0"/>
              <a:t>dne 21. července </a:t>
            </a:r>
            <a:r>
              <a:rPr lang="cs-CZ" sz="2000" dirty="0" smtClean="0"/>
              <a:t>2021, </a:t>
            </a:r>
          </a:p>
          <a:p>
            <a:pPr lvl="1"/>
            <a:r>
              <a:rPr lang="cs-CZ" sz="1600" dirty="0" smtClean="0"/>
              <a:t>kterým </a:t>
            </a:r>
            <a:r>
              <a:rPr lang="cs-CZ" sz="1600" dirty="0" smtClean="0"/>
              <a:t>se mění Listina základních práv a svobod, ve znění ústavního zákona č. 162/1998 Sb.</a:t>
            </a:r>
          </a:p>
          <a:p>
            <a:pPr lvl="1"/>
            <a:r>
              <a:rPr lang="cs-CZ" sz="1600" dirty="0" smtClean="0"/>
              <a:t>Parlament se usnesl na tomto ústavním zákoně České republiky</a:t>
            </a:r>
            <a:r>
              <a:rPr lang="cs-CZ" sz="1600" dirty="0" smtClean="0"/>
              <a:t>: </a:t>
            </a:r>
            <a:r>
              <a:rPr lang="cs-CZ" sz="1600" b="1" dirty="0" smtClean="0"/>
              <a:t>V čl. 6 Listiny </a:t>
            </a:r>
            <a:r>
              <a:rPr lang="cs-CZ" sz="1600" dirty="0" smtClean="0"/>
              <a:t>základních práv a svobod, vyhlášené usnesením předsednictva České národní rady č. 2/1993 Sb. jako součást ústavního pořádku České republiky, se na konci odstavce 4 doplňuje věta „</a:t>
            </a:r>
            <a:r>
              <a:rPr lang="cs-CZ" sz="1600" b="1" dirty="0" smtClean="0"/>
              <a:t>Právo bránit život svůj či život jiného člověka i se zbraní je zaručeno za podmínek, které stanoví zákon</a:t>
            </a:r>
            <a:r>
              <a:rPr lang="cs-CZ" sz="1600" b="1" dirty="0" smtClean="0"/>
              <a:t>.“.</a:t>
            </a:r>
          </a:p>
          <a:p>
            <a:r>
              <a:rPr lang="cs-CZ" sz="2000" dirty="0" smtClean="0"/>
              <a:t>ÚSTAVNÍ </a:t>
            </a:r>
            <a:r>
              <a:rPr lang="cs-CZ" sz="2000" dirty="0" smtClean="0"/>
              <a:t>ZÁKON ze </a:t>
            </a:r>
            <a:r>
              <a:rPr lang="cs-CZ" sz="2000" dirty="0" smtClean="0"/>
              <a:t>dne 12. června 1998,</a:t>
            </a:r>
          </a:p>
          <a:p>
            <a:pPr lvl="1"/>
            <a:r>
              <a:rPr lang="cs-CZ" sz="1600" dirty="0" smtClean="0"/>
              <a:t>kterým se mění Listina základních práv a </a:t>
            </a:r>
            <a:r>
              <a:rPr lang="cs-CZ" sz="1600" dirty="0" smtClean="0"/>
              <a:t>svobod, </a:t>
            </a:r>
          </a:p>
          <a:p>
            <a:pPr lvl="1"/>
            <a:r>
              <a:rPr lang="cs-CZ" sz="1600" dirty="0" smtClean="0"/>
              <a:t>Parlament </a:t>
            </a:r>
            <a:r>
              <a:rPr lang="cs-CZ" sz="1600" dirty="0" smtClean="0"/>
              <a:t>se usnesl na tomto ústavním zákoně České </a:t>
            </a:r>
            <a:r>
              <a:rPr lang="cs-CZ" sz="1600" dirty="0" smtClean="0"/>
              <a:t>republiky:Listina </a:t>
            </a:r>
            <a:r>
              <a:rPr lang="cs-CZ" sz="1600" dirty="0" smtClean="0"/>
              <a:t>základních práv a svobod, vyhlášená usnesením Předsednictva České národní rady č. 2/1993 Sb. jako součást ústavního pořádku České republiky, se mění </a:t>
            </a:r>
            <a:r>
              <a:rPr lang="cs-CZ" sz="1600" b="1" dirty="0" smtClean="0"/>
              <a:t>takto:V </a:t>
            </a:r>
            <a:r>
              <a:rPr lang="cs-CZ" sz="1600" b="1" dirty="0" smtClean="0"/>
              <a:t>čl. 8 odst. 3 větě druhé se číslovka "24" nahrazuje číslovkou "48</a:t>
            </a:r>
            <a:r>
              <a:rPr lang="cs-CZ" sz="1600" b="1" dirty="0" smtClean="0"/>
              <a:t>".</a:t>
            </a:r>
          </a:p>
          <a:p>
            <a:pPr lvl="1"/>
            <a:r>
              <a:rPr lang="cs-CZ" sz="1200" dirty="0" smtClean="0"/>
              <a:t>Tento </a:t>
            </a:r>
            <a:r>
              <a:rPr lang="cs-CZ" sz="1200" dirty="0" smtClean="0"/>
              <a:t>ústavní zákon nabývá účinnosti dnem 1. ledna 1999.</a:t>
            </a:r>
          </a:p>
          <a:p>
            <a:endParaRPr lang="cs-CZ" sz="2000" b="1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ústavodárného procesu</a:t>
            </a:r>
            <a:endParaRPr lang="cs-CZ" dirty="0"/>
          </a:p>
        </p:txBody>
      </p:sp>
      <p:pic>
        <p:nvPicPr>
          <p:cNvPr id="6" name="Zástupný symbol pro obsah 5" descr="schema_ustavni_zako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001" y="1352062"/>
            <a:ext cx="8189390" cy="51152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Rada vlády pro lidská práva</a:t>
            </a:r>
            <a:br>
              <a:rPr lang="pt-BR" dirty="0" smtClean="0">
                <a:hlinkClick r:id="rId2"/>
              </a:rPr>
            </a:br>
            <a:endParaRPr lang="cs-CZ" dirty="0">
              <a:hlinkClick r:id="rId2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8473"/>
            <a:ext cx="10753200" cy="4543527"/>
          </a:xfrm>
        </p:spPr>
        <p:txBody>
          <a:bodyPr/>
          <a:lstStyle/>
          <a:p>
            <a:r>
              <a:rPr lang="cs-CZ" dirty="0" smtClean="0"/>
              <a:t>je poradním orgánem vlády České republiky pro otázky ochrany lidských práv a základních svobod</a:t>
            </a:r>
          </a:p>
          <a:p>
            <a:r>
              <a:rPr lang="cs-CZ" dirty="0" smtClean="0"/>
              <a:t>sleduje dodržování a naplňování Ústavy České republiky a Listiny základních práv a svobod</a:t>
            </a:r>
          </a:p>
          <a:p>
            <a:r>
              <a:rPr lang="cs-CZ" dirty="0" smtClean="0"/>
              <a:t>sleduje vnitrostátní plnění mezinárodních závazků ČR</a:t>
            </a:r>
          </a:p>
          <a:p>
            <a:pPr lvl="1"/>
            <a:r>
              <a:rPr lang="cs-CZ" sz="1800" u="sng" dirty="0" smtClean="0">
                <a:hlinkClick r:id="rId3"/>
              </a:rPr>
              <a:t>Mezinárodního paktu o občanských a politických právech</a:t>
            </a:r>
            <a:endParaRPr lang="cs-CZ" sz="1800" u="sng" dirty="0" smtClean="0"/>
          </a:p>
          <a:p>
            <a:pPr lvl="1"/>
            <a:r>
              <a:rPr lang="cs-CZ" sz="1800" u="sng" dirty="0" smtClean="0">
                <a:hlinkClick r:id="rId3"/>
              </a:rPr>
              <a:t>Mezinárodního paktu o hospodářských, sociálních a kulturních právech</a:t>
            </a:r>
            <a:endParaRPr lang="cs-CZ" sz="1800" u="sng" dirty="0" smtClean="0"/>
          </a:p>
          <a:p>
            <a:pPr lvl="1"/>
            <a:r>
              <a:rPr lang="cs-CZ" sz="1800" u="sng" dirty="0" smtClean="0">
                <a:hlinkClick r:id="rId4"/>
              </a:rPr>
              <a:t>Úmluvy o ochraně lidských práv a základních svobod</a:t>
            </a:r>
            <a:endParaRPr lang="cs-CZ" sz="1800" u="sng" dirty="0" smtClean="0"/>
          </a:p>
          <a:p>
            <a:pPr lvl="1"/>
            <a:r>
              <a:rPr lang="cs-CZ" sz="1800" u="sng" dirty="0" smtClean="0">
                <a:hlinkClick r:id="rId5"/>
              </a:rPr>
              <a:t>Mezinárodní úmluvy o odstranění všech forem rasové diskriminace,</a:t>
            </a:r>
            <a:endParaRPr lang="cs-CZ" sz="1800" u="sng" dirty="0" smtClean="0"/>
          </a:p>
          <a:p>
            <a:pPr lvl="1"/>
            <a:r>
              <a:rPr lang="cs-CZ" sz="1800" u="sng" dirty="0" smtClean="0">
                <a:hlinkClick r:id="rId6"/>
              </a:rPr>
              <a:t>Úmluvy o právech dítěte</a:t>
            </a:r>
            <a:endParaRPr lang="cs-CZ" sz="1800" u="sng" dirty="0" smtClean="0"/>
          </a:p>
          <a:p>
            <a:pPr lvl="1"/>
            <a:r>
              <a:rPr lang="cs-CZ" sz="1800" u="sng" dirty="0" smtClean="0">
                <a:hlinkClick r:id="rId7"/>
              </a:rPr>
              <a:t>Úmluvy proti mučení a jinému krutému, nelidskému či ponižujícímu zacházení nebo trestání</a:t>
            </a:r>
            <a:endParaRPr lang="cs-CZ" sz="1800" u="sng" dirty="0" smtClean="0"/>
          </a:p>
          <a:p>
            <a:pPr lvl="1"/>
            <a:r>
              <a:rPr lang="cs-CZ" sz="1800" u="sng" dirty="0" smtClean="0">
                <a:hlinkClick r:id="rId8"/>
              </a:rPr>
              <a:t>Evropské úmluvy o zabránění mučení a nelidskému či ponižujícímu zacházení nebo trestání</a:t>
            </a:r>
            <a:endParaRPr lang="cs-CZ" sz="1800" u="sng" dirty="0" smtClean="0"/>
          </a:p>
          <a:p>
            <a:pPr lvl="2"/>
            <a:endParaRPr lang="cs-CZ" sz="1400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Zmocněnkyně vlády pro lidská práva</a:t>
            </a:r>
            <a:br>
              <a:rPr lang="cs-CZ" dirty="0"/>
            </a:br>
            <a:r>
              <a:rPr lang="cs-CZ" b="0" dirty="0"/>
              <a:t/>
            </a:r>
            <a:br>
              <a:rPr lang="cs-CZ" b="0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 účinností od 11. května 2022 se stala:</a:t>
            </a:r>
          </a:p>
          <a:p>
            <a:pPr>
              <a:buNone/>
            </a:pPr>
            <a:r>
              <a:rPr lang="cs-CZ" b="1" dirty="0" smtClean="0"/>
              <a:t> Mgr. Klára Šimáčková </a:t>
            </a:r>
            <a:r>
              <a:rPr lang="cs-CZ" b="1" dirty="0" err="1" smtClean="0"/>
              <a:t>Laurenčíková</a:t>
            </a:r>
            <a:endParaRPr lang="cs-CZ" b="1" dirty="0" smtClean="0"/>
          </a:p>
          <a:p>
            <a:r>
              <a:rPr lang="cs-CZ" dirty="0" smtClean="0"/>
              <a:t>spolupracuje </a:t>
            </a:r>
            <a:r>
              <a:rPr lang="cs-CZ" dirty="0"/>
              <a:t>se sekretariátem Rady vlády pro lidská </a:t>
            </a:r>
            <a:r>
              <a:rPr lang="cs-CZ" dirty="0" smtClean="0"/>
              <a:t>práva</a:t>
            </a:r>
          </a:p>
          <a:p>
            <a:r>
              <a:rPr lang="cs-CZ" dirty="0"/>
              <a:t>spolupracuje a intenzivně komunikuje </a:t>
            </a:r>
            <a:r>
              <a:rPr lang="cs-CZ" dirty="0" smtClean="0"/>
              <a:t>s: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orgány veřejné správy (státní správy i samosprávy), </a:t>
            </a:r>
            <a:endParaRPr lang="cs-CZ" dirty="0" smtClean="0"/>
          </a:p>
          <a:p>
            <a:pPr lvl="1"/>
            <a:r>
              <a:rPr lang="cs-CZ" dirty="0" smtClean="0"/>
              <a:t>nevládními </a:t>
            </a:r>
            <a:r>
              <a:rPr lang="cs-CZ" dirty="0"/>
              <a:t>neziskovými organizacemi </a:t>
            </a:r>
            <a:endParaRPr lang="cs-CZ" dirty="0" smtClean="0"/>
          </a:p>
          <a:p>
            <a:pPr lvl="1"/>
            <a:r>
              <a:rPr lang="cs-CZ" dirty="0" smtClean="0"/>
              <a:t>a </a:t>
            </a:r>
            <a:r>
              <a:rPr lang="cs-CZ" dirty="0"/>
              <a:t>odborníky na problematiku ochrany lidských práv a integrace romské menšiny do </a:t>
            </a:r>
            <a:r>
              <a:rPr lang="cs-CZ" dirty="0" smtClean="0"/>
              <a:t>společnosti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567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Fiala a Klára </a:t>
            </a:r>
            <a:r>
              <a:rPr lang="cs-CZ" dirty="0" err="1" smtClean="0"/>
              <a:t>Laurenčíková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k Mezinárodnímu dni lidských práv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39" t="30541" r="77453" b="48933"/>
          <a:stretch>
            <a:fillRect/>
          </a:stretch>
        </p:blipFill>
        <p:spPr bwMode="auto">
          <a:xfrm>
            <a:off x="1759527" y="1995055"/>
            <a:ext cx="6924964" cy="391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742218" y="3061855"/>
            <a:ext cx="26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VIDEO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 </a:t>
            </a:r>
            <a:r>
              <a:rPr lang="cs-CZ" dirty="0"/>
              <a:t>z</a:t>
            </a:r>
            <a:r>
              <a:rPr lang="cs-CZ" dirty="0" smtClean="0"/>
              <a:t>mocněnkyně </a:t>
            </a:r>
            <a:r>
              <a:rPr lang="cs-CZ" dirty="0"/>
              <a:t>vlády pro lidská práva</a:t>
            </a:r>
            <a:br>
              <a:rPr lang="cs-CZ" dirty="0"/>
            </a:br>
            <a:r>
              <a:rPr lang="cs-CZ" b="0" dirty="0"/>
              <a:t/>
            </a:r>
            <a:br>
              <a:rPr lang="cs-CZ" b="0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Lidská práva</a:t>
            </a:r>
          </a:p>
          <a:p>
            <a:r>
              <a:rPr lang="cs-CZ" dirty="0"/>
              <a:t>Romská menšina</a:t>
            </a:r>
          </a:p>
          <a:p>
            <a:r>
              <a:rPr lang="cs-CZ" dirty="0"/>
              <a:t>Národnostní menšiny</a:t>
            </a:r>
          </a:p>
          <a:p>
            <a:r>
              <a:rPr lang="cs-CZ" dirty="0"/>
              <a:t>Neziskové organizace</a:t>
            </a:r>
          </a:p>
          <a:p>
            <a:r>
              <a:rPr lang="cs-CZ" dirty="0"/>
              <a:t>Zdravotně postižení</a:t>
            </a:r>
          </a:p>
          <a:p>
            <a:r>
              <a:rPr lang="cs-CZ" dirty="0"/>
              <a:t>Sociální začleňování</a:t>
            </a:r>
          </a:p>
          <a:p>
            <a:r>
              <a:rPr lang="cs-CZ" dirty="0"/>
              <a:t>Rovnost žen a mužů</a:t>
            </a:r>
          </a:p>
        </p:txBody>
      </p:sp>
    </p:spTree>
    <p:extLst>
      <p:ext uri="{BB962C8B-B14F-4D97-AF65-F5344CB8AC3E}">
        <p14:creationId xmlns:p14="http://schemas.microsoft.com/office/powerpoint/2010/main" xmlns="" val="419993085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339</TotalTime>
  <Words>1104</Words>
  <Application>Microsoft Office PowerPoint</Application>
  <PresentationFormat>Vlastní</PresentationFormat>
  <Paragraphs>274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prezentace-edu-cz</vt:lpstr>
      <vt:lpstr>Lidská práva v ČR</vt:lpstr>
      <vt:lpstr>Lidská práva v ČR</vt:lpstr>
      <vt:lpstr>Listina základních práv a svobod </vt:lpstr>
      <vt:lpstr>Novely Listiny základních práv a svobod</vt:lpstr>
      <vt:lpstr>Schéma ústavodárného procesu</vt:lpstr>
      <vt:lpstr>Rada vlády pro lidská práva </vt:lpstr>
      <vt:lpstr>Zmocněnkyně vlády pro lidská práva  </vt:lpstr>
      <vt:lpstr>Petr Fiala a Klára Laurenčíková  k Mezinárodnímu dni lidských práv </vt:lpstr>
      <vt:lpstr>Agenda zmocněnkyně vlády pro lidská práva  </vt:lpstr>
      <vt:lpstr>Aktuální agenda</vt:lpstr>
      <vt:lpstr>Univerzální periodický přezkum lidskoprávní situace v ČR</vt:lpstr>
      <vt:lpstr>Ministerstvo zahraničních věcí  (odbor lidských práv) </vt:lpstr>
      <vt:lpstr>Program transformační spolupráce  </vt:lpstr>
      <vt:lpstr>ČR v Radě OSN pro lidská práva  </vt:lpstr>
      <vt:lpstr>Nevládní organizace z oblasti lidských práv</vt:lpstr>
      <vt:lpstr>Snímek 16</vt:lpstr>
      <vt:lpstr>Dětská práva   </vt:lpstr>
      <vt:lpstr>Práva menšin   </vt:lpstr>
      <vt:lpstr>Další </vt:lpstr>
      <vt:lpstr>Ombudsman – veřejný ochránce práv</vt:lpstr>
      <vt:lpstr>Snímek 21</vt:lpstr>
      <vt:lpstr>Působnost ochránce</vt:lpstr>
      <vt:lpstr>Na kávu s ombudsmanem </vt:lpstr>
      <vt:lpstr>Činnost ochránce</vt:lpstr>
      <vt:lpstr>Činnost ochránce</vt:lpstr>
      <vt:lpstr>Příklady stížností řešených ombudsmanem</vt:lpstr>
      <vt:lpstr>Příklady stížností řešených ombudsmanem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45</cp:revision>
  <cp:lastPrinted>1601-01-01T00:00:00Z</cp:lastPrinted>
  <dcterms:created xsi:type="dcterms:W3CDTF">2019-06-11T20:19:30Z</dcterms:created>
  <dcterms:modified xsi:type="dcterms:W3CDTF">2023-03-16T12:39:59Z</dcterms:modified>
</cp:coreProperties>
</file>