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6" r:id="rId4"/>
    <p:sldId id="272" r:id="rId5"/>
    <p:sldId id="273" r:id="rId6"/>
    <p:sldId id="258" r:id="rId7"/>
    <p:sldId id="259" r:id="rId8"/>
    <p:sldId id="260" r:id="rId9"/>
    <p:sldId id="261" r:id="rId10"/>
    <p:sldId id="274" r:id="rId11"/>
    <p:sldId id="275" r:id="rId12"/>
    <p:sldId id="262" r:id="rId13"/>
    <p:sldId id="266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91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DF302-84F0-4BB6-A488-AA7C43DF591E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FBC83-4A2C-44AC-8AC7-31BBFB838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690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DF302-84F0-4BB6-A488-AA7C43DF591E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FBC83-4A2C-44AC-8AC7-31BBFB838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4588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DF302-84F0-4BB6-A488-AA7C43DF591E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FBC83-4A2C-44AC-8AC7-31BBFB838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3976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DF302-84F0-4BB6-A488-AA7C43DF591E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FBC83-4A2C-44AC-8AC7-31BBFB838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8742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DF302-84F0-4BB6-A488-AA7C43DF591E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FBC83-4A2C-44AC-8AC7-31BBFB838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1567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DF302-84F0-4BB6-A488-AA7C43DF591E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FBC83-4A2C-44AC-8AC7-31BBFB838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1318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DF302-84F0-4BB6-A488-AA7C43DF591E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FBC83-4A2C-44AC-8AC7-31BBFB838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8183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DF302-84F0-4BB6-A488-AA7C43DF591E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FBC83-4A2C-44AC-8AC7-31BBFB838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6349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DF302-84F0-4BB6-A488-AA7C43DF591E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FBC83-4A2C-44AC-8AC7-31BBFB838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7202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DF302-84F0-4BB6-A488-AA7C43DF591E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FBC83-4A2C-44AC-8AC7-31BBFB838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901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DF302-84F0-4BB6-A488-AA7C43DF591E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FBC83-4A2C-44AC-8AC7-31BBFB838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1011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DF302-84F0-4BB6-A488-AA7C43DF591E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FBC83-4A2C-44AC-8AC7-31BBFB838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848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Školský management</a:t>
            </a:r>
            <a:br>
              <a:rPr lang="cs-CZ" dirty="0" smtClean="0"/>
            </a:br>
            <a:r>
              <a:rPr lang="cs-CZ" dirty="0" smtClean="0"/>
              <a:t>Vize školy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Řízení škol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9762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Základní managementu </a:t>
            </a:r>
            <a:r>
              <a:rPr lang="cs-CZ" dirty="0"/>
              <a:t>školy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Ředitel</a:t>
            </a:r>
          </a:p>
          <a:p>
            <a:r>
              <a:rPr lang="cs-CZ" dirty="0"/>
              <a:t>Z</a:t>
            </a:r>
            <a:r>
              <a:rPr lang="cs-CZ" dirty="0" smtClean="0"/>
              <a:t>ástupce </a:t>
            </a:r>
            <a:r>
              <a:rPr lang="cs-CZ" dirty="0"/>
              <a:t>ředitele </a:t>
            </a:r>
            <a:r>
              <a:rPr lang="cs-CZ" dirty="0" smtClean="0"/>
              <a:t>školy</a:t>
            </a:r>
          </a:p>
          <a:p>
            <a:r>
              <a:rPr lang="cs-CZ" dirty="0" smtClean="0"/>
              <a:t>Výchovný poradce</a:t>
            </a:r>
          </a:p>
          <a:p>
            <a:r>
              <a:rPr lang="cs-CZ" dirty="0" smtClean="0"/>
              <a:t>Koordinátoři </a:t>
            </a:r>
            <a:r>
              <a:rPr lang="cs-CZ" dirty="0"/>
              <a:t>specializovaných činností (ŠVP, ICT, EVVO</a:t>
            </a:r>
            <a:r>
              <a:rPr lang="cs-CZ" dirty="0" smtClean="0"/>
              <a:t>)</a:t>
            </a:r>
          </a:p>
          <a:p>
            <a:r>
              <a:rPr lang="cs-CZ" dirty="0" smtClean="0"/>
              <a:t>Vedoucí učitel 1. stupně</a:t>
            </a:r>
          </a:p>
          <a:p>
            <a:r>
              <a:rPr lang="cs-CZ" dirty="0" smtClean="0"/>
              <a:t>Vedoucí učitel 2. stupně</a:t>
            </a:r>
          </a:p>
          <a:p>
            <a:r>
              <a:rPr lang="cs-CZ" dirty="0" smtClean="0"/>
              <a:t>Vedoucí učitel praxí</a:t>
            </a:r>
          </a:p>
          <a:p>
            <a:r>
              <a:rPr lang="cs-CZ" dirty="0" smtClean="0"/>
              <a:t>Vedoucího vychovatel </a:t>
            </a:r>
            <a:r>
              <a:rPr lang="cs-CZ" dirty="0"/>
              <a:t>školní </a:t>
            </a:r>
            <a:r>
              <a:rPr lang="cs-CZ" dirty="0" smtClean="0"/>
              <a:t>družiny</a:t>
            </a:r>
          </a:p>
          <a:p>
            <a:r>
              <a:rPr lang="cs-CZ" dirty="0" smtClean="0"/>
              <a:t>Vedoucího </a:t>
            </a:r>
            <a:r>
              <a:rPr lang="cs-CZ" dirty="0"/>
              <a:t>učitele mateřské školy </a:t>
            </a:r>
            <a:endParaRPr lang="cs-CZ" dirty="0" smtClean="0"/>
          </a:p>
          <a:p>
            <a:r>
              <a:rPr lang="cs-CZ" dirty="0" smtClean="0"/>
              <a:t>Vedoucího </a:t>
            </a:r>
            <a:r>
              <a:rPr lang="cs-CZ" dirty="0"/>
              <a:t>školní </a:t>
            </a:r>
            <a:r>
              <a:rPr lang="cs-CZ" dirty="0" smtClean="0"/>
              <a:t>jídelny</a:t>
            </a:r>
          </a:p>
          <a:p>
            <a:r>
              <a:rPr lang="cs-CZ" dirty="0" smtClean="0"/>
              <a:t>Vedoucího </a:t>
            </a:r>
            <a:r>
              <a:rPr lang="cs-CZ" dirty="0"/>
              <a:t>správního </a:t>
            </a:r>
            <a:r>
              <a:rPr lang="cs-CZ" dirty="0" smtClean="0"/>
              <a:t>úseku</a:t>
            </a:r>
          </a:p>
          <a:p>
            <a:r>
              <a:rPr lang="cs-CZ" dirty="0" smtClean="0"/>
              <a:t>Vedoucího </a:t>
            </a:r>
            <a:r>
              <a:rPr lang="cs-CZ" dirty="0"/>
              <a:t>metodického sdružení nebo předmětové </a:t>
            </a:r>
            <a:r>
              <a:rPr lang="cs-CZ" dirty="0" smtClean="0"/>
              <a:t>komise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03995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Poradní orgány ve školách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Pedagogická rada</a:t>
            </a:r>
          </a:p>
          <a:p>
            <a:r>
              <a:rPr lang="cs-CZ" b="1" dirty="0" smtClean="0"/>
              <a:t>Kolegium učitelů (grémium)</a:t>
            </a:r>
          </a:p>
          <a:p>
            <a:r>
              <a:rPr lang="cs-CZ" b="1" dirty="0" smtClean="0"/>
              <a:t>Metodické orgány 1. stupeň</a:t>
            </a:r>
          </a:p>
          <a:p>
            <a:r>
              <a:rPr lang="cs-CZ" b="1" dirty="0" smtClean="0"/>
              <a:t>Předmětové komise 2. stupeň</a:t>
            </a:r>
          </a:p>
          <a:p>
            <a:r>
              <a:rPr lang="cs-CZ" b="1" dirty="0" smtClean="0"/>
              <a:t>Žákovská, studentská rada – </a:t>
            </a:r>
            <a:r>
              <a:rPr lang="cs-CZ" dirty="0" smtClean="0"/>
              <a:t>zástupci, mluvčí,  jednotlivých tříd, výchovných skupin domova mládeže atd. </a:t>
            </a:r>
          </a:p>
          <a:p>
            <a:r>
              <a:rPr lang="cs-CZ" b="1" dirty="0" smtClean="0"/>
              <a:t>Rada </a:t>
            </a:r>
            <a:r>
              <a:rPr lang="cs-CZ" b="1" dirty="0"/>
              <a:t>rodičů </a:t>
            </a:r>
            <a:r>
              <a:rPr lang="cs-CZ" dirty="0" smtClean="0"/>
              <a:t>- zástupci </a:t>
            </a:r>
            <a:r>
              <a:rPr lang="cs-CZ" dirty="0"/>
              <a:t>rodičů </a:t>
            </a:r>
            <a:r>
              <a:rPr lang="cs-CZ" dirty="0" smtClean="0"/>
              <a:t>jednotlivých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05316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Vize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853136"/>
          </a:xfrm>
        </p:spPr>
        <p:txBody>
          <a:bodyPr>
            <a:normAutofit/>
          </a:bodyPr>
          <a:lstStyle/>
          <a:p>
            <a:r>
              <a:rPr lang="cs-CZ" dirty="0" smtClean="0"/>
              <a:t>Jasně definovaný, věrohodný a realistický obraz toho, čeho chce škola v budoucnu dosáhnout</a:t>
            </a:r>
          </a:p>
          <a:p>
            <a:r>
              <a:rPr lang="cs-CZ" dirty="0" smtClean="0"/>
              <a:t>Měla by být pozitivní</a:t>
            </a:r>
          </a:p>
          <a:p>
            <a:r>
              <a:rPr lang="cs-CZ" dirty="0" smtClean="0"/>
              <a:t>Odráží potřeby „zákazníků“ a kroky (postupy) vedoucí ke zlepšení současného stavu</a:t>
            </a:r>
          </a:p>
          <a:p>
            <a:r>
              <a:rPr lang="cs-CZ" dirty="0" smtClean="0"/>
              <a:t>Dává odpověď na otázku, jak bude organizace vypadat v budoucnu</a:t>
            </a:r>
          </a:p>
          <a:p>
            <a:r>
              <a:rPr lang="cs-CZ" dirty="0" smtClean="0"/>
              <a:t>Bezcílné řízení nemá cenu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57729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Vize pro české školství</a:t>
            </a:r>
            <a:endParaRPr lang="cs-CZ" b="1" dirty="0"/>
          </a:p>
        </p:txBody>
      </p:sp>
      <p:pic>
        <p:nvPicPr>
          <p:cNvPr id="4" name="Picture 2" descr="Strategie vzdělávací politiky ČR do roku 2030+, MŠMT ČR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602" y="1920077"/>
            <a:ext cx="6272796" cy="3886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72852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Vize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525963"/>
          </a:xfrm>
        </p:spPr>
        <p:txBody>
          <a:bodyPr/>
          <a:lstStyle/>
          <a:p>
            <a:r>
              <a:rPr lang="cs-CZ" altLang="cs-CZ" dirty="0" smtClean="0">
                <a:solidFill>
                  <a:schemeClr val="tx2"/>
                </a:solidFill>
                <a:cs typeface="Times New Roman" pitchFamily="18" charset="0"/>
              </a:rPr>
              <a:t>představa (idea), jakou školu chce její management vytvořit</a:t>
            </a:r>
          </a:p>
          <a:p>
            <a:r>
              <a:rPr lang="cs-CZ" altLang="cs-CZ" dirty="0" smtClean="0">
                <a:solidFill>
                  <a:schemeClr val="tx2"/>
                </a:solidFill>
                <a:cs typeface="Times New Roman" pitchFamily="18" charset="0"/>
              </a:rPr>
              <a:t>základem vize</a:t>
            </a:r>
          </a:p>
          <a:p>
            <a:pPr>
              <a:buFontTx/>
              <a:buChar char="-"/>
            </a:pPr>
            <a:r>
              <a:rPr lang="cs-CZ" altLang="cs-CZ" dirty="0" smtClean="0">
                <a:solidFill>
                  <a:schemeClr val="tx2"/>
                </a:solidFill>
                <a:cs typeface="Times New Roman" pitchFamily="18" charset="0"/>
              </a:rPr>
              <a:t>orientace na budoucnost</a:t>
            </a:r>
          </a:p>
          <a:p>
            <a:pPr>
              <a:buFontTx/>
              <a:buChar char="-"/>
            </a:pPr>
            <a:r>
              <a:rPr lang="cs-CZ" altLang="cs-CZ" dirty="0" smtClean="0">
                <a:solidFill>
                  <a:schemeClr val="tx2"/>
                </a:solidFill>
                <a:cs typeface="Times New Roman" pitchFamily="18" charset="0"/>
              </a:rPr>
              <a:t>jedinečnost</a:t>
            </a:r>
          </a:p>
          <a:p>
            <a:pPr>
              <a:buFontTx/>
              <a:buChar char="-"/>
            </a:pPr>
            <a:r>
              <a:rPr lang="cs-CZ" altLang="cs-CZ" dirty="0" smtClean="0">
                <a:solidFill>
                  <a:schemeClr val="tx2"/>
                </a:solidFill>
                <a:cs typeface="Times New Roman" pitchFamily="18" charset="0"/>
              </a:rPr>
              <a:t>dobrá sdělitelnost </a:t>
            </a:r>
          </a:p>
          <a:p>
            <a:pPr>
              <a:buFontTx/>
              <a:buChar char="-"/>
            </a:pPr>
            <a:r>
              <a:rPr lang="cs-CZ" altLang="cs-CZ" dirty="0" smtClean="0">
                <a:solidFill>
                  <a:schemeClr val="tx2"/>
                </a:solidFill>
                <a:cs typeface="Times New Roman" pitchFamily="18" charset="0"/>
              </a:rPr>
              <a:t>komunikace (jasná, jednoduchá formulace vize)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83443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vize školy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altLang="cs-CZ" dirty="0" smtClean="0">
                <a:solidFill>
                  <a:schemeClr val="tx2"/>
                </a:solidFill>
              </a:rPr>
              <a:t>být bezpečnou, otevřenou, tvořivou</a:t>
            </a:r>
            <a:r>
              <a:rPr lang="cs-CZ" altLang="cs-CZ" dirty="0" smtClean="0">
                <a:solidFill>
                  <a:schemeClr val="tx2"/>
                </a:solidFill>
              </a:rPr>
              <a:t>, </a:t>
            </a:r>
            <a:r>
              <a:rPr lang="fr-FR" altLang="cs-CZ" dirty="0" smtClean="0">
                <a:solidFill>
                  <a:schemeClr val="tx2"/>
                </a:solidFill>
              </a:rPr>
              <a:t> komunitní školou </a:t>
            </a:r>
            <a:endParaRPr lang="cs-CZ" altLang="cs-CZ" dirty="0" smtClean="0">
              <a:solidFill>
                <a:schemeClr val="tx2"/>
              </a:solidFill>
            </a:endParaRPr>
          </a:p>
          <a:p>
            <a:r>
              <a:rPr lang="fr-FR" altLang="cs-CZ" dirty="0" smtClean="0">
                <a:solidFill>
                  <a:schemeClr val="tx2"/>
                </a:solidFill>
              </a:rPr>
              <a:t>být školou otevřenou novým trendům a poznatkům ve vzdělávání</a:t>
            </a:r>
            <a:endParaRPr lang="cs-CZ" altLang="cs-CZ" dirty="0" smtClean="0">
              <a:solidFill>
                <a:schemeClr val="tx2"/>
              </a:solidFill>
            </a:endParaRPr>
          </a:p>
          <a:p>
            <a:r>
              <a:rPr lang="fr-FR" altLang="cs-CZ" dirty="0" smtClean="0">
                <a:solidFill>
                  <a:schemeClr val="tx2"/>
                </a:solidFill>
              </a:rPr>
              <a:t>být školou zaměřenou na  výuku jazyků</a:t>
            </a:r>
            <a:endParaRPr lang="cs-CZ" altLang="cs-CZ" dirty="0" smtClean="0">
              <a:solidFill>
                <a:schemeClr val="tx2"/>
              </a:solidFill>
            </a:endParaRPr>
          </a:p>
          <a:p>
            <a:r>
              <a:rPr lang="fr-FR" altLang="cs-CZ" dirty="0" smtClean="0">
                <a:solidFill>
                  <a:schemeClr val="tx2"/>
                </a:solidFill>
              </a:rPr>
              <a:t>být školou, do které chodí všichni rádi </a:t>
            </a:r>
            <a:endParaRPr lang="cs-CZ" altLang="cs-CZ" dirty="0" smtClean="0">
              <a:solidFill>
                <a:schemeClr val="tx2"/>
              </a:solidFill>
            </a:endParaRPr>
          </a:p>
          <a:p>
            <a:r>
              <a:rPr lang="cs-CZ" altLang="cs-CZ" dirty="0" smtClean="0">
                <a:solidFill>
                  <a:schemeClr val="tx2"/>
                </a:solidFill>
              </a:rPr>
              <a:t>být školou s</a:t>
            </a:r>
            <a:r>
              <a:rPr lang="fr-FR" altLang="cs-CZ" dirty="0" smtClean="0">
                <a:solidFill>
                  <a:schemeClr val="tx2"/>
                </a:solidFill>
              </a:rPr>
              <a:t> přátelskou atmosférou založenou na důvěře a zodpovědnosti</a:t>
            </a:r>
            <a:endParaRPr lang="cs-CZ" altLang="cs-CZ" dirty="0">
              <a:solidFill>
                <a:schemeClr val="tx2"/>
              </a:solidFill>
            </a:endParaRPr>
          </a:p>
          <a:p>
            <a:r>
              <a:rPr lang="cs-CZ" altLang="cs-CZ" dirty="0" smtClean="0">
                <a:solidFill>
                  <a:schemeClr val="tx2"/>
                </a:solidFill>
              </a:rPr>
              <a:t>být školou s jasnými pravidly vzdělávání i chování</a:t>
            </a:r>
          </a:p>
          <a:p>
            <a:endParaRPr lang="cs-CZ" altLang="cs-CZ" dirty="0" smtClean="0">
              <a:solidFill>
                <a:schemeClr val="tx2"/>
              </a:solidFill>
            </a:endParaRP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1533072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Poslání školy</a:t>
            </a:r>
            <a:endParaRPr lang="cs-CZ" b="1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Zpravidla přináší odpovědi na sérii fundamentálních otázek: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Kdo jsme?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Proč jsme?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Jak jsme?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Pro koho jsme?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Jaké hodnoty uznáváme?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Případně čeho se nám podařilo dosáhnout?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Poslání má zpravidla dvě verze: rozsáhlou a zkrácenou, snadno zapamatovatelnou (tzv.motto verzi)</a:t>
            </a:r>
          </a:p>
        </p:txBody>
      </p:sp>
    </p:spTree>
    <p:extLst>
      <p:ext uri="{BB962C8B-B14F-4D97-AF65-F5344CB8AC3E}">
        <p14:creationId xmlns:p14="http://schemas.microsoft.com/office/powerpoint/2010/main" val="42130493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Poslání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altLang="cs-CZ" dirty="0" smtClean="0">
                <a:solidFill>
                  <a:schemeClr val="tx2"/>
                </a:solidFill>
              </a:rPr>
              <a:t>poskytovat žákům teoretické i praktické poznatky a dovednosti ve vyrovnaném poměru</a:t>
            </a:r>
          </a:p>
          <a:p>
            <a:r>
              <a:rPr lang="cs-CZ" altLang="cs-CZ" dirty="0" smtClean="0">
                <a:solidFill>
                  <a:schemeClr val="tx2"/>
                </a:solidFill>
              </a:rPr>
              <a:t>vštěpovat žákům hodnoty spolupráce, pomoci a sociálního cítění </a:t>
            </a:r>
          </a:p>
          <a:p>
            <a:r>
              <a:rPr lang="cs-CZ" altLang="cs-CZ" dirty="0" smtClean="0">
                <a:solidFill>
                  <a:schemeClr val="tx2"/>
                </a:solidFill>
              </a:rPr>
              <a:t>budovat v žácích povědomí o sociálně-patologických  jevech – kriminalita, drogová závislost, gamblerství, šikana, pokrytectví, prospěchářství, lež a další</a:t>
            </a:r>
          </a:p>
          <a:p>
            <a:r>
              <a:rPr lang="cs-CZ" altLang="cs-CZ" dirty="0" smtClean="0">
                <a:solidFill>
                  <a:schemeClr val="tx2"/>
                </a:solidFill>
              </a:rPr>
              <a:t>budovat partnerské vztahy s rodiči i ostatními členy místní komunity a tím je vést ke spolupodílení se na výchově a vzdělávání dětí</a:t>
            </a:r>
          </a:p>
          <a:p>
            <a:r>
              <a:rPr lang="cs-CZ" altLang="cs-CZ" dirty="0" smtClean="0">
                <a:solidFill>
                  <a:schemeClr val="tx2"/>
                </a:solidFill>
              </a:rPr>
              <a:t>budovat u žáků a rodičů vědomí odpovědnosti za výsledky výchovy a vzdělávání a vytvořit u nich pozitivní vztah ke škole</a:t>
            </a:r>
            <a:r>
              <a:rPr lang="cs-CZ" altLang="cs-CZ" dirty="0" smtClean="0"/>
              <a:t> </a:t>
            </a:r>
          </a:p>
          <a:p>
            <a:r>
              <a:rPr lang="cs-CZ" altLang="cs-CZ" dirty="0" smtClean="0">
                <a:solidFill>
                  <a:schemeClr val="tx2"/>
                </a:solidFill>
              </a:rPr>
              <a:t>p</a:t>
            </a:r>
            <a:r>
              <a:rPr lang="fr-FR" altLang="cs-CZ" dirty="0" smtClean="0">
                <a:solidFill>
                  <a:schemeClr val="tx2"/>
                </a:solidFill>
              </a:rPr>
              <a:t>řiprav</a:t>
            </a:r>
            <a:r>
              <a:rPr lang="cs-CZ" altLang="cs-CZ" dirty="0" err="1" smtClean="0">
                <a:solidFill>
                  <a:schemeClr val="tx2"/>
                </a:solidFill>
              </a:rPr>
              <a:t>ovat</a:t>
            </a:r>
            <a:r>
              <a:rPr lang="fr-FR" altLang="cs-CZ" dirty="0" smtClean="0">
                <a:solidFill>
                  <a:schemeClr val="tx2"/>
                </a:solidFill>
              </a:rPr>
              <a:t> žáky pro celoživotní vzdělávání ve 3. tisíciletí</a:t>
            </a:r>
            <a:endParaRPr lang="cs-CZ" altLang="cs-CZ" dirty="0" smtClean="0">
              <a:solidFill>
                <a:schemeClr val="tx2"/>
              </a:solidFill>
            </a:endParaRPr>
          </a:p>
          <a:p>
            <a:r>
              <a:rPr lang="cs-CZ" altLang="cs-CZ" dirty="0" smtClean="0">
                <a:solidFill>
                  <a:schemeClr val="tx2"/>
                </a:solidFill>
              </a:rPr>
              <a:t>zajišťovat </a:t>
            </a:r>
            <a:r>
              <a:rPr lang="fr-FR" altLang="cs-CZ" dirty="0" smtClean="0">
                <a:solidFill>
                  <a:schemeClr val="tx2"/>
                </a:solidFill>
              </a:rPr>
              <a:t>všestranný rozvoj osobnosti všech žáků</a:t>
            </a:r>
            <a:endParaRPr lang="cs-CZ" altLang="cs-CZ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7543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b="1" dirty="0" smtClean="0"/>
              <a:t>Školský management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Víceúrovňový systém řízení a organizace školství</a:t>
            </a:r>
          </a:p>
          <a:p>
            <a:r>
              <a:rPr lang="cs-CZ" dirty="0"/>
              <a:t>Ministerstvo školství, krajský úřad, obecní úřad</a:t>
            </a:r>
          </a:p>
          <a:p>
            <a:r>
              <a:rPr lang="cs-CZ" dirty="0"/>
              <a:t>Výkon funkce právního subjektu, řízení a provozování školy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7868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Škola – celek</a:t>
            </a:r>
          </a:p>
          <a:p>
            <a:r>
              <a:rPr lang="cs-CZ" dirty="0" smtClean="0"/>
              <a:t>Úseky</a:t>
            </a:r>
          </a:p>
          <a:p>
            <a:pPr>
              <a:buFontTx/>
              <a:buChar char="-"/>
            </a:pPr>
            <a:r>
              <a:rPr lang="cs-CZ" dirty="0" smtClean="0"/>
              <a:t>Pedagogický</a:t>
            </a:r>
          </a:p>
          <a:p>
            <a:pPr>
              <a:buFontTx/>
              <a:buChar char="-"/>
            </a:pPr>
            <a:r>
              <a:rPr lang="cs-CZ" dirty="0" smtClean="0"/>
              <a:t>Provozní – školník, uklízečky</a:t>
            </a:r>
          </a:p>
          <a:p>
            <a:pPr>
              <a:buFontTx/>
              <a:buChar char="-"/>
            </a:pPr>
            <a:r>
              <a:rPr lang="cs-CZ" dirty="0" smtClean="0"/>
              <a:t>Ekonomický – ekonom, hospodářka, personalista, mzdová účetní</a:t>
            </a:r>
          </a:p>
          <a:p>
            <a:pPr>
              <a:buFontTx/>
              <a:buChar char="-"/>
            </a:pPr>
            <a:r>
              <a:rPr lang="cs-CZ" dirty="0" smtClean="0"/>
              <a:t>Školní stravování</a:t>
            </a:r>
          </a:p>
          <a:p>
            <a:pPr>
              <a:buFontTx/>
              <a:buChar char="-"/>
            </a:pPr>
            <a:r>
              <a:rPr lang="cs-CZ" dirty="0" smtClean="0"/>
              <a:t>Školní </a:t>
            </a:r>
            <a:r>
              <a:rPr lang="cs-CZ" smtClean="0"/>
              <a:t>družinia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09933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b="1" dirty="0" smtClean="0"/>
              <a:t>Organizační struktura ve školství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709120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hierarchické </a:t>
            </a:r>
            <a:r>
              <a:rPr lang="cs-CZ" dirty="0"/>
              <a:t>uspořádání vztahů mezi jednotlivými pracovními místy v rámci organizačních útvarů a vztahů mezi útvary v rámci </a:t>
            </a:r>
            <a:r>
              <a:rPr lang="cs-CZ" dirty="0" smtClean="0"/>
              <a:t>organizace</a:t>
            </a:r>
          </a:p>
          <a:p>
            <a:r>
              <a:rPr lang="cs-CZ" dirty="0" smtClean="0"/>
              <a:t>vztahy </a:t>
            </a:r>
            <a:r>
              <a:rPr lang="cs-CZ" dirty="0"/>
              <a:t>nadřízenosti a </a:t>
            </a:r>
            <a:r>
              <a:rPr lang="cs-CZ" dirty="0" smtClean="0"/>
              <a:t>podřízenost;  </a:t>
            </a:r>
            <a:r>
              <a:rPr lang="cs-CZ" dirty="0"/>
              <a:t>vzájemné pravomoci (kompetence), vazby a </a:t>
            </a:r>
            <a:r>
              <a:rPr lang="cs-CZ" dirty="0" smtClean="0"/>
              <a:t>odpovědnost</a:t>
            </a:r>
          </a:p>
          <a:p>
            <a:r>
              <a:rPr lang="cs-CZ" dirty="0" smtClean="0"/>
              <a:t>nezbytná </a:t>
            </a:r>
            <a:r>
              <a:rPr lang="cs-CZ" dirty="0"/>
              <a:t>pro řízení většího počtu </a:t>
            </a:r>
            <a:r>
              <a:rPr lang="cs-CZ" dirty="0" smtClean="0"/>
              <a:t>lidí</a:t>
            </a:r>
          </a:p>
          <a:p>
            <a:r>
              <a:rPr lang="cs-CZ" dirty="0" smtClean="0"/>
              <a:t>bez </a:t>
            </a:r>
            <a:r>
              <a:rPr lang="cs-CZ" dirty="0"/>
              <a:t>organizační struktury </a:t>
            </a:r>
            <a:r>
              <a:rPr lang="cs-CZ" dirty="0" smtClean="0"/>
              <a:t>se neobejde </a:t>
            </a:r>
            <a:r>
              <a:rPr lang="cs-CZ" dirty="0"/>
              <a:t>žádná organizace, protože </a:t>
            </a:r>
            <a:r>
              <a:rPr lang="cs-CZ" b="1" dirty="0"/>
              <a:t>nastavuje komunikační pravidla a tím sjednocuje </a:t>
            </a: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1085944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b="1" dirty="0" smtClean="0"/>
              <a:t>Organizační struktura ve školství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709120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nevhodné </a:t>
            </a:r>
            <a:r>
              <a:rPr lang="cs-CZ" dirty="0"/>
              <a:t>organizační struktury pro danou organizaci </a:t>
            </a:r>
            <a:r>
              <a:rPr lang="cs-CZ" dirty="0" smtClean="0"/>
              <a:t> </a:t>
            </a:r>
            <a:r>
              <a:rPr lang="cs-CZ" dirty="0"/>
              <a:t>může být příčinou řady nedostatků v manažerské </a:t>
            </a:r>
            <a:r>
              <a:rPr lang="cs-CZ" dirty="0" smtClean="0"/>
              <a:t>práci</a:t>
            </a:r>
          </a:p>
          <a:p>
            <a:r>
              <a:rPr lang="cs-CZ" b="1" dirty="0" smtClean="0"/>
              <a:t>nedostatky </a:t>
            </a:r>
            <a:r>
              <a:rPr lang="cs-CZ" b="1" dirty="0"/>
              <a:t>se mohou projevit </a:t>
            </a:r>
            <a:endParaRPr lang="cs-CZ" b="1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byrokracie </a:t>
            </a:r>
          </a:p>
          <a:p>
            <a:pPr>
              <a:buFontTx/>
              <a:buChar char="-"/>
            </a:pPr>
            <a:r>
              <a:rPr lang="cs-CZ" dirty="0" smtClean="0"/>
              <a:t>zátěž způsobená </a:t>
            </a:r>
            <a:r>
              <a:rPr lang="cs-CZ" dirty="0"/>
              <a:t>například vysokou úrovní </a:t>
            </a:r>
            <a:r>
              <a:rPr lang="cs-CZ" dirty="0" smtClean="0"/>
              <a:t>centralizace</a:t>
            </a:r>
          </a:p>
          <a:p>
            <a:pPr>
              <a:buFontTx/>
              <a:buChar char="-"/>
            </a:pPr>
            <a:r>
              <a:rPr lang="cs-CZ" dirty="0" smtClean="0"/>
              <a:t>např. každý </a:t>
            </a:r>
            <a:r>
              <a:rPr lang="cs-CZ" dirty="0"/>
              <a:t>dílčí krok </a:t>
            </a:r>
            <a:r>
              <a:rPr lang="cs-CZ" dirty="0" smtClean="0"/>
              <a:t>nutnost dokumentovat</a:t>
            </a:r>
            <a:r>
              <a:rPr lang="cs-CZ" dirty="0"/>
              <a:t>, dokladovat a předávat ke schválení nejvyššímu vedení </a:t>
            </a:r>
            <a:r>
              <a:rPr lang="cs-CZ" dirty="0" smtClean="0"/>
              <a:t>organizace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nedořešená </a:t>
            </a:r>
            <a:r>
              <a:rPr lang="cs-CZ" dirty="0"/>
              <a:t>pravomoc a zodpovědnost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nedostatečně nebo nevhodně vymezeny </a:t>
            </a:r>
            <a:r>
              <a:rPr lang="cs-CZ" dirty="0"/>
              <a:t>vztahy nadřízenosti a </a:t>
            </a:r>
            <a:r>
              <a:rPr lang="cs-CZ" dirty="0" smtClean="0"/>
              <a:t>podřízenosti</a:t>
            </a:r>
          </a:p>
          <a:p>
            <a:pPr>
              <a:buFontTx/>
              <a:buChar char="-"/>
            </a:pPr>
            <a:r>
              <a:rPr lang="cs-CZ" dirty="0" smtClean="0"/>
              <a:t>pracovníkům </a:t>
            </a:r>
            <a:r>
              <a:rPr lang="cs-CZ" dirty="0"/>
              <a:t>není jasně vymezen prostor pro rozhodování a s ním spojená </a:t>
            </a:r>
            <a:r>
              <a:rPr lang="cs-CZ" dirty="0" smtClean="0"/>
              <a:t>odpovědnost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zpožďování </a:t>
            </a:r>
            <a:r>
              <a:rPr lang="cs-CZ" dirty="0"/>
              <a:t>rozhodovacího procesu </a:t>
            </a:r>
            <a:endParaRPr lang="cs-CZ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vznik </a:t>
            </a:r>
            <a:r>
              <a:rPr lang="cs-CZ" dirty="0"/>
              <a:t>konfliktů mezi </a:t>
            </a:r>
            <a:r>
              <a:rPr lang="cs-CZ" dirty="0" smtClean="0"/>
              <a:t>spolupracovníky - nedorozumění</a:t>
            </a:r>
            <a:r>
              <a:rPr lang="cs-CZ" dirty="0"/>
              <a:t>, neefektivní předávání informací a z toho vznikající </a:t>
            </a:r>
            <a:r>
              <a:rPr lang="cs-CZ" dirty="0" smtClean="0"/>
              <a:t>konflikty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pozdní </a:t>
            </a:r>
            <a:r>
              <a:rPr lang="cs-CZ" dirty="0"/>
              <a:t>či nesprávná reakce na příležitosti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13404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rgbClr val="FFFF00"/>
                </a:solidFill>
              </a:rPr>
              <a:t>Management </a:t>
            </a:r>
            <a:r>
              <a:rPr lang="cs-CZ" b="1" dirty="0">
                <a:solidFill>
                  <a:srgbClr val="FFFF00"/>
                </a:solidFill>
              </a:rPr>
              <a:t>školy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zabezpečování </a:t>
            </a:r>
            <a:r>
              <a:rPr lang="cs-CZ" dirty="0"/>
              <a:t>nezbytných zdrojů a podmínek </a:t>
            </a:r>
            <a:r>
              <a:rPr lang="cs-CZ" dirty="0" smtClean="0"/>
              <a:t>pro vzdělávání a chod školy</a:t>
            </a:r>
          </a:p>
          <a:p>
            <a:r>
              <a:rPr lang="cs-CZ" dirty="0" smtClean="0"/>
              <a:t>organizační </a:t>
            </a:r>
            <a:r>
              <a:rPr lang="cs-CZ" dirty="0"/>
              <a:t>a administrativně kontrolní </a:t>
            </a:r>
            <a:r>
              <a:rPr lang="cs-CZ" dirty="0" smtClean="0"/>
              <a:t>činnosti</a:t>
            </a:r>
          </a:p>
          <a:p>
            <a:r>
              <a:rPr lang="cs-CZ" dirty="0" smtClean="0"/>
              <a:t>zajišťování </a:t>
            </a:r>
            <a:r>
              <a:rPr lang="cs-CZ" dirty="0"/>
              <a:t>nezbytných </a:t>
            </a:r>
            <a:r>
              <a:rPr lang="cs-CZ" dirty="0" smtClean="0"/>
              <a:t>finančních </a:t>
            </a:r>
            <a:r>
              <a:rPr lang="cs-CZ" dirty="0"/>
              <a:t>materiálních a lidských </a:t>
            </a:r>
            <a:r>
              <a:rPr lang="cs-CZ" dirty="0" smtClean="0"/>
              <a:t>zdrojů</a:t>
            </a:r>
          </a:p>
        </p:txBody>
      </p:sp>
    </p:spTree>
    <p:extLst>
      <p:ext uri="{BB962C8B-B14F-4D97-AF65-F5344CB8AC3E}">
        <p14:creationId xmlns:p14="http://schemas.microsoft.com/office/powerpoint/2010/main" val="2515331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Management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Řízení a organizace provozu školy</a:t>
            </a:r>
          </a:p>
          <a:p>
            <a:r>
              <a:rPr lang="cs-CZ" dirty="0"/>
              <a:t>Vedení lidí ve škole</a:t>
            </a:r>
          </a:p>
          <a:p>
            <a:r>
              <a:rPr lang="cs-CZ" dirty="0"/>
              <a:t>Plánování a hodnocení rozvoje školy</a:t>
            </a:r>
          </a:p>
          <a:p>
            <a:r>
              <a:rPr lang="cs-CZ" dirty="0"/>
              <a:t>Řízení pedagogického procesu</a:t>
            </a:r>
          </a:p>
          <a:p>
            <a:r>
              <a:rPr lang="cs-CZ" dirty="0"/>
              <a:t>Kontrolní činnost</a:t>
            </a:r>
          </a:p>
          <a:p>
            <a:r>
              <a:rPr lang="cs-CZ" dirty="0"/>
              <a:t>Řízení vnějších vztahů a reprezentace školy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5584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cs-CZ" b="1" dirty="0"/>
              <a:t>Odpovědnost ředitele školy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výchova vzdělávání</a:t>
            </a:r>
          </a:p>
          <a:p>
            <a:r>
              <a:rPr lang="cs-CZ" dirty="0" smtClean="0"/>
              <a:t>organizace </a:t>
            </a:r>
            <a:r>
              <a:rPr lang="cs-CZ" dirty="0"/>
              <a:t>a podmínky </a:t>
            </a:r>
            <a:r>
              <a:rPr lang="cs-CZ" dirty="0" smtClean="0"/>
              <a:t>provozu školy</a:t>
            </a:r>
          </a:p>
          <a:p>
            <a:r>
              <a:rPr lang="cs-CZ" dirty="0" smtClean="0"/>
              <a:t>finance </a:t>
            </a:r>
            <a:r>
              <a:rPr lang="cs-CZ" dirty="0"/>
              <a:t>a </a:t>
            </a:r>
            <a:r>
              <a:rPr lang="cs-CZ" dirty="0" smtClean="0"/>
              <a:t>majetek</a:t>
            </a:r>
          </a:p>
          <a:p>
            <a:r>
              <a:rPr lang="cs-CZ" dirty="0" smtClean="0"/>
              <a:t>pracovněprávní vztahy</a:t>
            </a:r>
          </a:p>
          <a:p>
            <a:r>
              <a:rPr lang="cs-CZ" dirty="0" smtClean="0"/>
              <a:t>bezpečnost </a:t>
            </a:r>
            <a:r>
              <a:rPr lang="cs-CZ" dirty="0"/>
              <a:t>a ochrana </a:t>
            </a:r>
            <a:r>
              <a:rPr lang="cs-CZ" dirty="0" smtClean="0"/>
              <a:t>zdraví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0065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Ředitel </a:t>
            </a:r>
            <a:r>
              <a:rPr lang="cs-CZ" b="1" dirty="0">
                <a:solidFill>
                  <a:srgbClr val="FF0000"/>
                </a:solidFill>
              </a:rPr>
              <a:t>školy </a:t>
            </a:r>
            <a:r>
              <a:rPr lang="cs-CZ" b="1" dirty="0" smtClean="0">
                <a:solidFill>
                  <a:srgbClr val="FF0000"/>
                </a:solidFill>
              </a:rPr>
              <a:t>– důležité právní normy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zákon </a:t>
            </a:r>
            <a:r>
              <a:rPr lang="cs-CZ" dirty="0"/>
              <a:t>č. 561/2004 Sb., školský zákon = ředitel školy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zákon </a:t>
            </a:r>
            <a:r>
              <a:rPr lang="cs-CZ" dirty="0"/>
              <a:t>č. 262/2006 Sb., zákoník práce = </a:t>
            </a:r>
            <a:r>
              <a:rPr lang="cs-CZ" dirty="0" smtClean="0"/>
              <a:t>zaměstnavatel, vedoucí </a:t>
            </a:r>
            <a:r>
              <a:rPr lang="cs-CZ" dirty="0"/>
              <a:t>zaměstnanec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zákon </a:t>
            </a:r>
            <a:r>
              <a:rPr lang="cs-CZ" dirty="0"/>
              <a:t>č. 250/2000 Sb., o rozpočtových pravidlech = statutární </a:t>
            </a:r>
            <a:r>
              <a:rPr lang="cs-CZ" dirty="0" smtClean="0"/>
              <a:t>orgán</a:t>
            </a:r>
          </a:p>
          <a:p>
            <a:pPr>
              <a:buFontTx/>
              <a:buChar char="-"/>
            </a:pPr>
            <a:r>
              <a:rPr lang="cs-CZ" dirty="0" smtClean="0"/>
              <a:t>zákon </a:t>
            </a:r>
            <a:r>
              <a:rPr lang="cs-CZ" dirty="0"/>
              <a:t>č</a:t>
            </a:r>
            <a:r>
              <a:rPr lang="cs-CZ" dirty="0" smtClean="0"/>
              <a:t>. 500/2004Sb</a:t>
            </a:r>
            <a:r>
              <a:rPr lang="cs-CZ" dirty="0"/>
              <a:t>., správní řád = správní orgán</a:t>
            </a:r>
          </a:p>
        </p:txBody>
      </p:sp>
    </p:spTree>
    <p:extLst>
      <p:ext uri="{BB962C8B-B14F-4D97-AF65-F5344CB8AC3E}">
        <p14:creationId xmlns:p14="http://schemas.microsoft.com/office/powerpoint/2010/main" val="70340617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630</Words>
  <Application>Microsoft Office PowerPoint</Application>
  <PresentationFormat>Předvádění na obrazovce (4:3)</PresentationFormat>
  <Paragraphs>111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systému Office</vt:lpstr>
      <vt:lpstr>Školský management Vize školy</vt:lpstr>
      <vt:lpstr>Školský management</vt:lpstr>
      <vt:lpstr>Oblasti</vt:lpstr>
      <vt:lpstr>Organizační struktura ve školství</vt:lpstr>
      <vt:lpstr>Organizační struktura ve školství</vt:lpstr>
      <vt:lpstr>Management školy </vt:lpstr>
      <vt:lpstr>Management školy</vt:lpstr>
      <vt:lpstr>Odpovědnost ředitele školy </vt:lpstr>
      <vt:lpstr>Ředitel školy – důležité právní normy</vt:lpstr>
      <vt:lpstr>Základní managementu školy</vt:lpstr>
      <vt:lpstr>Poradní orgány ve školách</vt:lpstr>
      <vt:lpstr>Vize školy</vt:lpstr>
      <vt:lpstr>Vize pro české školství</vt:lpstr>
      <vt:lpstr>Vize školy</vt:lpstr>
      <vt:lpstr>Příklad vize školy </vt:lpstr>
      <vt:lpstr>Poslání školy</vt:lpstr>
      <vt:lpstr>Poslání školy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Školský management Vize školy</dc:title>
  <dc:creator>Anna</dc:creator>
  <cp:lastModifiedBy>Anna</cp:lastModifiedBy>
  <cp:revision>5</cp:revision>
  <dcterms:created xsi:type="dcterms:W3CDTF">2022-02-13T18:25:00Z</dcterms:created>
  <dcterms:modified xsi:type="dcterms:W3CDTF">2022-02-19T11:52:58Z</dcterms:modified>
</cp:coreProperties>
</file>