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61" r:id="rId5"/>
    <p:sldId id="285" r:id="rId6"/>
    <p:sldId id="284" r:id="rId7"/>
    <p:sldId id="264" r:id="rId8"/>
    <p:sldId id="263" r:id="rId9"/>
    <p:sldId id="260" r:id="rId10"/>
    <p:sldId id="286" r:id="rId11"/>
    <p:sldId id="258" r:id="rId12"/>
    <p:sldId id="289" r:id="rId13"/>
    <p:sldId id="292" r:id="rId14"/>
    <p:sldId id="293" r:id="rId15"/>
    <p:sldId id="270" r:id="rId16"/>
    <p:sldId id="271" r:id="rId17"/>
    <p:sldId id="272" r:id="rId18"/>
    <p:sldId id="274" r:id="rId19"/>
    <p:sldId id="287" r:id="rId20"/>
    <p:sldId id="295" r:id="rId21"/>
    <p:sldId id="294" r:id="rId22"/>
    <p:sldId id="262" r:id="rId23"/>
    <p:sldId id="266" r:id="rId24"/>
    <p:sldId id="265" r:id="rId25"/>
    <p:sldId id="276" r:id="rId26"/>
    <p:sldId id="279" r:id="rId27"/>
    <p:sldId id="290" r:id="rId28"/>
    <p:sldId id="291" r:id="rId29"/>
    <p:sldId id="280" r:id="rId30"/>
    <p:sldId id="267" r:id="rId31"/>
    <p:sldId id="269" r:id="rId32"/>
    <p:sldId id="275" r:id="rId33"/>
    <p:sldId id="282" r:id="rId34"/>
    <p:sldId id="281" r:id="rId35"/>
    <p:sldId id="278" r:id="rId36"/>
    <p:sldId id="268" r:id="rId37"/>
    <p:sldId id="288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BB357E-CDAE-4CA5-A60C-5F4AC8618405}" v="7" dt="2021-03-15T15:19:11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Bayerová" userId="027d5805-f82f-46df-a316-7ad7fdb7666f" providerId="ADAL" clId="{5ABB357E-CDAE-4CA5-A60C-5F4AC8618405}"/>
    <pc:docChg chg="undo redo custSel addSld delSld modSld sldOrd">
      <pc:chgData name="Anna Bayerová" userId="027d5805-f82f-46df-a316-7ad7fdb7666f" providerId="ADAL" clId="{5ABB357E-CDAE-4CA5-A60C-5F4AC8618405}" dt="2021-03-15T15:43:41.600" v="1468" actId="6549"/>
      <pc:docMkLst>
        <pc:docMk/>
      </pc:docMkLst>
      <pc:sldChg chg="modSp mod">
        <pc:chgData name="Anna Bayerová" userId="027d5805-f82f-46df-a316-7ad7fdb7666f" providerId="ADAL" clId="{5ABB357E-CDAE-4CA5-A60C-5F4AC8618405}" dt="2021-03-15T14:58:02.932" v="1002" actId="27636"/>
        <pc:sldMkLst>
          <pc:docMk/>
          <pc:sldMk cId="2201544623" sldId="257"/>
        </pc:sldMkLst>
        <pc:spChg chg="mod">
          <ac:chgData name="Anna Bayerová" userId="027d5805-f82f-46df-a316-7ad7fdb7666f" providerId="ADAL" clId="{5ABB357E-CDAE-4CA5-A60C-5F4AC8618405}" dt="2021-03-15T14:58:02.932" v="1002" actId="27636"/>
          <ac:spMkLst>
            <pc:docMk/>
            <pc:sldMk cId="2201544623" sldId="257"/>
            <ac:spMk id="3" creationId="{00000000-0000-0000-0000-000000000000}"/>
          </ac:spMkLst>
        </pc:spChg>
      </pc:sldChg>
      <pc:sldChg chg="modSp mod ord">
        <pc:chgData name="Anna Bayerová" userId="027d5805-f82f-46df-a316-7ad7fdb7666f" providerId="ADAL" clId="{5ABB357E-CDAE-4CA5-A60C-5F4AC8618405}" dt="2021-03-14T18:16:33.025" v="536" actId="20577"/>
        <pc:sldMkLst>
          <pc:docMk/>
          <pc:sldMk cId="674774286" sldId="258"/>
        </pc:sldMkLst>
        <pc:spChg chg="mod">
          <ac:chgData name="Anna Bayerová" userId="027d5805-f82f-46df-a316-7ad7fdb7666f" providerId="ADAL" clId="{5ABB357E-CDAE-4CA5-A60C-5F4AC8618405}" dt="2021-03-14T18:16:13.949" v="461" actId="6549"/>
          <ac:spMkLst>
            <pc:docMk/>
            <pc:sldMk cId="674774286" sldId="258"/>
            <ac:spMk id="2" creationId="{00000000-0000-0000-0000-000000000000}"/>
          </ac:spMkLst>
        </pc:spChg>
        <pc:spChg chg="mod">
          <ac:chgData name="Anna Bayerová" userId="027d5805-f82f-46df-a316-7ad7fdb7666f" providerId="ADAL" clId="{5ABB357E-CDAE-4CA5-A60C-5F4AC8618405}" dt="2021-03-14T18:16:33.025" v="536" actId="20577"/>
          <ac:spMkLst>
            <pc:docMk/>
            <pc:sldMk cId="674774286" sldId="258"/>
            <ac:spMk id="3" creationId="{00000000-0000-0000-0000-000000000000}"/>
          </ac:spMkLst>
        </pc:spChg>
      </pc:sldChg>
      <pc:sldChg chg="modSp mod">
        <pc:chgData name="Anna Bayerová" userId="027d5805-f82f-46df-a316-7ad7fdb7666f" providerId="ADAL" clId="{5ABB357E-CDAE-4CA5-A60C-5F4AC8618405}" dt="2021-03-14T18:09:11.564" v="247" actId="20577"/>
        <pc:sldMkLst>
          <pc:docMk/>
          <pc:sldMk cId="4205533498" sldId="260"/>
        </pc:sldMkLst>
        <pc:spChg chg="mod">
          <ac:chgData name="Anna Bayerová" userId="027d5805-f82f-46df-a316-7ad7fdb7666f" providerId="ADAL" clId="{5ABB357E-CDAE-4CA5-A60C-5F4AC8618405}" dt="2021-03-14T18:09:11.564" v="247" actId="20577"/>
          <ac:spMkLst>
            <pc:docMk/>
            <pc:sldMk cId="4205533498" sldId="260"/>
            <ac:spMk id="2" creationId="{00000000-0000-0000-0000-000000000000}"/>
          </ac:spMkLst>
        </pc:spChg>
      </pc:sldChg>
      <pc:sldChg chg="modSp mod">
        <pc:chgData name="Anna Bayerová" userId="027d5805-f82f-46df-a316-7ad7fdb7666f" providerId="ADAL" clId="{5ABB357E-CDAE-4CA5-A60C-5F4AC8618405}" dt="2021-03-15T14:58:34.151" v="1011" actId="20577"/>
        <pc:sldMkLst>
          <pc:docMk/>
          <pc:sldMk cId="4037527478" sldId="261"/>
        </pc:sldMkLst>
        <pc:spChg chg="mod">
          <ac:chgData name="Anna Bayerová" userId="027d5805-f82f-46df-a316-7ad7fdb7666f" providerId="ADAL" clId="{5ABB357E-CDAE-4CA5-A60C-5F4AC8618405}" dt="2021-03-15T14:58:34.151" v="1011" actId="20577"/>
          <ac:spMkLst>
            <pc:docMk/>
            <pc:sldMk cId="4037527478" sldId="261"/>
            <ac:spMk id="3" creationId="{00000000-0000-0000-0000-000000000000}"/>
          </ac:spMkLst>
        </pc:spChg>
      </pc:sldChg>
      <pc:sldChg chg="ord">
        <pc:chgData name="Anna Bayerová" userId="027d5805-f82f-46df-a316-7ad7fdb7666f" providerId="ADAL" clId="{5ABB357E-CDAE-4CA5-A60C-5F4AC8618405}" dt="2021-03-15T15:30:10.092" v="1370"/>
        <pc:sldMkLst>
          <pc:docMk/>
          <pc:sldMk cId="3169487519" sldId="262"/>
        </pc:sldMkLst>
      </pc:sldChg>
      <pc:sldChg chg="modSp mod">
        <pc:chgData name="Anna Bayerová" userId="027d5805-f82f-46df-a316-7ad7fdb7666f" providerId="ADAL" clId="{5ABB357E-CDAE-4CA5-A60C-5F4AC8618405}" dt="2021-03-13T10:16:23.010" v="18" actId="313"/>
        <pc:sldMkLst>
          <pc:docMk/>
          <pc:sldMk cId="4190127621" sldId="263"/>
        </pc:sldMkLst>
        <pc:spChg chg="mod">
          <ac:chgData name="Anna Bayerová" userId="027d5805-f82f-46df-a316-7ad7fdb7666f" providerId="ADAL" clId="{5ABB357E-CDAE-4CA5-A60C-5F4AC8618405}" dt="2021-03-13T10:16:23.010" v="18" actId="313"/>
          <ac:spMkLst>
            <pc:docMk/>
            <pc:sldMk cId="4190127621" sldId="263"/>
            <ac:spMk id="3" creationId="{00000000-0000-0000-0000-000000000000}"/>
          </ac:spMkLst>
        </pc:spChg>
      </pc:sldChg>
      <pc:sldChg chg="modSp mod">
        <pc:chgData name="Anna Bayerová" userId="027d5805-f82f-46df-a316-7ad7fdb7666f" providerId="ADAL" clId="{5ABB357E-CDAE-4CA5-A60C-5F4AC8618405}" dt="2021-03-15T14:59:41.384" v="1014" actId="20577"/>
        <pc:sldMkLst>
          <pc:docMk/>
          <pc:sldMk cId="2767553621" sldId="264"/>
        </pc:sldMkLst>
        <pc:spChg chg="mod">
          <ac:chgData name="Anna Bayerová" userId="027d5805-f82f-46df-a316-7ad7fdb7666f" providerId="ADAL" clId="{5ABB357E-CDAE-4CA5-A60C-5F4AC8618405}" dt="2021-03-15T14:59:41.384" v="1014" actId="20577"/>
          <ac:spMkLst>
            <pc:docMk/>
            <pc:sldMk cId="2767553621" sldId="264"/>
            <ac:spMk id="3" creationId="{00000000-0000-0000-0000-000000000000}"/>
          </ac:spMkLst>
        </pc:spChg>
      </pc:sldChg>
      <pc:sldChg chg="modSp mod">
        <pc:chgData name="Anna Bayerová" userId="027d5805-f82f-46df-a316-7ad7fdb7666f" providerId="ADAL" clId="{5ABB357E-CDAE-4CA5-A60C-5F4AC8618405}" dt="2021-03-14T18:17:50.912" v="724" actId="20577"/>
        <pc:sldMkLst>
          <pc:docMk/>
          <pc:sldMk cId="79610032" sldId="266"/>
        </pc:sldMkLst>
        <pc:spChg chg="mod">
          <ac:chgData name="Anna Bayerová" userId="027d5805-f82f-46df-a316-7ad7fdb7666f" providerId="ADAL" clId="{5ABB357E-CDAE-4CA5-A60C-5F4AC8618405}" dt="2021-03-14T18:17:50.912" v="724" actId="20577"/>
          <ac:spMkLst>
            <pc:docMk/>
            <pc:sldMk cId="79610032" sldId="266"/>
            <ac:spMk id="3" creationId="{00000000-0000-0000-0000-000000000000}"/>
          </ac:spMkLst>
        </pc:spChg>
      </pc:sldChg>
      <pc:sldChg chg="modSp mod ord">
        <pc:chgData name="Anna Bayerová" userId="027d5805-f82f-46df-a316-7ad7fdb7666f" providerId="ADAL" clId="{5ABB357E-CDAE-4CA5-A60C-5F4AC8618405}" dt="2021-03-15T15:27:45.305" v="1351" actId="20577"/>
        <pc:sldMkLst>
          <pc:docMk/>
          <pc:sldMk cId="2318106823" sldId="270"/>
        </pc:sldMkLst>
        <pc:spChg chg="mod">
          <ac:chgData name="Anna Bayerová" userId="027d5805-f82f-46df-a316-7ad7fdb7666f" providerId="ADAL" clId="{5ABB357E-CDAE-4CA5-A60C-5F4AC8618405}" dt="2021-03-15T15:27:45.305" v="1351" actId="20577"/>
          <ac:spMkLst>
            <pc:docMk/>
            <pc:sldMk cId="2318106823" sldId="270"/>
            <ac:spMk id="2" creationId="{00000000-0000-0000-0000-000000000000}"/>
          </ac:spMkLst>
        </pc:spChg>
      </pc:sldChg>
      <pc:sldChg chg="modSp mod">
        <pc:chgData name="Anna Bayerová" userId="027d5805-f82f-46df-a316-7ad7fdb7666f" providerId="ADAL" clId="{5ABB357E-CDAE-4CA5-A60C-5F4AC8618405}" dt="2021-03-14T18:10:33.847" v="282" actId="6549"/>
        <pc:sldMkLst>
          <pc:docMk/>
          <pc:sldMk cId="2054633056" sldId="271"/>
        </pc:sldMkLst>
        <pc:spChg chg="mod">
          <ac:chgData name="Anna Bayerová" userId="027d5805-f82f-46df-a316-7ad7fdb7666f" providerId="ADAL" clId="{5ABB357E-CDAE-4CA5-A60C-5F4AC8618405}" dt="2021-03-14T18:10:33.847" v="282" actId="6549"/>
          <ac:spMkLst>
            <pc:docMk/>
            <pc:sldMk cId="2054633056" sldId="271"/>
            <ac:spMk id="2" creationId="{00000000-0000-0000-0000-000000000000}"/>
          </ac:spMkLst>
        </pc:spChg>
        <pc:spChg chg="mod">
          <ac:chgData name="Anna Bayerová" userId="027d5805-f82f-46df-a316-7ad7fdb7666f" providerId="ADAL" clId="{5ABB357E-CDAE-4CA5-A60C-5F4AC8618405}" dt="2021-03-14T18:10:10.073" v="268" actId="1076"/>
          <ac:spMkLst>
            <pc:docMk/>
            <pc:sldMk cId="2054633056" sldId="271"/>
            <ac:spMk id="3" creationId="{00000000-0000-0000-0000-000000000000}"/>
          </ac:spMkLst>
        </pc:spChg>
      </pc:sldChg>
      <pc:sldChg chg="modSp mod">
        <pc:chgData name="Anna Bayerová" userId="027d5805-f82f-46df-a316-7ad7fdb7666f" providerId="ADAL" clId="{5ABB357E-CDAE-4CA5-A60C-5F4AC8618405}" dt="2021-03-15T15:01:30.812" v="1017" actId="113"/>
        <pc:sldMkLst>
          <pc:docMk/>
          <pc:sldMk cId="1018867946" sldId="272"/>
        </pc:sldMkLst>
        <pc:spChg chg="mod">
          <ac:chgData name="Anna Bayerová" userId="027d5805-f82f-46df-a316-7ad7fdb7666f" providerId="ADAL" clId="{5ABB357E-CDAE-4CA5-A60C-5F4AC8618405}" dt="2021-03-15T15:01:30.812" v="1017" actId="113"/>
          <ac:spMkLst>
            <pc:docMk/>
            <pc:sldMk cId="1018867946" sldId="272"/>
            <ac:spMk id="3" creationId="{00000000-0000-0000-0000-000000000000}"/>
          </ac:spMkLst>
        </pc:spChg>
      </pc:sldChg>
      <pc:sldChg chg="modSp mod ord">
        <pc:chgData name="Anna Bayerová" userId="027d5805-f82f-46df-a316-7ad7fdb7666f" providerId="ADAL" clId="{5ABB357E-CDAE-4CA5-A60C-5F4AC8618405}" dt="2021-03-14T18:07:09.106" v="206" actId="313"/>
        <pc:sldMkLst>
          <pc:docMk/>
          <pc:sldMk cId="1631876345" sldId="277"/>
        </pc:sldMkLst>
        <pc:spChg chg="mod">
          <ac:chgData name="Anna Bayerová" userId="027d5805-f82f-46df-a316-7ad7fdb7666f" providerId="ADAL" clId="{5ABB357E-CDAE-4CA5-A60C-5F4AC8618405}" dt="2021-03-14T18:07:09.106" v="206" actId="313"/>
          <ac:spMkLst>
            <pc:docMk/>
            <pc:sldMk cId="1631876345" sldId="277"/>
            <ac:spMk id="3" creationId="{00000000-0000-0000-0000-000000000000}"/>
          </ac:spMkLst>
        </pc:spChg>
      </pc:sldChg>
      <pc:sldChg chg="modSp mod ord">
        <pc:chgData name="Anna Bayerová" userId="027d5805-f82f-46df-a316-7ad7fdb7666f" providerId="ADAL" clId="{5ABB357E-CDAE-4CA5-A60C-5F4AC8618405}" dt="2021-03-15T15:13:52.958" v="1158" actId="5793"/>
        <pc:sldMkLst>
          <pc:docMk/>
          <pc:sldMk cId="1472210471" sldId="279"/>
        </pc:sldMkLst>
        <pc:spChg chg="mod">
          <ac:chgData name="Anna Bayerová" userId="027d5805-f82f-46df-a316-7ad7fdb7666f" providerId="ADAL" clId="{5ABB357E-CDAE-4CA5-A60C-5F4AC8618405}" dt="2021-03-15T15:13:49.833" v="1156" actId="113"/>
          <ac:spMkLst>
            <pc:docMk/>
            <pc:sldMk cId="1472210471" sldId="279"/>
            <ac:spMk id="2" creationId="{00000000-0000-0000-0000-000000000000}"/>
          </ac:spMkLst>
        </pc:spChg>
        <pc:spChg chg="mod">
          <ac:chgData name="Anna Bayerová" userId="027d5805-f82f-46df-a316-7ad7fdb7666f" providerId="ADAL" clId="{5ABB357E-CDAE-4CA5-A60C-5F4AC8618405}" dt="2021-03-15T15:13:52.958" v="1158" actId="5793"/>
          <ac:spMkLst>
            <pc:docMk/>
            <pc:sldMk cId="1472210471" sldId="279"/>
            <ac:spMk id="3" creationId="{00000000-0000-0000-0000-000000000000}"/>
          </ac:spMkLst>
        </pc:spChg>
      </pc:sldChg>
      <pc:sldChg chg="modSp mod">
        <pc:chgData name="Anna Bayerová" userId="027d5805-f82f-46df-a316-7ad7fdb7666f" providerId="ADAL" clId="{5ABB357E-CDAE-4CA5-A60C-5F4AC8618405}" dt="2021-03-14T18:21:03.099" v="993" actId="20577"/>
        <pc:sldMkLst>
          <pc:docMk/>
          <pc:sldMk cId="2803633633" sldId="281"/>
        </pc:sldMkLst>
        <pc:spChg chg="mod">
          <ac:chgData name="Anna Bayerová" userId="027d5805-f82f-46df-a316-7ad7fdb7666f" providerId="ADAL" clId="{5ABB357E-CDAE-4CA5-A60C-5F4AC8618405}" dt="2021-03-14T18:21:03.099" v="993" actId="20577"/>
          <ac:spMkLst>
            <pc:docMk/>
            <pc:sldMk cId="2803633633" sldId="281"/>
            <ac:spMk id="2" creationId="{00000000-0000-0000-0000-000000000000}"/>
          </ac:spMkLst>
        </pc:spChg>
      </pc:sldChg>
      <pc:sldChg chg="modSp mod">
        <pc:chgData name="Anna Bayerová" userId="027d5805-f82f-46df-a316-7ad7fdb7666f" providerId="ADAL" clId="{5ABB357E-CDAE-4CA5-A60C-5F4AC8618405}" dt="2021-03-14T18:20:47.453" v="973" actId="6549"/>
        <pc:sldMkLst>
          <pc:docMk/>
          <pc:sldMk cId="1127314027" sldId="282"/>
        </pc:sldMkLst>
        <pc:spChg chg="mod">
          <ac:chgData name="Anna Bayerová" userId="027d5805-f82f-46df-a316-7ad7fdb7666f" providerId="ADAL" clId="{5ABB357E-CDAE-4CA5-A60C-5F4AC8618405}" dt="2021-03-14T18:20:47.453" v="973" actId="6549"/>
          <ac:spMkLst>
            <pc:docMk/>
            <pc:sldMk cId="1127314027" sldId="282"/>
            <ac:spMk id="3" creationId="{00000000-0000-0000-0000-000000000000}"/>
          </ac:spMkLst>
        </pc:spChg>
      </pc:sldChg>
      <pc:sldChg chg="del">
        <pc:chgData name="Anna Bayerová" userId="027d5805-f82f-46df-a316-7ad7fdb7666f" providerId="ADAL" clId="{5ABB357E-CDAE-4CA5-A60C-5F4AC8618405}" dt="2021-03-13T10:14:44.948" v="0" actId="2696"/>
        <pc:sldMkLst>
          <pc:docMk/>
          <pc:sldMk cId="3918791382" sldId="283"/>
        </pc:sldMkLst>
      </pc:sldChg>
      <pc:sldChg chg="modSp mod">
        <pc:chgData name="Anna Bayerová" userId="027d5805-f82f-46df-a316-7ad7fdb7666f" providerId="ADAL" clId="{5ABB357E-CDAE-4CA5-A60C-5F4AC8618405}" dt="2021-03-15T14:59:15.547" v="1012" actId="113"/>
        <pc:sldMkLst>
          <pc:docMk/>
          <pc:sldMk cId="373832966" sldId="284"/>
        </pc:sldMkLst>
        <pc:spChg chg="mod">
          <ac:chgData name="Anna Bayerová" userId="027d5805-f82f-46df-a316-7ad7fdb7666f" providerId="ADAL" clId="{5ABB357E-CDAE-4CA5-A60C-5F4AC8618405}" dt="2021-03-15T14:59:15.547" v="1012" actId="113"/>
          <ac:spMkLst>
            <pc:docMk/>
            <pc:sldMk cId="373832966" sldId="284"/>
            <ac:spMk id="3" creationId="{00000000-0000-0000-0000-000000000000}"/>
          </ac:spMkLst>
        </pc:spChg>
      </pc:sldChg>
      <pc:sldChg chg="modSp mod">
        <pc:chgData name="Anna Bayerová" userId="027d5805-f82f-46df-a316-7ad7fdb7666f" providerId="ADAL" clId="{5ABB357E-CDAE-4CA5-A60C-5F4AC8618405}" dt="2021-03-15T14:59:56.867" v="1016" actId="20577"/>
        <pc:sldMkLst>
          <pc:docMk/>
          <pc:sldMk cId="3664085056" sldId="286"/>
        </pc:sldMkLst>
        <pc:spChg chg="mod">
          <ac:chgData name="Anna Bayerová" userId="027d5805-f82f-46df-a316-7ad7fdb7666f" providerId="ADAL" clId="{5ABB357E-CDAE-4CA5-A60C-5F4AC8618405}" dt="2021-03-14T18:08:02.072" v="223" actId="20577"/>
          <ac:spMkLst>
            <pc:docMk/>
            <pc:sldMk cId="3664085056" sldId="286"/>
            <ac:spMk id="2" creationId="{00000000-0000-0000-0000-000000000000}"/>
          </ac:spMkLst>
        </pc:spChg>
        <pc:spChg chg="mod">
          <ac:chgData name="Anna Bayerová" userId="027d5805-f82f-46df-a316-7ad7fdb7666f" providerId="ADAL" clId="{5ABB357E-CDAE-4CA5-A60C-5F4AC8618405}" dt="2021-03-15T14:59:56.867" v="1016" actId="20577"/>
          <ac:spMkLst>
            <pc:docMk/>
            <pc:sldMk cId="3664085056" sldId="286"/>
            <ac:spMk id="3" creationId="{00000000-0000-0000-0000-000000000000}"/>
          </ac:spMkLst>
        </pc:spChg>
      </pc:sldChg>
      <pc:sldChg chg="modSp new mod">
        <pc:chgData name="Anna Bayerová" userId="027d5805-f82f-46df-a316-7ad7fdb7666f" providerId="ADAL" clId="{5ABB357E-CDAE-4CA5-A60C-5F4AC8618405}" dt="2021-03-15T15:26:24.916" v="1335" actId="6549"/>
        <pc:sldMkLst>
          <pc:docMk/>
          <pc:sldMk cId="1429408284" sldId="289"/>
        </pc:sldMkLst>
        <pc:spChg chg="mod">
          <ac:chgData name="Anna Bayerová" userId="027d5805-f82f-46df-a316-7ad7fdb7666f" providerId="ADAL" clId="{5ABB357E-CDAE-4CA5-A60C-5F4AC8618405}" dt="2021-03-15T15:26:24.916" v="1335" actId="6549"/>
          <ac:spMkLst>
            <pc:docMk/>
            <pc:sldMk cId="1429408284" sldId="289"/>
            <ac:spMk id="2" creationId="{9EEF83E4-2A35-4FA6-984A-714A702F9BC4}"/>
          </ac:spMkLst>
        </pc:spChg>
        <pc:spChg chg="mod">
          <ac:chgData name="Anna Bayerová" userId="027d5805-f82f-46df-a316-7ad7fdb7666f" providerId="ADAL" clId="{5ABB357E-CDAE-4CA5-A60C-5F4AC8618405}" dt="2021-03-14T18:16:59.695" v="595" actId="20577"/>
          <ac:spMkLst>
            <pc:docMk/>
            <pc:sldMk cId="1429408284" sldId="289"/>
            <ac:spMk id="3" creationId="{7A121522-8EA0-4295-A8A4-070B78488EE1}"/>
          </ac:spMkLst>
        </pc:spChg>
      </pc:sldChg>
      <pc:sldChg chg="modSp add mod">
        <pc:chgData name="Anna Bayerová" userId="027d5805-f82f-46df-a316-7ad7fdb7666f" providerId="ADAL" clId="{5ABB357E-CDAE-4CA5-A60C-5F4AC8618405}" dt="2021-03-15T15:09:41.373" v="1115" actId="27636"/>
        <pc:sldMkLst>
          <pc:docMk/>
          <pc:sldMk cId="1028106005" sldId="290"/>
        </pc:sldMkLst>
        <pc:spChg chg="mod">
          <ac:chgData name="Anna Bayerová" userId="027d5805-f82f-46df-a316-7ad7fdb7666f" providerId="ADAL" clId="{5ABB357E-CDAE-4CA5-A60C-5F4AC8618405}" dt="2021-03-15T15:09:13.773" v="1113" actId="20577"/>
          <ac:spMkLst>
            <pc:docMk/>
            <pc:sldMk cId="1028106005" sldId="290"/>
            <ac:spMk id="2" creationId="{00000000-0000-0000-0000-000000000000}"/>
          </ac:spMkLst>
        </pc:spChg>
        <pc:spChg chg="mod">
          <ac:chgData name="Anna Bayerová" userId="027d5805-f82f-46df-a316-7ad7fdb7666f" providerId="ADAL" clId="{5ABB357E-CDAE-4CA5-A60C-5F4AC8618405}" dt="2021-03-15T15:09:41.373" v="1115" actId="27636"/>
          <ac:spMkLst>
            <pc:docMk/>
            <pc:sldMk cId="1028106005" sldId="290"/>
            <ac:spMk id="3" creationId="{00000000-0000-0000-0000-000000000000}"/>
          </ac:spMkLst>
        </pc:spChg>
      </pc:sldChg>
      <pc:sldChg chg="modSp new mod">
        <pc:chgData name="Anna Bayerová" userId="027d5805-f82f-46df-a316-7ad7fdb7666f" providerId="ADAL" clId="{5ABB357E-CDAE-4CA5-A60C-5F4AC8618405}" dt="2021-03-15T15:13:12.973" v="1155" actId="5793"/>
        <pc:sldMkLst>
          <pc:docMk/>
          <pc:sldMk cId="1043574201" sldId="291"/>
        </pc:sldMkLst>
        <pc:spChg chg="mod">
          <ac:chgData name="Anna Bayerová" userId="027d5805-f82f-46df-a316-7ad7fdb7666f" providerId="ADAL" clId="{5ABB357E-CDAE-4CA5-A60C-5F4AC8618405}" dt="2021-03-15T15:10:46.364" v="1148" actId="113"/>
          <ac:spMkLst>
            <pc:docMk/>
            <pc:sldMk cId="1043574201" sldId="291"/>
            <ac:spMk id="2" creationId="{EBFD8555-491C-4C1E-8425-027759364482}"/>
          </ac:spMkLst>
        </pc:spChg>
        <pc:spChg chg="mod">
          <ac:chgData name="Anna Bayerová" userId="027d5805-f82f-46df-a316-7ad7fdb7666f" providerId="ADAL" clId="{5ABB357E-CDAE-4CA5-A60C-5F4AC8618405}" dt="2021-03-15T15:13:12.973" v="1155" actId="5793"/>
          <ac:spMkLst>
            <pc:docMk/>
            <pc:sldMk cId="1043574201" sldId="291"/>
            <ac:spMk id="3" creationId="{52E25B29-03FD-45C4-8D7B-5EE663A2BB74}"/>
          </ac:spMkLst>
        </pc:spChg>
      </pc:sldChg>
      <pc:sldChg chg="add del">
        <pc:chgData name="Anna Bayerová" userId="027d5805-f82f-46df-a316-7ad7fdb7666f" providerId="ADAL" clId="{5ABB357E-CDAE-4CA5-A60C-5F4AC8618405}" dt="2021-03-15T15:05:47.612" v="1023"/>
        <pc:sldMkLst>
          <pc:docMk/>
          <pc:sldMk cId="3242208315" sldId="291"/>
        </pc:sldMkLst>
      </pc:sldChg>
      <pc:sldChg chg="modSp new mod">
        <pc:chgData name="Anna Bayerová" userId="027d5805-f82f-46df-a316-7ad7fdb7666f" providerId="ADAL" clId="{5ABB357E-CDAE-4CA5-A60C-5F4AC8618405}" dt="2021-03-15T15:33:01.502" v="1385" actId="20577"/>
        <pc:sldMkLst>
          <pc:docMk/>
          <pc:sldMk cId="3859619916" sldId="292"/>
        </pc:sldMkLst>
        <pc:spChg chg="mod">
          <ac:chgData name="Anna Bayerová" userId="027d5805-f82f-46df-a316-7ad7fdb7666f" providerId="ADAL" clId="{5ABB357E-CDAE-4CA5-A60C-5F4AC8618405}" dt="2021-03-15T15:33:01.502" v="1385" actId="20577"/>
          <ac:spMkLst>
            <pc:docMk/>
            <pc:sldMk cId="3859619916" sldId="292"/>
            <ac:spMk id="2" creationId="{6466E796-87C2-4A34-966F-71A168B67D20}"/>
          </ac:spMkLst>
        </pc:spChg>
        <pc:spChg chg="mod">
          <ac:chgData name="Anna Bayerová" userId="027d5805-f82f-46df-a316-7ad7fdb7666f" providerId="ADAL" clId="{5ABB357E-CDAE-4CA5-A60C-5F4AC8618405}" dt="2021-03-15T15:23:57.263" v="1282" actId="6549"/>
          <ac:spMkLst>
            <pc:docMk/>
            <pc:sldMk cId="3859619916" sldId="292"/>
            <ac:spMk id="3" creationId="{1A66E222-1841-43A9-B19E-9A9DA8191ACA}"/>
          </ac:spMkLst>
        </pc:spChg>
      </pc:sldChg>
      <pc:sldChg chg="modSp new add del mod">
        <pc:chgData name="Anna Bayerová" userId="027d5805-f82f-46df-a316-7ad7fdb7666f" providerId="ADAL" clId="{5ABB357E-CDAE-4CA5-A60C-5F4AC8618405}" dt="2021-03-15T15:43:41.600" v="1468" actId="6549"/>
        <pc:sldMkLst>
          <pc:docMk/>
          <pc:sldMk cId="1833896074" sldId="293"/>
        </pc:sldMkLst>
        <pc:spChg chg="mod">
          <ac:chgData name="Anna Bayerová" userId="027d5805-f82f-46df-a316-7ad7fdb7666f" providerId="ADAL" clId="{5ABB357E-CDAE-4CA5-A60C-5F4AC8618405}" dt="2021-03-15T15:28:42.211" v="1367" actId="20577"/>
          <ac:spMkLst>
            <pc:docMk/>
            <pc:sldMk cId="1833896074" sldId="293"/>
            <ac:spMk id="2" creationId="{2ECB2ACD-6CE6-41DF-8E19-DD618F3BA17C}"/>
          </ac:spMkLst>
        </pc:spChg>
        <pc:spChg chg="mod">
          <ac:chgData name="Anna Bayerová" userId="027d5805-f82f-46df-a316-7ad7fdb7666f" providerId="ADAL" clId="{5ABB357E-CDAE-4CA5-A60C-5F4AC8618405}" dt="2021-03-15T15:43:41.600" v="1468" actId="6549"/>
          <ac:spMkLst>
            <pc:docMk/>
            <pc:sldMk cId="1833896074" sldId="293"/>
            <ac:spMk id="3" creationId="{32F548C9-4111-40B6-80E8-B99F27589878}"/>
          </ac:spMkLst>
        </pc:spChg>
      </pc:sldChg>
      <pc:sldChg chg="modSp new mod">
        <pc:chgData name="Anna Bayerová" userId="027d5805-f82f-46df-a316-7ad7fdb7666f" providerId="ADAL" clId="{5ABB357E-CDAE-4CA5-A60C-5F4AC8618405}" dt="2021-03-15T15:39:39.687" v="1429" actId="27636"/>
        <pc:sldMkLst>
          <pc:docMk/>
          <pc:sldMk cId="3022684011" sldId="294"/>
        </pc:sldMkLst>
        <pc:spChg chg="mod">
          <ac:chgData name="Anna Bayerová" userId="027d5805-f82f-46df-a316-7ad7fdb7666f" providerId="ADAL" clId="{5ABB357E-CDAE-4CA5-A60C-5F4AC8618405}" dt="2021-03-15T15:39:39.687" v="1429" actId="27636"/>
          <ac:spMkLst>
            <pc:docMk/>
            <pc:sldMk cId="3022684011" sldId="294"/>
            <ac:spMk id="2" creationId="{3035B2CB-8102-40FE-8B1E-2A92964A780F}"/>
          </ac:spMkLst>
        </pc:spChg>
        <pc:spChg chg="mod">
          <ac:chgData name="Anna Bayerová" userId="027d5805-f82f-46df-a316-7ad7fdb7666f" providerId="ADAL" clId="{5ABB357E-CDAE-4CA5-A60C-5F4AC8618405}" dt="2021-03-15T15:39:20.899" v="1422" actId="113"/>
          <ac:spMkLst>
            <pc:docMk/>
            <pc:sldMk cId="3022684011" sldId="294"/>
            <ac:spMk id="3" creationId="{CB052BB2-E197-46A7-8772-10A6FDF00C2C}"/>
          </ac:spMkLst>
        </pc:spChg>
      </pc:sldChg>
      <pc:sldChg chg="modSp add mod ord">
        <pc:chgData name="Anna Bayerová" userId="027d5805-f82f-46df-a316-7ad7fdb7666f" providerId="ADAL" clId="{5ABB357E-CDAE-4CA5-A60C-5F4AC8618405}" dt="2021-03-15T15:40:57.921" v="1449" actId="20577"/>
        <pc:sldMkLst>
          <pc:docMk/>
          <pc:sldMk cId="1364809365" sldId="295"/>
        </pc:sldMkLst>
        <pc:spChg chg="mod">
          <ac:chgData name="Anna Bayerová" userId="027d5805-f82f-46df-a316-7ad7fdb7666f" providerId="ADAL" clId="{5ABB357E-CDAE-4CA5-A60C-5F4AC8618405}" dt="2021-03-15T15:40:57.921" v="1449" actId="20577"/>
          <ac:spMkLst>
            <pc:docMk/>
            <pc:sldMk cId="1364809365" sldId="295"/>
            <ac:spMk id="2" creationId="{3035B2CB-8102-40FE-8B1E-2A92964A780F}"/>
          </ac:spMkLst>
        </pc:spChg>
        <pc:spChg chg="mod">
          <ac:chgData name="Anna Bayerová" userId="027d5805-f82f-46df-a316-7ad7fdb7666f" providerId="ADAL" clId="{5ABB357E-CDAE-4CA5-A60C-5F4AC8618405}" dt="2021-03-15T15:40:16.012" v="1440" actId="6549"/>
          <ac:spMkLst>
            <pc:docMk/>
            <pc:sldMk cId="1364809365" sldId="295"/>
            <ac:spMk id="3" creationId="{CB052BB2-E197-46A7-8772-10A6FDF00C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82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1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36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69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26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61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65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71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61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97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93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3FBA3-1832-4D70-990E-F8157D7EDE7E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2EE0-419C-44B4-A4FA-A1FF49C26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31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klasifikace_vzdelani_cz_isced_201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v.cz/eqf" TargetMode="External"/><Relationship Id="rId2" Type="http://schemas.openxmlformats.org/officeDocument/2006/relationships/hyperlink" Target="https://www.narodnikvalifikace.cz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projekty/refernet/budoucnost-nqf-sjednoceni-a-komplexni-pristup?highlightWords=celo%C5%BEivotn%C3%AD+u%C4%8Den%C3%AD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web/cz/narodni-soustava-povolani" TargetMode="External"/><Relationship Id="rId2" Type="http://schemas.openxmlformats.org/officeDocument/2006/relationships/hyperlink" Target="https://www.nsp.cz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uploads/ReferNet/Vyrocni_zprava_202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urita-dalkove.cz/" TargetMode="External"/><Relationship Id="rId2" Type="http://schemas.openxmlformats.org/officeDocument/2006/relationships/hyperlink" Target="http://www.nuv.cz/t/dv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Celoživotní učení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Řízení institucí výchovy, vzdělávání</a:t>
            </a:r>
          </a:p>
          <a:p>
            <a:r>
              <a:rPr lang="cs-CZ" dirty="0"/>
              <a:t> a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2587487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ISCED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827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International Standard </a:t>
            </a:r>
            <a:r>
              <a:rPr lang="cs-CZ" b="1" dirty="0" err="1"/>
              <a:t>Classification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Education</a:t>
            </a:r>
            <a:r>
              <a:rPr lang="cs-CZ" dirty="0"/>
              <a:t> (</a:t>
            </a:r>
            <a:r>
              <a:rPr lang="cs-CZ" b="1" dirty="0"/>
              <a:t>ISCED</a:t>
            </a:r>
            <a:r>
              <a:rPr lang="cs-CZ" dirty="0"/>
              <a:t>,  mezinárodní standardní klasifikace vzdělávání) </a:t>
            </a:r>
          </a:p>
          <a:p>
            <a:r>
              <a:rPr lang="cs-CZ" dirty="0"/>
              <a:t>klasifikace vzdělávání schválená UNESCO (od 70. let 20. století) </a:t>
            </a:r>
          </a:p>
          <a:p>
            <a:r>
              <a:rPr lang="cs-CZ" b="1" dirty="0"/>
              <a:t>zařazuje vzdělávací programy podle obsahu pomocí dvou hlavních průřezových proměnných</a:t>
            </a:r>
            <a:r>
              <a:rPr lang="cs-CZ" dirty="0"/>
              <a:t>: úrovně vzdělávání a oboru vzdělání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Klasifikace oborů vzdělávání</a:t>
            </a:r>
          </a:p>
          <a:p>
            <a:r>
              <a:rPr lang="cs-CZ" dirty="0">
                <a:hlinkClick r:id="rId2"/>
              </a:rPr>
              <a:t>https://www.czso.cz/csu/czso/klasifikace_vzdelani_cz_isced_2011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085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ISCED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8316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předškolní vzdělávání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základní vzdělávání </a:t>
            </a:r>
            <a:r>
              <a:rPr lang="cs-CZ" dirty="0"/>
              <a:t>(primární a nižší sekundární stupeň – ISCED 1, 2)</a:t>
            </a:r>
          </a:p>
          <a:p>
            <a:r>
              <a:rPr lang="cs-CZ" dirty="0"/>
              <a:t>všeobecný charakter</a:t>
            </a:r>
          </a:p>
          <a:p>
            <a:r>
              <a:rPr lang="cs-CZ" dirty="0"/>
              <a:t>plnění povinné školní docházky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střední vzdělávání </a:t>
            </a:r>
            <a:r>
              <a:rPr lang="cs-CZ" dirty="0"/>
              <a:t>(vyšší sekundární stupeň – ISCED 3)</a:t>
            </a:r>
          </a:p>
          <a:p>
            <a:r>
              <a:rPr lang="cs-CZ" dirty="0"/>
              <a:t>všeobecný nebo odborný charakter</a:t>
            </a:r>
          </a:p>
          <a:p>
            <a:r>
              <a:rPr lang="cs-CZ" dirty="0"/>
              <a:t>ukončeno maturitní zkouškou (ISCED 3A), výučním listem (ISCED 3C) nebo závěrečnou zkouškou (ISCED 3C)</a:t>
            </a:r>
          </a:p>
          <a:p>
            <a:r>
              <a:rPr lang="cs-CZ" dirty="0"/>
              <a:t>nástavbové studium pro absolventy středního vzdělání s výučním listem (ISCED 4) ukončené maturitní zkouškou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terciární vzdělávání </a:t>
            </a:r>
            <a:r>
              <a:rPr lang="cs-CZ" dirty="0"/>
              <a:t>(ISCED 5, 6) - po vykonání maturitní zkoušky. specializované vzdělání odborné nebo umělecké. </a:t>
            </a:r>
          </a:p>
          <a:p>
            <a:r>
              <a:rPr lang="cs-CZ" dirty="0"/>
              <a:t>vysokoškolské vzdělávání </a:t>
            </a:r>
          </a:p>
          <a:p>
            <a:r>
              <a:rPr lang="cs-CZ" dirty="0"/>
              <a:t>vyšší odborné vzdělávání uskutečňované vyššími odbornými školami a v konzervatořích</a:t>
            </a:r>
          </a:p>
        </p:txBody>
      </p:sp>
    </p:spTree>
    <p:extLst>
      <p:ext uri="{BB962C8B-B14F-4D97-AF65-F5344CB8AC3E}">
        <p14:creationId xmlns:p14="http://schemas.microsoft.com/office/powerpoint/2010/main" val="674774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F83E4-2A35-4FA6-984A-714A702F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ISCED 0 vzdělávání v ranné dětství </a:t>
            </a:r>
            <a:r>
              <a:rPr lang="cs-CZ" b="1" dirty="0" err="1"/>
              <a:t>preprimární</a:t>
            </a:r>
            <a:r>
              <a:rPr lang="cs-CZ" b="1" dirty="0"/>
              <a:t>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121522-8EA0-4295-A8A4-070B78488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předškolní</a:t>
            </a:r>
          </a:p>
          <a:p>
            <a:pPr marL="0" indent="0">
              <a:buNone/>
            </a:pPr>
            <a:r>
              <a:rPr lang="cs-CZ" dirty="0"/>
              <a:t>V ČR poskytuje: </a:t>
            </a:r>
          </a:p>
          <a:p>
            <a:r>
              <a:rPr lang="cs-CZ" dirty="0"/>
              <a:t>mateřská škola </a:t>
            </a:r>
          </a:p>
          <a:p>
            <a:r>
              <a:rPr lang="cs-CZ" dirty="0"/>
              <a:t>speciální mateřská škola </a:t>
            </a:r>
          </a:p>
          <a:p>
            <a:r>
              <a:rPr lang="cs-CZ" dirty="0"/>
              <a:t>přípravný stupeň (pomocné školy) </a:t>
            </a:r>
          </a:p>
          <a:p>
            <a:r>
              <a:rPr lang="cs-CZ" dirty="0"/>
              <a:t>přípravný ročník speciální základní školy a zvláštní školy </a:t>
            </a:r>
          </a:p>
          <a:p>
            <a:r>
              <a:rPr lang="cs-CZ" dirty="0"/>
              <a:t>přípravná třída pro děti ze sociokulturně znevýhodněného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429408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6E796-87C2-4A34-966F-71A168B6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ISCED 1  primární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66E222-1841-43A9-B19E-9A9DA819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Vzdělávací programy úrovně jsou obvykle vytvářeny tak, aby žákům poskytly pevné základní vzdělání ve čtení, psaní a matematice spolu s elementárním porozuměním ostatním předmětům, jako jsou dějepis, zeměpis, přírodní vědy, společenské vědy, výtvarné umění a hudba, příp. náboženství</a:t>
            </a:r>
          </a:p>
          <a:p>
            <a:r>
              <a:rPr lang="cs-CZ" dirty="0"/>
              <a:t>obvyklý vstupní věk není nižší než pět let a vyšší než sedm let</a:t>
            </a:r>
          </a:p>
          <a:p>
            <a:r>
              <a:rPr lang="cs-CZ" dirty="0"/>
              <a:t>úroveň trvá většinou pět let plné školní docházky</a:t>
            </a:r>
          </a:p>
        </p:txBody>
      </p:sp>
    </p:spTree>
    <p:extLst>
      <p:ext uri="{BB962C8B-B14F-4D97-AF65-F5344CB8AC3E}">
        <p14:creationId xmlns:p14="http://schemas.microsoft.com/office/powerpoint/2010/main" val="3859619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B2ACD-6CE6-41DF-8E19-DD618F3B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ISCED 2  nižší sekundární vzdělávání</a:t>
            </a:r>
            <a:br>
              <a:rPr lang="cs-CZ" b="1" dirty="0"/>
            </a:br>
            <a:r>
              <a:rPr lang="cs-CZ" b="1" dirty="0"/>
              <a:t>(střední vzdělávání)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548C9-4111-40B6-80E8-B99F27589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vzdělávání </a:t>
            </a:r>
          </a:p>
          <a:p>
            <a:r>
              <a:rPr lang="cs-CZ" dirty="0"/>
              <a:t>na 2. stupni základních škol nebo základních škol </a:t>
            </a:r>
            <a:r>
              <a:rPr lang="cs-CZ" dirty="0" err="1"/>
              <a:t>speciálníc</a:t>
            </a:r>
            <a:endParaRPr lang="cs-CZ" dirty="0"/>
          </a:p>
          <a:p>
            <a:r>
              <a:rPr lang="cs-CZ" dirty="0"/>
              <a:t>na nižším stupni víceletých gymnázií a konzervatoří (tedy v 1.–4. ročníku 8letých gymnázií a konzervatoří a v 1.–2. ročníku 6letých gymnázií) </a:t>
            </a:r>
          </a:p>
          <a:p>
            <a:r>
              <a:rPr lang="cs-CZ" dirty="0"/>
              <a:t>vzdělávání v kurzech pro získání základního vzdělání</a:t>
            </a:r>
          </a:p>
        </p:txBody>
      </p:sp>
    </p:spTree>
    <p:extLst>
      <p:ext uri="{BB962C8B-B14F-4D97-AF65-F5344CB8AC3E}">
        <p14:creationId xmlns:p14="http://schemas.microsoft.com/office/powerpoint/2010/main" val="1833896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ISCED  3 vyšší sekundární vzdělávání</a:t>
            </a:r>
            <a:br>
              <a:rPr lang="cs-CZ" b="1" dirty="0"/>
            </a:br>
            <a:r>
              <a:rPr lang="cs-CZ" b="1" dirty="0"/>
              <a:t>(střední vzdělávání)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poskytují střední školy ve všeobecných i odborných oborech</a:t>
            </a:r>
          </a:p>
          <a:p>
            <a:r>
              <a:rPr lang="cs-CZ" dirty="0"/>
              <a:t>věk žáků je obvykle 15 až 18/19 let</a:t>
            </a:r>
          </a:p>
          <a:p>
            <a:r>
              <a:rPr lang="cs-CZ" dirty="0"/>
              <a:t>absolventi dosahují některého ze tří stupňů vzdělání:</a:t>
            </a:r>
          </a:p>
          <a:p>
            <a:pPr lvl="1"/>
            <a:r>
              <a:rPr lang="cs-CZ" dirty="0"/>
              <a:t>střední vzdělávání s maturitní zkouškou</a:t>
            </a:r>
          </a:p>
          <a:p>
            <a:pPr lvl="1"/>
            <a:r>
              <a:rPr lang="cs-CZ" dirty="0"/>
              <a:t>střední vzdělávání s výučním listem</a:t>
            </a:r>
          </a:p>
          <a:p>
            <a:pPr lvl="1"/>
            <a:r>
              <a:rPr lang="cs-CZ" dirty="0"/>
              <a:t>střední vzdělání</a:t>
            </a:r>
          </a:p>
          <a:p>
            <a:r>
              <a:rPr lang="cs-CZ" dirty="0"/>
              <a:t>Střední vzdělání s maturitní zkouškou je podmínkou přijetí do terciárního vzdělávání</a:t>
            </a:r>
          </a:p>
          <a:p>
            <a:r>
              <a:rPr lang="cs-CZ" b="1" dirty="0"/>
              <a:t>nástavbové studium</a:t>
            </a:r>
            <a:r>
              <a:rPr lang="cs-CZ" dirty="0"/>
              <a:t>, které umožňuje absolventům oborů s výučním listem získat střední vzdělání s maturitní zkouškou</a:t>
            </a:r>
          </a:p>
          <a:p>
            <a:r>
              <a:rPr lang="cs-CZ" b="1" dirty="0"/>
              <a:t>zkrácené studium</a:t>
            </a:r>
            <a:r>
              <a:rPr lang="cs-CZ" dirty="0"/>
              <a:t>, ve kterém absolventi oborů s maturitní zkouškou a s výučním listem získávají vzdělání v jiném oboru.</a:t>
            </a:r>
          </a:p>
          <a:p>
            <a:r>
              <a:rPr lang="cs-CZ" dirty="0"/>
              <a:t>Specifický druh školy - </a:t>
            </a:r>
            <a:r>
              <a:rPr lang="cs-CZ" b="1" dirty="0"/>
              <a:t>konzervatoře</a:t>
            </a:r>
            <a:r>
              <a:rPr lang="cs-CZ" dirty="0"/>
              <a:t>, uskutečňují nižší a vyšší sekundární a vyšší odborné (terciární) vzdělávání s uměleckým zaměřením.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106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Střední vzdělání s maturitní zkouškou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768" y="1314806"/>
            <a:ext cx="8748464" cy="5517232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L/0</a:t>
            </a:r>
            <a:r>
              <a:rPr lang="cs-CZ" dirty="0"/>
              <a:t> – </a:t>
            </a:r>
            <a:r>
              <a:rPr lang="cs-CZ" b="1" dirty="0"/>
              <a:t>Úplné střední odborné vzdělání s vyučením i maturitou </a:t>
            </a:r>
            <a:r>
              <a:rPr lang="cs-CZ" dirty="0"/>
              <a:t>(po základní škole, se zahrnutím odborného výcviku). 4leté studium</a:t>
            </a:r>
            <a:br>
              <a:rPr lang="cs-CZ" dirty="0"/>
            </a:br>
            <a:r>
              <a:rPr lang="cs-CZ" dirty="0"/>
              <a:t>Má profesní charakter a připravuje žáky pro náročná dělnická povolání a nižší řídící funkce.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L/</a:t>
            </a:r>
            <a:r>
              <a:rPr lang="cs-CZ" dirty="0"/>
              <a:t>5 – </a:t>
            </a:r>
            <a:r>
              <a:rPr lang="cs-CZ" b="1" dirty="0"/>
              <a:t>Úplné střední odborné vzdělání s vyučením i maturitou </a:t>
            </a:r>
            <a:r>
              <a:rPr lang="cs-CZ" dirty="0"/>
              <a:t>(</a:t>
            </a:r>
            <a:r>
              <a:rPr lang="cs-CZ" b="1" dirty="0"/>
              <a:t>nástavbové</a:t>
            </a:r>
            <a:r>
              <a:rPr lang="cs-CZ" dirty="0"/>
              <a:t> studium po vyučení)</a:t>
            </a:r>
            <a:br>
              <a:rPr lang="cs-CZ" dirty="0"/>
            </a:br>
            <a:r>
              <a:rPr lang="cs-CZ" dirty="0"/>
              <a:t>Studium, které trvá v denní formě 2 roky, je určeno pro vyučené v tříletých oborech a připravuje pro náročná dělnická povolání a nižší řídící funkce.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M – Úplné střední odborné vzdělání s maturitou (bez vyučení)</a:t>
            </a:r>
            <a:br>
              <a:rPr lang="cs-CZ" b="1" dirty="0"/>
            </a:br>
            <a:r>
              <a:rPr lang="cs-CZ" dirty="0"/>
              <a:t>Připravuje žáky pro přímé uplatnění se na trhu práce k výkonu středních technických, ekonomických a obdobných funkcí.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K</a:t>
            </a:r>
            <a:r>
              <a:rPr lang="cs-CZ" dirty="0"/>
              <a:t> – Úplné střední vzdělání - všeobecné (vzdělávání na gymnáziu)</a:t>
            </a:r>
            <a:br>
              <a:rPr lang="cs-CZ" dirty="0"/>
            </a:br>
            <a:r>
              <a:rPr lang="cs-CZ" dirty="0"/>
              <a:t>Poskytuje všeobecné vzdělání bez odborné profilace. Absolventi získají maturitu a převážná část z nich pokračuje na studiu na vysokých nebo vyšších odborných školách. 3 možnosti studia:</a:t>
            </a:r>
          </a:p>
          <a:p>
            <a:r>
              <a:rPr lang="cs-CZ" dirty="0"/>
              <a:t>čtyřleté studium pro žáky 9. ročníku základní školy (kód ..-..- K/4),</a:t>
            </a:r>
          </a:p>
          <a:p>
            <a:r>
              <a:rPr lang="cs-CZ" dirty="0"/>
              <a:t>šestileté studium pro žáky 7. ročníku základní školy (kód ..-..- K/6),</a:t>
            </a:r>
          </a:p>
          <a:p>
            <a:r>
              <a:rPr lang="cs-CZ" dirty="0"/>
              <a:t>osmileté studium pro žáky 5. ročníku základní školy (kód ..-..- K/8).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r>
              <a:rPr lang="cs-CZ" dirty="0"/>
              <a:t>L, M - Zkrácené studium pro získání středního vzdělání s maturitní zkouškou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P</a:t>
            </a:r>
            <a:r>
              <a:rPr lang="cs-CZ" dirty="0"/>
              <a:t> (M) – </a:t>
            </a:r>
            <a:r>
              <a:rPr lang="cs-CZ" b="1" dirty="0"/>
              <a:t>Vyšší odborné vzdělání na konzervatoři </a:t>
            </a:r>
            <a:r>
              <a:rPr lang="cs-CZ" dirty="0"/>
              <a:t>(i maturitní)</a:t>
            </a:r>
            <a:br>
              <a:rPr lang="cs-CZ" dirty="0"/>
            </a:br>
            <a:r>
              <a:rPr lang="cs-CZ" dirty="0"/>
              <a:t>Konzervatoř připravuje talentované žáky pro výkon konkrétního uměleckého povolání (hudba, zpěv, hudebně dramatické umění). Šestiletá příprava je ukončena absolutoriem spojeným s veřejným vystoupením. Vzdělání lze ukončit i maturitní zkouškou po 4. ročníku. Výjimku tvoří 8letý obor Tanec, který je určen žákům 5. ročníku základní školy.</a:t>
            </a:r>
          </a:p>
        </p:txBody>
      </p:sp>
    </p:spTree>
    <p:extLst>
      <p:ext uri="{BB962C8B-B14F-4D97-AF65-F5344CB8AC3E}">
        <p14:creationId xmlns:p14="http://schemas.microsoft.com/office/powerpoint/2010/main" val="2054633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Střední vzdělání s výučním listem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H – Střední odborné vzdělání s výučním listem</a:t>
            </a:r>
            <a:br>
              <a:rPr lang="cs-CZ" b="1" dirty="0"/>
            </a:br>
            <a:r>
              <a:rPr lang="cs-CZ" b="1" dirty="0"/>
              <a:t>3-letá</a:t>
            </a:r>
            <a:r>
              <a:rPr lang="cs-CZ" dirty="0"/>
              <a:t> příprava s teoretickou i praktickou výukou (odborná praxe ve škole i ve smluvních firmách) pro výkon zejména řemeslných činností a na závěr učeň dokáže své znalosti a dovednosti při závěrečné zkoušce a získá výuční list.</a:t>
            </a:r>
          </a:p>
          <a:p>
            <a:endParaRPr lang="cs-CZ" b="1" dirty="0"/>
          </a:p>
          <a:p>
            <a:r>
              <a:rPr lang="cs-CZ" b="1" dirty="0"/>
              <a:t>E – Nižší střední odborné vzdělání s výučním listem</a:t>
            </a:r>
            <a:br>
              <a:rPr lang="cs-CZ" b="1" dirty="0"/>
            </a:br>
            <a:r>
              <a:rPr lang="cs-CZ" dirty="0"/>
              <a:t>Jde o přípravu především prostřednictví praktické výuky k výkonu jednoduchých prací v dělnických povolání (s nižšími nároky na teoretickou část výuky). Úspěšný absolvent získá výuční list. Délka studia je </a:t>
            </a:r>
            <a:r>
              <a:rPr lang="cs-CZ" b="1" dirty="0"/>
              <a:t>2 nebo častěji 3 roky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E, H - </a:t>
            </a:r>
            <a:r>
              <a:rPr lang="cs-CZ" b="1" dirty="0"/>
              <a:t>Zkrácené studium</a:t>
            </a:r>
            <a:r>
              <a:rPr lang="cs-CZ" dirty="0"/>
              <a:t> pro získání středního vzdělání s výučním listem</a:t>
            </a:r>
            <a:br>
              <a:rPr lang="cs-CZ" dirty="0"/>
            </a:br>
            <a:r>
              <a:rPr lang="cs-CZ" dirty="0"/>
              <a:t>Absolventům s výučním listem nebo maturitní zkouškou umožňuje získat ve zkrácené době 1 až 1,5 roku v denní formě studia výuční list v jiném oboru.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867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Střední vzdělání bez výučního listu a bez maturitní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C – Praktická škola</a:t>
            </a:r>
            <a:br>
              <a:rPr lang="cs-CZ" dirty="0"/>
            </a:br>
            <a:r>
              <a:rPr lang="cs-CZ" dirty="0"/>
              <a:t>Jedno a dvouleté programy pro žáky se speciálními vzdělávacími potřebami, např. z důvodu zdravotního handicapu. Příprava je neprofesní, připravuje pro výkon jednoduchých činností. Absolventi získají vysvědčení</a:t>
            </a:r>
          </a:p>
          <a:p>
            <a:r>
              <a:rPr lang="cs-CZ" b="1" dirty="0"/>
              <a:t>J – Střední nebo střední odborné vzdělání bez maturity i výučního listu</a:t>
            </a:r>
            <a:br>
              <a:rPr lang="cs-CZ" b="1" dirty="0"/>
            </a:br>
            <a:r>
              <a:rPr lang="cs-CZ" dirty="0"/>
              <a:t>Jde o 2-leté studium, které má profesní charakter. Je ukončeno závěrečnou zkouškou a absolventi získají vysvědčení.</a:t>
            </a:r>
          </a:p>
        </p:txBody>
      </p:sp>
    </p:spTree>
    <p:extLst>
      <p:ext uri="{BB962C8B-B14F-4D97-AF65-F5344CB8AC3E}">
        <p14:creationId xmlns:p14="http://schemas.microsoft.com/office/powerpoint/2010/main" val="856077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835829"/>
              </p:ext>
            </p:extLst>
          </p:nvPr>
        </p:nvGraphicFramePr>
        <p:xfrm>
          <a:off x="827583" y="542022"/>
          <a:ext cx="7632849" cy="6013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9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9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8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Úroveň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Označení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Odpovídající úroveň ve školství ČR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ISCED 1997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Klasifikace kmenových  oborů</a:t>
                      </a:r>
                      <a:r>
                        <a:rPr lang="cs-CZ" sz="1200" baseline="0" dirty="0">
                          <a:effectLst/>
                        </a:rPr>
                        <a:t> vzdělávání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8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vzdělávání v raném dětství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jesle, mateřská škola</a:t>
                      </a: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není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u="none" strike="noStrike" dirty="0">
                          <a:effectLst/>
                          <a:latin typeface="+mn-lt"/>
                          <a:ea typeface="+mn-ea"/>
                          <a:cs typeface="+mn-cs"/>
                        </a:rPr>
                        <a:t>předškolní</a:t>
                      </a:r>
                      <a:r>
                        <a:rPr lang="cs-CZ" sz="1200" u="none" strike="noStrike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vzdělávání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mateřská škola</a:t>
                      </a:r>
                      <a:endParaRPr lang="cs-CZ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u="none" strike="noStrike" dirty="0">
                          <a:effectLst/>
                        </a:rPr>
                        <a:t>primární vzdělávání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1. stupeň</a:t>
                      </a:r>
                      <a:r>
                        <a:rPr lang="cs-CZ" sz="1200" baseline="0" dirty="0">
                          <a:effectLst/>
                        </a:rPr>
                        <a:t> základní školy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A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0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nižší sekundární vzdělávání</a:t>
                      </a:r>
                      <a:r>
                        <a:rPr lang="cs-CZ" sz="1200" baseline="0" dirty="0">
                          <a:effectLst/>
                        </a:rPr>
                        <a:t>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2. stupeň základní školy, 1.–4. ročník osmiletých, 1.–2. ročník</a:t>
                      </a:r>
                      <a:r>
                        <a:rPr lang="cs-CZ" sz="1200" baseline="0" dirty="0">
                          <a:effectLst/>
                        </a:rPr>
                        <a:t> </a:t>
                      </a:r>
                      <a:r>
                        <a:rPr lang="cs-CZ" sz="1200" dirty="0">
                          <a:effectLst/>
                        </a:rPr>
                        <a:t>šestiletých SŠ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B,C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vyšší sekundární vzdělávání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střední škola (maturita, vyučení),</a:t>
                      </a:r>
                      <a:r>
                        <a:rPr lang="cs-CZ" sz="12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konzervatoř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J,E,H,K,L,M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7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postsekundární neterciární vzdělávání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pomaturitní studium (např. jazyková</a:t>
                      </a:r>
                      <a:r>
                        <a:rPr lang="cs-CZ" sz="1200" baseline="0" dirty="0">
                          <a:effectLst/>
                        </a:rPr>
                        <a:t> zkouška)</a:t>
                      </a:r>
                      <a:r>
                        <a:rPr lang="cs-CZ" sz="1200" dirty="0">
                          <a:effectLst/>
                        </a:rPr>
                        <a:t>, zkrácené studium pro získání středního vzdělaní s výučním listem nebo maturitní zkouškou na SŠ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H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krátký cyklus</a:t>
                      </a:r>
                      <a:r>
                        <a:rPr lang="cs-CZ" sz="1200" baseline="0" dirty="0">
                          <a:effectLst/>
                        </a:rPr>
                        <a:t> terciárního vzdělávání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vyšší odborné vzdělání na konzervatoři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5B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P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0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bakalářská nebo jí odpovídající úroveň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u="none" strike="noStrike" dirty="0">
                          <a:effectLst/>
                          <a:latin typeface="+mn-lt"/>
                          <a:ea typeface="+mn-ea"/>
                          <a:cs typeface="+mn-cs"/>
                        </a:rPr>
                        <a:t>bakalářské</a:t>
                      </a:r>
                      <a:r>
                        <a:rPr lang="cs-CZ" sz="1200" u="none" strike="noStrike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studium na VŠ, VOŠ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5A,5B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N,R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magisterská nebo jí odpovídající úroveň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magisterské</a:t>
                      </a:r>
                      <a:r>
                        <a:rPr lang="cs-CZ" sz="12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studium na VŠ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5A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R,T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0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doktorská nebo jí odpovídající úroveň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u="none" strike="noStrike" dirty="0">
                          <a:effectLst/>
                          <a:latin typeface="+mn-lt"/>
                          <a:ea typeface="+mn-ea"/>
                          <a:cs typeface="+mn-cs"/>
                        </a:rPr>
                        <a:t>doktorské</a:t>
                      </a:r>
                      <a:r>
                        <a:rPr lang="cs-CZ" sz="1200" u="none" strike="noStrike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studium na VŠ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vzdělávání jinde neuvedené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>
                          <a:effectLst/>
                        </a:rPr>
                        <a:t>není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200" dirty="0">
                          <a:effectLst/>
                        </a:rPr>
                        <a:t>V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02" marR="45402" marT="22701" marB="22701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73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Celoživotní učení</a:t>
            </a:r>
            <a:br>
              <a:rPr lang="cs-CZ" b="1" dirty="0"/>
            </a:br>
            <a:r>
              <a:rPr lang="cs-CZ" b="1" dirty="0"/>
              <a:t>„</a:t>
            </a:r>
            <a:r>
              <a:rPr lang="cs-CZ" b="1" dirty="0" err="1"/>
              <a:t>lifewide</a:t>
            </a:r>
            <a:r>
              <a:rPr lang="cs-CZ" b="1" dirty="0"/>
              <a:t>“ - </a:t>
            </a:r>
            <a:r>
              <a:rPr lang="cs-CZ" b="1" dirty="0" err="1"/>
              <a:t>všeživotní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možnost vzdělávat se v různých stadiích svého života v souladu se svými možnostmi, potřebami a zájmy</a:t>
            </a:r>
          </a:p>
          <a:p>
            <a:r>
              <a:rPr lang="cs-CZ" dirty="0"/>
              <a:t>učení jako nepřerušená kontinuita „od kolébky do zralého věku“</a:t>
            </a:r>
          </a:p>
          <a:p>
            <a:r>
              <a:rPr lang="cs-CZ" dirty="0"/>
              <a:t>předpoklad: mít k učení pozitivní postoj </a:t>
            </a:r>
          </a:p>
          <a:p>
            <a:r>
              <a:rPr lang="cs-CZ" dirty="0"/>
              <a:t>navazuje na kvalitní základní a všeobecné vzdělávání, základem je „naučit se učit se“ 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získávat kvalifikace a kompetence různými cestami a kdykoli během života</a:t>
            </a:r>
          </a:p>
          <a:p>
            <a:r>
              <a:rPr lang="cs-CZ" dirty="0"/>
              <a:t>následující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201544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5B2CB-8102-40FE-8B1E-2A92964A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ISCED 4-5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052BB2-E197-46A7-8772-10A6FDF00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ISCED 4  Postsekundární neterciární vzdělávání</a:t>
            </a:r>
          </a:p>
          <a:p>
            <a:pPr marL="0" indent="0">
              <a:buNone/>
            </a:pPr>
            <a:r>
              <a:rPr lang="cs-CZ" dirty="0"/>
              <a:t>vzdělávání v pomaturitních kurzech a v jednoletých kurzech cizích jazyků s denní výukou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ISCED 5  Krátký cyklus terciárního vzdělávání</a:t>
            </a:r>
          </a:p>
          <a:p>
            <a:pPr marL="0" indent="0">
              <a:buNone/>
            </a:pPr>
            <a:r>
              <a:rPr lang="cs-CZ" dirty="0"/>
              <a:t>osoby vzdělávající se v posledních dvou ročnících konzervatoří (tedy v 7.–8. ročníku 8leté konzervatoře a v 5.–6. ročníku 6leté konzervatoře).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809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5B2CB-8102-40FE-8B1E-2A92964A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ISCED 6 - 8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052BB2-E197-46A7-8772-10A6FDF00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ISCED 6  Bakalářská nebo jí odpovídající úroveň</a:t>
            </a:r>
          </a:p>
          <a:p>
            <a:pPr marL="0" indent="0">
              <a:buNone/>
            </a:pPr>
            <a:r>
              <a:rPr lang="cs-CZ" b="1" dirty="0"/>
              <a:t>ISCED 7  Magisterská nebo jí odpovídající úroveň</a:t>
            </a:r>
          </a:p>
          <a:p>
            <a:pPr marL="0" indent="0">
              <a:buNone/>
            </a:pPr>
            <a:r>
              <a:rPr lang="cs-CZ" b="1" dirty="0"/>
              <a:t>ISCED 8  Doktorská nebo jí odpovídající úroveň</a:t>
            </a:r>
          </a:p>
        </p:txBody>
      </p:sp>
    </p:spTree>
    <p:extLst>
      <p:ext uri="{BB962C8B-B14F-4D97-AF65-F5344CB8AC3E}">
        <p14:creationId xmlns:p14="http://schemas.microsoft.com/office/powerpoint/2010/main" val="3022684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Současnost v celoživotním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přikládá se menší význam školským institucím</a:t>
            </a:r>
          </a:p>
          <a:p>
            <a:r>
              <a:rPr lang="cs-CZ" dirty="0"/>
              <a:t>zdůrazňuje se význam institucí mimo formální vzdělávací soustavu a význam neformálního vzdělávání a informálního učení v různých prostředích</a:t>
            </a:r>
          </a:p>
          <a:p>
            <a:r>
              <a:rPr lang="cs-CZ" dirty="0"/>
              <a:t>snaha - všichni jedinci by měli mít absolvovaný  úplný cyklus sekundárního vzdělávání (ve škole nejméně do věku 17–18 let)</a:t>
            </a:r>
          </a:p>
        </p:txBody>
      </p:sp>
    </p:spTree>
    <p:extLst>
      <p:ext uri="{BB962C8B-B14F-4D97-AF65-F5344CB8AC3E}">
        <p14:creationId xmlns:p14="http://schemas.microsoft.com/office/powerpoint/2010/main" val="3169487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Formy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91264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Prezenční studium </a:t>
            </a:r>
            <a:r>
              <a:rPr lang="cs-CZ" dirty="0"/>
              <a:t>(denní studium)</a:t>
            </a:r>
          </a:p>
          <a:p>
            <a:r>
              <a:rPr lang="cs-CZ" dirty="0"/>
              <a:t>převážná část výuky je organizována formou přednášek, cvičení, seminářů, kurzů, praxí, laboratorních prací a dalších forem</a:t>
            </a:r>
          </a:p>
          <a:p>
            <a:r>
              <a:rPr lang="cs-CZ" dirty="0"/>
              <a:t>přímý kontakt s učitelem</a:t>
            </a:r>
          </a:p>
          <a:p>
            <a:r>
              <a:rPr lang="cs-CZ" dirty="0"/>
              <a:t>výuka pokrývá většinu týdne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Kombinované studium </a:t>
            </a:r>
            <a:r>
              <a:rPr lang="cs-CZ" dirty="0"/>
              <a:t>(dálkové – někdy nesoulad pojmů, viz níže)</a:t>
            </a:r>
          </a:p>
          <a:p>
            <a:r>
              <a:rPr lang="cs-CZ" dirty="0"/>
              <a:t>kombinuje prvky prezenčního studia a samostudia koordinovaného vzdělávací institucí</a:t>
            </a:r>
          </a:p>
          <a:p>
            <a:r>
              <a:rPr lang="cs-CZ" dirty="0"/>
              <a:t>výuka probíhá v pátek, sobota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Dálkové</a:t>
            </a:r>
            <a:r>
              <a:rPr lang="cs-CZ" dirty="0"/>
              <a:t> – některé školy zcela odlišuje dálkové jako pouze online vzdělávání</a:t>
            </a:r>
          </a:p>
          <a:p>
            <a:pPr marL="0" indent="0">
              <a:buNone/>
            </a:pPr>
            <a:r>
              <a:rPr lang="cs-CZ" b="1" dirty="0"/>
              <a:t>Večerní</a:t>
            </a:r>
          </a:p>
          <a:p>
            <a:pPr marL="0" indent="0">
              <a:buNone/>
            </a:pPr>
            <a:r>
              <a:rPr lang="cs-CZ" b="1" dirty="0"/>
              <a:t>Distanční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10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ČR a vlivy na celoživotní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sektorová struktura (průmysl, služby, zemědělství, stavebnictví; zahraniční firmy)</a:t>
            </a:r>
          </a:p>
          <a:p>
            <a:r>
              <a:rPr lang="cs-CZ" dirty="0"/>
              <a:t>demografický vývoj - prodlužující se produktivní věk - zvýšené nároky na profesní mobilitu – předpoklad uspokojivý zdravotní stav</a:t>
            </a:r>
          </a:p>
          <a:p>
            <a:r>
              <a:rPr lang="cs-CZ" dirty="0"/>
              <a:t>trh práce – kvalifikační struktura (v ČR jsou soustředěny zejména výroby a služby s nižší náročností na znalosti, s nižší technologickou náročností). </a:t>
            </a:r>
            <a:r>
              <a:rPr lang="cs-CZ" dirty="0" err="1"/>
              <a:t>Regionalita</a:t>
            </a:r>
            <a:endParaRPr lang="cs-CZ" dirty="0"/>
          </a:p>
          <a:p>
            <a:r>
              <a:rPr lang="cs-CZ" dirty="0"/>
              <a:t>funkční gramotnost dospělé populace a klíčové kompetence (komunikace, týmová práce, schopnost učit se, schopnost řešit problémy, ICT apod.)</a:t>
            </a:r>
          </a:p>
          <a:p>
            <a:r>
              <a:rPr lang="cs-CZ" dirty="0"/>
              <a:t>úroveň dovedností populace (před. jazykové, ICT)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618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Národní soustava (rámec) kvalifikací</a:t>
            </a:r>
            <a:br>
              <a:rPr lang="cs-CZ" dirty="0"/>
            </a:br>
            <a:r>
              <a:rPr lang="cs-CZ" sz="2400" b="1" dirty="0"/>
              <a:t>Evropský rámec kvalifikací</a:t>
            </a:r>
            <a:r>
              <a:rPr lang="cs-CZ" sz="2400" dirty="0"/>
              <a:t> (</a:t>
            </a: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Qualifications</a:t>
            </a:r>
            <a:r>
              <a:rPr lang="cs-CZ" sz="2400" dirty="0"/>
              <a:t> Framework - EQF)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NSK, web </a:t>
            </a:r>
            <a:r>
              <a:rPr lang="cs-CZ" dirty="0">
                <a:hlinkClick r:id="rId2"/>
              </a:rPr>
              <a:t>https://www.narodnikvalifikace.cz/</a:t>
            </a:r>
            <a:endParaRPr lang="cs-CZ" dirty="0"/>
          </a:p>
          <a:p>
            <a:r>
              <a:rPr lang="cs-CZ" dirty="0"/>
              <a:t>popisuje, co je potřeba umět pro výkon povolání anebo jejich části</a:t>
            </a:r>
          </a:p>
          <a:p>
            <a:r>
              <a:rPr lang="cs-CZ" dirty="0"/>
              <a:t>státem garantovaný celorepublikový systém budovaný na reálných požadavcích na výkon činností v  rámci jednotlivých povolání a pracovních pozic</a:t>
            </a:r>
          </a:p>
          <a:p>
            <a:r>
              <a:rPr lang="cs-CZ" dirty="0"/>
              <a:t>NSK definuje požadavky na  odborné způsobilosti jednotlivých kvalifikací bez ohledu na způsob jejich  získání</a:t>
            </a:r>
          </a:p>
          <a:p>
            <a:r>
              <a:rPr lang="cs-CZ" dirty="0"/>
              <a:t>tvoří spojující systémový rámec pro počáteční a další vzdělávání a  zároveň umožňuje srovnání našich národních kvalifikací s kvalifikacemi  stanovenými a popsanými v jiných evropských státech</a:t>
            </a:r>
          </a:p>
          <a:p>
            <a:r>
              <a:rPr lang="cs-CZ" dirty="0"/>
              <a:t>EQF - společný evropský referenční rámec, který napomáhá pochopit, porovnat a uznávat kvalifikace získané v Evropské unii, web </a:t>
            </a:r>
            <a:r>
              <a:rPr lang="cs-CZ" dirty="0">
                <a:hlinkClick r:id="rId3"/>
              </a:rPr>
              <a:t>http://www.nuv.cz/eqf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9311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Národní rámec kvalifikací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b="1" cap="all" dirty="0"/>
              <a:t>BUDOUCNOST NQF: SJEDNOCENÍ A KOMPLEXNÍ PŘÍSTUP KE KVALIFIKACÍM</a:t>
            </a:r>
          </a:p>
          <a:p>
            <a:pPr marL="0" indent="0" fontAlgn="base">
              <a:buNone/>
            </a:pPr>
            <a:endParaRPr lang="cs-CZ" b="1" cap="all" dirty="0"/>
          </a:p>
          <a:p>
            <a:pPr fontAlgn="base"/>
            <a:r>
              <a:rPr lang="cs-CZ" b="1" cap="all" dirty="0">
                <a:hlinkClick r:id="rId2"/>
              </a:rPr>
              <a:t>Web Národní ústav pro vzdělávání</a:t>
            </a:r>
            <a:endParaRPr lang="cs-CZ" b="1" cap="all" dirty="0"/>
          </a:p>
        </p:txBody>
      </p:sp>
    </p:spTree>
    <p:extLst>
      <p:ext uri="{BB962C8B-B14F-4D97-AF65-F5344CB8AC3E}">
        <p14:creationId xmlns:p14="http://schemas.microsoft.com/office/powerpoint/2010/main" val="1472210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Informace</a:t>
            </a:r>
            <a:br>
              <a:rPr lang="cs-CZ" b="1" dirty="0"/>
            </a:br>
            <a:r>
              <a:rPr lang="cs-CZ" b="1" dirty="0"/>
              <a:t>o Národním rámci kvalifikací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cs-CZ" sz="1800" u="none" strike="noStrike" kern="0" spc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Programy a kvalifikace jsou zatříděny v podrobně vymezených oborech podle jejich hlavního předmětu.</a:t>
            </a:r>
          </a:p>
          <a:p>
            <a:pPr fontAlgn="base"/>
            <a:r>
              <a:rPr lang="cs-CZ" sz="1800" b="1" u="none" strike="noStrike" kern="0" spc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Předměty a jejich obsah</a:t>
            </a:r>
            <a:r>
              <a:rPr lang="cs-CZ" sz="1800" u="none" strike="noStrike" kern="0" spc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to, co určuje obor vzdělání, do kterého by měl být program nebo kvalifikace zatříděn. </a:t>
            </a:r>
          </a:p>
          <a:p>
            <a:pPr fontAlgn="base"/>
            <a:r>
              <a:rPr lang="cs-CZ" sz="1800" u="none" strike="noStrike" kern="0" spc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Obsahem jsou věcné, praktické a teoretické znalosti, předávané v průběhu programu a uznávané související kvalifikací. Tyto znalosti se týkají konkrétních typů problémů nebo se vztahují ke specifickým účelům, které mohou být teoretické (např. filozofie), praktické (např. strojírenství) nebo jak teoretické, tak i praktické (např. architektura). </a:t>
            </a:r>
          </a:p>
          <a:p>
            <a:pPr fontAlgn="base"/>
            <a:r>
              <a:rPr lang="cs-CZ" sz="1800" u="none" strike="noStrike" kern="0" spc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praktických důvodů je hlavní předmět programu nebo kvalifikace určen podrobně vymezeným oborem, kterému je věnována většina (tedy více než 50 %) nebo zjevně převažující část zamýšleného času studia nebo studijních kreditů. Pokud jsou k dispozici informace o studijních kreditech, měly by být použity. Pokud nejsou kredity k dispozici, měl by být zkonstruován přibližný odhad zamýšleného času studia. </a:t>
            </a:r>
            <a:endParaRPr lang="cs-CZ" b="1" cap="all" dirty="0"/>
          </a:p>
        </p:txBody>
      </p:sp>
    </p:spTree>
    <p:extLst>
      <p:ext uri="{BB962C8B-B14F-4D97-AF65-F5344CB8AC3E}">
        <p14:creationId xmlns:p14="http://schemas.microsoft.com/office/powerpoint/2010/main" val="10281060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D8555-491C-4C1E-8425-027759364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Národní soustava povolání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E25B29-03FD-45C4-8D7B-5EE663A2B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https://www.nsp.cz/</a:t>
            </a:r>
            <a:endParaRPr lang="cs-CZ" dirty="0"/>
          </a:p>
          <a:p>
            <a:r>
              <a:rPr lang="cs-CZ" b="1" i="0" dirty="0">
                <a:solidFill>
                  <a:srgbClr val="393939"/>
                </a:solidFill>
                <a:effectLst/>
                <a:latin typeface="pt_sans"/>
              </a:rPr>
              <a:t>Národní soustava povolání</a:t>
            </a:r>
            <a:r>
              <a:rPr lang="cs-CZ" b="0" i="0" dirty="0">
                <a:solidFill>
                  <a:srgbClr val="393939"/>
                </a:solidFill>
                <a:effectLst/>
                <a:latin typeface="pt_sans"/>
              </a:rPr>
              <a:t> (NSP) je veřejně dostupný a soustavně aktualizovaný registr povolání vyskytujících se na českém trhu práce.</a:t>
            </a:r>
          </a:p>
          <a:p>
            <a:r>
              <a:rPr lang="cs-CZ" dirty="0">
                <a:hlinkClick r:id="rId3"/>
              </a:rPr>
              <a:t>https://www.mpsv.cz/web/cz/narodni-soustava-povolani</a:t>
            </a:r>
            <a:endParaRPr lang="cs-CZ" dirty="0">
              <a:solidFill>
                <a:srgbClr val="393939"/>
              </a:solidFill>
              <a:latin typeface="pt_san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574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Národní konsorcium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shromažďuje, třídí, analyzuje a poskytuje informace a podklady </a:t>
            </a:r>
            <a:r>
              <a:rPr lang="cs-CZ" b="1" dirty="0"/>
              <a:t>z oblasti odborného </a:t>
            </a:r>
            <a:r>
              <a:rPr lang="cs-CZ" dirty="0"/>
              <a:t>vzdělávání v kontextu celoživotního učení</a:t>
            </a:r>
          </a:p>
          <a:p>
            <a:r>
              <a:rPr lang="cs-CZ" dirty="0"/>
              <a:t>zapojeno 20 institucí</a:t>
            </a:r>
          </a:p>
          <a:p>
            <a:r>
              <a:rPr lang="cs-CZ" dirty="0">
                <a:hlinkClick r:id="rId2"/>
              </a:rPr>
              <a:t>Výroční zpráva 2020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799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Koncepce celoživotního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dvě roviny</a:t>
            </a:r>
          </a:p>
          <a:p>
            <a:pPr marL="0" indent="0">
              <a:buNone/>
            </a:pPr>
            <a:r>
              <a:rPr lang="cs-CZ" b="1" dirty="0"/>
              <a:t>a) vertikální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od narození až do smrti</a:t>
            </a:r>
          </a:p>
          <a:p>
            <a:pPr>
              <a:buFontTx/>
              <a:buChar char="-"/>
            </a:pPr>
            <a:r>
              <a:rPr lang="cs-CZ" dirty="0"/>
              <a:t>všechny stupně formálního vzdělávání od školky až po univerzitu třetího věku</a:t>
            </a:r>
          </a:p>
          <a:p>
            <a:pPr>
              <a:buFontTx/>
              <a:buChar char="-"/>
            </a:pPr>
            <a:r>
              <a:rPr lang="cs-CZ" dirty="0"/>
              <a:t>učení po celé délce života, „</a:t>
            </a:r>
            <a:r>
              <a:rPr lang="cs-CZ" dirty="0" err="1"/>
              <a:t>life</a:t>
            </a:r>
            <a:r>
              <a:rPr lang="cs-CZ" dirty="0"/>
              <a:t> long learning</a:t>
            </a:r>
          </a:p>
          <a:p>
            <a:pPr marL="514350" indent="-514350">
              <a:buAutoNum type="alphaLcParenR" startAt="2"/>
            </a:pPr>
            <a:r>
              <a:rPr lang="cs-CZ" b="1" dirty="0"/>
              <a:t>horizontální</a:t>
            </a:r>
          </a:p>
          <a:p>
            <a:pPr>
              <a:buFontTx/>
              <a:buChar char="-"/>
            </a:pPr>
            <a:r>
              <a:rPr lang="cs-CZ" dirty="0"/>
              <a:t>učení v každodenním životě, při různých“ činnostech</a:t>
            </a:r>
          </a:p>
          <a:p>
            <a:pPr>
              <a:buFontTx/>
              <a:buChar char="-"/>
            </a:pPr>
            <a:r>
              <a:rPr lang="cs-CZ" dirty="0"/>
              <a:t>učení v celé šíři života, „ 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learning“</a:t>
            </a:r>
          </a:p>
        </p:txBody>
      </p:sp>
    </p:spTree>
    <p:extLst>
      <p:ext uri="{BB962C8B-B14F-4D97-AF65-F5344CB8AC3E}">
        <p14:creationId xmlns:p14="http://schemas.microsoft.com/office/powerpoint/2010/main" val="16318763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Nostrifikace vzdělání</a:t>
            </a:r>
            <a:br>
              <a:rPr lang="cs-CZ" b="1" dirty="0"/>
            </a:br>
            <a:r>
              <a:rPr lang="cs-CZ" b="1" dirty="0"/>
              <a:t> základního a středního vzdělání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Nostrifikace</a:t>
            </a:r>
            <a:r>
              <a:rPr lang="cs-CZ" dirty="0"/>
              <a:t> - uznání dosaženého stupně zahraničního vzdělání českými úřady </a:t>
            </a:r>
          </a:p>
          <a:p>
            <a:r>
              <a:rPr lang="cs-CZ" dirty="0"/>
              <a:t>rozhoduje školský odbor krajského úřadu v  místě bydliště (odlišnosti od českého programu – zamítnutí, nařízení složení nostrifikační zkoušky)</a:t>
            </a:r>
          </a:p>
          <a:p>
            <a:r>
              <a:rPr lang="cs-CZ" dirty="0"/>
              <a:t>běžně nutné dodat originál nebo notářsky ověřenou kopii vysvědčení/diplomu a  jeho soudní překlad</a:t>
            </a:r>
          </a:p>
          <a:p>
            <a:r>
              <a:rPr lang="cs-CZ" dirty="0"/>
              <a:t>pokud doklady o  dosaženém vzdělání nejsou a byla na území České republiky udělena mezinárodní ochrana (azyl nebo doplňková ochrana), může vysvědčení/diplom nahradit čestné prohlášením</a:t>
            </a:r>
          </a:p>
        </p:txBody>
      </p:sp>
    </p:spTree>
    <p:extLst>
      <p:ext uri="{BB962C8B-B14F-4D97-AF65-F5344CB8AC3E}">
        <p14:creationId xmlns:p14="http://schemas.microsoft.com/office/powerpoint/2010/main" val="36673448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35416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Nostrifikace </a:t>
            </a:r>
            <a:br>
              <a:rPr lang="cs-CZ" b="1" dirty="0"/>
            </a:br>
            <a:r>
              <a:rPr lang="cs-CZ" b="1" dirty="0"/>
              <a:t>vysokoškolského vzdělání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rozhodují ve většině případů veřejné vysoké školy</a:t>
            </a:r>
          </a:p>
          <a:p>
            <a:r>
              <a:rPr lang="cs-CZ" dirty="0"/>
              <a:t>některé z vysokých škol požadují též soudní překlad diplomu do českého jazyka a  legalizaci diplomu, tj.  ověření pravosti podpisů a razítek</a:t>
            </a:r>
          </a:p>
          <a:p>
            <a:r>
              <a:rPr lang="cs-CZ" dirty="0"/>
              <a:t>konkrétní informace podá rektorát vysoké školy.</a:t>
            </a:r>
          </a:p>
        </p:txBody>
      </p:sp>
    </p:spTree>
    <p:extLst>
      <p:ext uri="{BB962C8B-B14F-4D97-AF65-F5344CB8AC3E}">
        <p14:creationId xmlns:p14="http://schemas.microsoft.com/office/powerpoint/2010/main" val="2902666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Vzdělávání dospělých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zahrnuje všeobecné, odborné, zájmové a jiné vzdělávání</a:t>
            </a:r>
          </a:p>
          <a:p>
            <a:r>
              <a:rPr lang="cs-CZ" dirty="0"/>
              <a:t>není totožný s pojmem celoživotní učení, přestože právě vzdělávání dospělých je podstatnou částí celoživotního vzdělávání</a:t>
            </a:r>
          </a:p>
          <a:p>
            <a:r>
              <a:rPr lang="cs-CZ" dirty="0"/>
              <a:t>Andragogika:</a:t>
            </a:r>
          </a:p>
          <a:p>
            <a:r>
              <a:rPr lang="cs-CZ" dirty="0"/>
              <a:t>1. základní disciplíny: obecná andragogika, komparativní andragogika, dějiny andragogiky, </a:t>
            </a:r>
            <a:r>
              <a:rPr lang="cs-CZ" dirty="0" err="1"/>
              <a:t>androdidaktika</a:t>
            </a:r>
            <a:endParaRPr lang="cs-CZ" dirty="0"/>
          </a:p>
          <a:p>
            <a:r>
              <a:rPr lang="cs-CZ" dirty="0"/>
              <a:t>2. aplikované disciplíny: personální andragogika, sociální andragogika, speciální andragogika, kulturní andragogika, </a:t>
            </a:r>
            <a:r>
              <a:rPr lang="cs-CZ" dirty="0" err="1"/>
              <a:t>gerontagogika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6495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Vzdělávání dospělých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formálního vzdělávání se starší a střední věkové skupiny nad 45 let v ČR účastní velmi málo</a:t>
            </a:r>
          </a:p>
          <a:p>
            <a:r>
              <a:rPr lang="cs-CZ" dirty="0"/>
              <a:t>osoby s nízkou kvalifikací se dalšího formálního vzdělávání téměř vůbec neúčastní </a:t>
            </a:r>
          </a:p>
          <a:p>
            <a:r>
              <a:rPr lang="cs-CZ" dirty="0"/>
              <a:t>snaha – podpora tvorby  specifických mechanismů pro návrat do vzdělávacího procesu; zejména v mladším dospělém věku považována za nutnost; Strategie 20301+</a:t>
            </a:r>
          </a:p>
          <a:p>
            <a:r>
              <a:rPr lang="cs-CZ" dirty="0"/>
              <a:t>neformálního vzdělávání -  kurzy na pracovišti nebo mimo něj; zájem</a:t>
            </a:r>
          </a:p>
        </p:txBody>
      </p:sp>
    </p:spTree>
    <p:extLst>
      <p:ext uri="{BB962C8B-B14F-4D97-AF65-F5344CB8AC3E}">
        <p14:creationId xmlns:p14="http://schemas.microsoft.com/office/powerpoint/2010/main" val="11273140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Vzdělávání seniorů</a:t>
            </a:r>
            <a:br>
              <a:rPr lang="cs-CZ" b="1" dirty="0"/>
            </a:br>
            <a:r>
              <a:rPr lang="cs-CZ" b="1" dirty="0"/>
              <a:t>Univerzity třetího věku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téměř všechny veřejné vysoké školy  - oblast vzdělávání seniorů</a:t>
            </a:r>
          </a:p>
          <a:p>
            <a:r>
              <a:rPr lang="cs-CZ" dirty="0"/>
              <a:t>velký zájem ze strany seniorů (obecně jde o osoby starší 55 let)</a:t>
            </a:r>
          </a:p>
          <a:p>
            <a:r>
              <a:rPr lang="cs-CZ" dirty="0"/>
              <a:t>finanční podpora státu</a:t>
            </a:r>
          </a:p>
          <a:p>
            <a:r>
              <a:rPr lang="cs-CZ" dirty="0"/>
              <a:t>stárnutí populace bude mít postupně za následek zapojení starších osob do pracovního procesu, pozdější odchod do důchodu</a:t>
            </a:r>
          </a:p>
          <a:p>
            <a:r>
              <a:rPr lang="cs-CZ" dirty="0"/>
              <a:t>efektivní uplatnění na trhu práce bude také vyžadovat rozšíření a diverzifikaci nabídky</a:t>
            </a:r>
          </a:p>
        </p:txBody>
      </p:sp>
    </p:spTree>
    <p:extLst>
      <p:ext uri="{BB962C8B-B14F-4D97-AF65-F5344CB8AC3E}">
        <p14:creationId xmlns:p14="http://schemas.microsoft.com/office/powerpoint/2010/main" val="28036336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Další </a:t>
            </a:r>
            <a:r>
              <a:rPr lang="cs-CZ" b="1" dirty="0" err="1"/>
              <a:t>info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http://www.nuv.cz/t/dv</a:t>
            </a:r>
            <a:endParaRPr lang="cs-CZ" dirty="0"/>
          </a:p>
          <a:p>
            <a:r>
              <a:rPr lang="cs-CZ" dirty="0">
                <a:hlinkClick r:id="rId3"/>
              </a:rPr>
              <a:t>Maturujte na dálku z pohodlí domova</a:t>
            </a:r>
            <a:r>
              <a:rPr lang="cs-CZ" dirty="0"/>
              <a:t>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03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Brno – pomoc pro cizince, výuka ČJ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Meta - www.meta‑ops.cz (pražská)</a:t>
            </a:r>
          </a:p>
          <a:p>
            <a:r>
              <a:rPr lang="cs-CZ" dirty="0"/>
              <a:t>Organizace pro pomoc uprchlíkům, o. s. (Brno) http://www.opu.cz </a:t>
            </a:r>
          </a:p>
          <a:p>
            <a:r>
              <a:rPr lang="cs-CZ" dirty="0"/>
              <a:t>Sdružení občanů zabývajících se emigranty (SOZE) (Brno) http://www.soze.cz </a:t>
            </a:r>
          </a:p>
          <a:p>
            <a:r>
              <a:rPr lang="cs-CZ" dirty="0"/>
              <a:t>Diecézní charita Brno http://celsuz.cz/</a:t>
            </a:r>
            <a:r>
              <a:rPr lang="cs-CZ" dirty="0" err="1"/>
              <a:t>sluzby</a:t>
            </a:r>
            <a:r>
              <a:rPr lang="cs-CZ" dirty="0"/>
              <a:t>‑pro‑cizince </a:t>
            </a:r>
          </a:p>
          <a:p>
            <a:r>
              <a:rPr lang="cs-CZ" dirty="0"/>
              <a:t>Jihomoravské centrum na podporu integrace cizinců</a:t>
            </a:r>
          </a:p>
        </p:txBody>
      </p:sp>
    </p:spTree>
    <p:extLst>
      <p:ext uri="{BB962C8B-B14F-4D97-AF65-F5344CB8AC3E}">
        <p14:creationId xmlns:p14="http://schemas.microsoft.com/office/powerpoint/2010/main" val="25505293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co ovlivňuje postoje dospělých ke vzdělávání v dospělém věku?</a:t>
            </a:r>
          </a:p>
          <a:p>
            <a:r>
              <a:rPr lang="cs-CZ" altLang="cs-CZ" dirty="0"/>
              <a:t>připravuje české školství své žáky na to, že se budou celý život vzdělávat? Pokud ano – jak, pokud ne – jak by školství mělo připravovat?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80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Svět - snahy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506916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koncepty celoživotního učení formulovány mezinárodními organizacemi (Rada Evropy, UNESCO, OECD) v 60. a 70. letech 20. století</a:t>
            </a:r>
          </a:p>
          <a:p>
            <a:r>
              <a:rPr lang="cs-CZ" dirty="0"/>
              <a:t>sledovaly především cíle „nového humanismu”, tj. sociálního a kulturního rozvoje společnosti prostřednictvím vzdělávání přístupného všem bez jakékoliv diskriminace</a:t>
            </a:r>
          </a:p>
          <a:p>
            <a:r>
              <a:rPr lang="cs-CZ" dirty="0"/>
              <a:t>aktivity orientované na globální vzdělávací politiku a zejména se zřetelem k pozvednutí celkové vzdělanostní úrovně v zemích na různém stupni společenského a ekonomického rozvoje</a:t>
            </a:r>
          </a:p>
          <a:p>
            <a:r>
              <a:rPr lang="cs-CZ" dirty="0"/>
              <a:t>UNESCO (1972) dokument </a:t>
            </a:r>
            <a:r>
              <a:rPr lang="cs-CZ" i="1" dirty="0"/>
              <a:t>Learning to </a:t>
            </a:r>
            <a:r>
              <a:rPr lang="cs-CZ" i="1" dirty="0" err="1"/>
              <a:t>be</a:t>
            </a:r>
            <a:r>
              <a:rPr lang="cs-CZ" i="1" dirty="0"/>
              <a:t>, </a:t>
            </a:r>
            <a:r>
              <a:rPr lang="cs-CZ" dirty="0"/>
              <a:t>doporučení pro vzdělávání dospělých. </a:t>
            </a:r>
            <a:r>
              <a:rPr lang="cs-CZ" b="1" dirty="0"/>
              <a:t>"Každému jedinci musí být umožněno pokračovat ve vzdělávání během celého života. Myšlenka celoživotního vzdělávání je základním kamenem společnosti, která se učí.“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403752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98178"/>
          </a:xfrm>
        </p:spPr>
        <p:txBody>
          <a:bodyPr>
            <a:normAutofit fontScale="90000"/>
          </a:bodyPr>
          <a:lstStyle/>
          <a:p>
            <a:r>
              <a:rPr lang="cs-CZ" dirty="0"/>
              <a:t>Nové myšlenky?</a:t>
            </a:r>
            <a:br>
              <a:rPr lang="cs-CZ" dirty="0"/>
            </a:br>
            <a:r>
              <a:rPr lang="cs-CZ" sz="3100" dirty="0"/>
              <a:t>J. A. Komenský: Obecná porada o nápravě věcí lidských</a:t>
            </a:r>
            <a:br>
              <a:rPr lang="cs-CZ" sz="3100" dirty="0"/>
            </a:br>
            <a:r>
              <a:rPr lang="cs-CZ" dirty="0"/>
              <a:t>  </a:t>
            </a:r>
          </a:p>
        </p:txBody>
      </p:sp>
      <p:pic>
        <p:nvPicPr>
          <p:cNvPr id="4" name="Zástupný symbol pro obsah 3" descr="Jan Amos Komenský, Obecná porada o nápravě věcí lidských, Lunochod a  putování Mořem dešťů | Sever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68760"/>
            <a:ext cx="4680520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323528" y="4581128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Komenský měl celoživotní sen. Toužil vidět nápravu celého lidstva. Vycházel z toho, že věci lidské nejsou v pořádku, ale nejsou ztraceny, dají se obnovit, napravit.  Téměř celý život pracoval na knize Obecná porada o nápravě věcí lidských, kde nastínil cesty k obnově lidství. Dílo nedokončil. Je psáno latinsky.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Podrobné návrhy a návody k nápravě našeho světa, která je naprostou nutností a nezbytností pro další život člověka. Předkládá důkazy zkaženosti lidí vlivem našeho vlastního odvrácení od Boha a tedy morálky, mravnosti, ctností, zbožnosti a především lidskosti., nadčasovost, Sám Komenský toto dílo pokládal za převratné a zásadní pro celý svět.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Za Komenského života však vyšly jen dva svazky. Spis, o kterém diskutovala celá vzdělaná Evropa, se v pozdějších letech ztratil a kompletní text byl nalezen až v roce 1935. </a:t>
            </a:r>
          </a:p>
        </p:txBody>
      </p:sp>
    </p:spTree>
    <p:extLst>
      <p:ext uri="{BB962C8B-B14F-4D97-AF65-F5344CB8AC3E}">
        <p14:creationId xmlns:p14="http://schemas.microsoft.com/office/powerpoint/2010/main" val="392638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35416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cs-CZ" sz="2400" b="1" dirty="0" err="1"/>
              <a:t>Pansofia</a:t>
            </a:r>
            <a:r>
              <a:rPr lang="cs-CZ" sz="2400" dirty="0"/>
              <a:t> – všeobecná moudrost, zdokonalení společnosti věděním</a:t>
            </a:r>
            <a:br>
              <a:rPr lang="cs-CZ" sz="2400" dirty="0"/>
            </a:br>
            <a:r>
              <a:rPr lang="cs-CZ" sz="2400" b="1" dirty="0" err="1"/>
              <a:t>Pampaedia</a:t>
            </a:r>
            <a:r>
              <a:rPr lang="cs-CZ" sz="2400" dirty="0"/>
              <a:t> – IV. díl věnovaný vzdělávání, </a:t>
            </a:r>
            <a:r>
              <a:rPr lang="cs-CZ" sz="2400" dirty="0">
                <a:solidFill>
                  <a:srgbClr val="FF0000"/>
                </a:solidFill>
              </a:rPr>
              <a:t>je promyšlená originální teorie celoživotního utváření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8" cy="496855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„…První, čeho si přejeme, jest, aby tak plně a </a:t>
            </a:r>
            <a:r>
              <a:rPr lang="cs-CZ" b="1" dirty="0"/>
              <a:t>k plnému lidství mohl býti vzděláván</a:t>
            </a:r>
            <a:r>
              <a:rPr lang="cs-CZ" dirty="0"/>
              <a:t> ne nějaký jeden člověk nebo několik jich nebo mnoho, nýbrž všichni lidé vespolek </a:t>
            </a:r>
            <a:r>
              <a:rPr lang="cs-CZ" b="1" dirty="0"/>
              <a:t>i každý </a:t>
            </a:r>
            <a:r>
              <a:rPr lang="cs-CZ" dirty="0"/>
              <a:t>zvlášť, mladí i staří, bohatí i chudí, urození i neurození, mužové i ženy, zkrátka každý, komu se dostalo údělu narodit se člověkem, aby konečně jednou bylo celé lidské pokolení vzdělané po všech věkových stupních, stavech, pohlaví a národech. Za druhé si přejeme, aby </a:t>
            </a:r>
            <a:r>
              <a:rPr lang="cs-CZ" b="1" dirty="0"/>
              <a:t>každý člověk byl celistvě vzdělán</a:t>
            </a:r>
            <a:r>
              <a:rPr lang="cs-CZ" dirty="0"/>
              <a:t> </a:t>
            </a:r>
            <a:r>
              <a:rPr lang="cs-CZ" b="1" dirty="0"/>
              <a:t>a správně vycvičen nikoli jen v nějaké jediné věci nebo v několika málo nebo v mnohých, nýbrž ve všech, které dovršují podstatu</a:t>
            </a:r>
            <a:r>
              <a:rPr lang="cs-CZ" dirty="0"/>
              <a:t>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3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Lisabonská strategie</a:t>
            </a:r>
            <a:br>
              <a:rPr lang="cs-CZ" b="1" dirty="0"/>
            </a:br>
            <a:r>
              <a:rPr lang="cs-CZ" b="1" dirty="0"/>
              <a:t>březen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63711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směr politiky a činnosti v EU pro 21. století</a:t>
            </a:r>
          </a:p>
          <a:p>
            <a:r>
              <a:rPr lang="cs-CZ" dirty="0"/>
              <a:t>Memorandum o celoživotním učení</a:t>
            </a:r>
          </a:p>
          <a:p>
            <a:r>
              <a:rPr lang="cs-CZ" dirty="0"/>
              <a:t>6 problémových okruhů:</a:t>
            </a:r>
          </a:p>
          <a:p>
            <a:r>
              <a:rPr lang="cs-CZ" b="1" i="1" dirty="0"/>
              <a:t>Nové základní dovednosti pro všechny </a:t>
            </a:r>
          </a:p>
          <a:p>
            <a:r>
              <a:rPr lang="cs-CZ" b="1" i="1" dirty="0"/>
              <a:t>Více investic do lidských zdrojů </a:t>
            </a:r>
          </a:p>
          <a:p>
            <a:r>
              <a:rPr lang="cs-CZ" b="1" i="1" dirty="0"/>
              <a:t>Inovovat vyučování a učení </a:t>
            </a:r>
          </a:p>
          <a:p>
            <a:r>
              <a:rPr lang="cs-CZ" b="1" i="1" dirty="0"/>
              <a:t>Oceňovat učení</a:t>
            </a:r>
          </a:p>
          <a:p>
            <a:r>
              <a:rPr lang="cs-CZ" b="1" i="1" dirty="0"/>
              <a:t>Přehodnotit poradenství</a:t>
            </a:r>
          </a:p>
          <a:p>
            <a:r>
              <a:rPr lang="cs-CZ" b="1" i="1" dirty="0"/>
              <a:t>Přiblížit učení domovu</a:t>
            </a:r>
          </a:p>
        </p:txBody>
      </p:sp>
    </p:spTree>
    <p:extLst>
      <p:ext uri="{BB962C8B-B14F-4D97-AF65-F5344CB8AC3E}">
        <p14:creationId xmlns:p14="http://schemas.microsoft.com/office/powerpoint/2010/main" val="2767553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Důraz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Podpora získávání nových dovedností</a:t>
            </a:r>
            <a:r>
              <a:rPr lang="cs-CZ" dirty="0"/>
              <a:t>, včetně nového způsobu společenského uznávání odborných a profesních dovedností</a:t>
            </a:r>
          </a:p>
          <a:p>
            <a:r>
              <a:rPr lang="cs-CZ" b="1" dirty="0"/>
              <a:t>Sbližování škol s podnikatelským sektorem</a:t>
            </a:r>
            <a:r>
              <a:rPr lang="cs-CZ" dirty="0"/>
              <a:t>, včetně podpory rozvoje učňovského školství ve všech formách.</a:t>
            </a:r>
          </a:p>
          <a:p>
            <a:r>
              <a:rPr lang="cs-CZ" b="1" dirty="0"/>
              <a:t>Boj proti sociálnímu vylučování</a:t>
            </a:r>
            <a:r>
              <a:rPr lang="cs-CZ" dirty="0"/>
              <a:t>, tzn. nabídnutí tzv. druhé šance</a:t>
            </a:r>
          </a:p>
          <a:p>
            <a:r>
              <a:rPr lang="cs-CZ" b="1" dirty="0"/>
              <a:t>Podpora zběhlosti ve třech jazycích „Společenství“</a:t>
            </a:r>
            <a:r>
              <a:rPr lang="cs-CZ" dirty="0"/>
              <a:t>, zaměstnatelnost v rámci jednotného evropského trhu.</a:t>
            </a:r>
          </a:p>
          <a:p>
            <a:r>
              <a:rPr lang="cs-CZ" dirty="0"/>
              <a:t>Posuzování hmotných investic a investic do vzdělávání na stejném základě</a:t>
            </a:r>
          </a:p>
        </p:txBody>
      </p:sp>
    </p:spTree>
    <p:extLst>
      <p:ext uri="{BB962C8B-B14F-4D97-AF65-F5344CB8AC3E}">
        <p14:creationId xmlns:p14="http://schemas.microsoft.com/office/powerpoint/2010/main" val="41901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/>
              <a:t>Druhy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568952" cy="580526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1500" b="1" dirty="0"/>
              <a:t>Formální vzdělávání</a:t>
            </a:r>
          </a:p>
          <a:p>
            <a:r>
              <a:rPr lang="cs-CZ" sz="1500" dirty="0"/>
              <a:t>realizováno ve vzdělávacích institucích, zpravidla ve školách</a:t>
            </a:r>
          </a:p>
          <a:p>
            <a:r>
              <a:rPr lang="cs-CZ" sz="1500" dirty="0"/>
              <a:t>vytváří nezbytné základy</a:t>
            </a:r>
          </a:p>
          <a:p>
            <a:r>
              <a:rPr lang="cs-CZ" sz="1500" dirty="0"/>
              <a:t>funkce, cíle, obsahy, organizační formy a způsoby hodnocení jsou vymezeny právními předpisy</a:t>
            </a:r>
          </a:p>
          <a:p>
            <a:r>
              <a:rPr lang="cs-CZ" sz="1500" dirty="0"/>
              <a:t>získávání na sebe zpravidla navazujících stupňů vzdělání (základního vzdělání, středního vzdělání, středního vzdělání s výučním listem, středního vzdělání s maturitní zkouškou, vyššího odborného vzdělání v konzervatoři, vyššího odborného vzdělání, vysokoškolského vzdělání)</a:t>
            </a:r>
          </a:p>
          <a:p>
            <a:r>
              <a:rPr lang="cs-CZ" sz="1500" dirty="0"/>
              <a:t>absolvování je potvrzováno příslušným osvědčením (vysvědčením, diplomem apod.)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500" b="1" dirty="0"/>
              <a:t>Neformální vzdělávání</a:t>
            </a:r>
          </a:p>
          <a:p>
            <a:r>
              <a:rPr lang="cs-CZ" sz="1500" dirty="0"/>
              <a:t>zaměřeno na získání vědomostí, dovedností a kompetencí, které mohou zlepšit společenské i pracovní uplatnění</a:t>
            </a:r>
          </a:p>
          <a:p>
            <a:r>
              <a:rPr lang="cs-CZ" sz="1500" dirty="0"/>
              <a:t>poskytováno v zařízeních zaměstnavatelů, soukromých vzdělávacích institucích, nestátních neziskových organizacích, ve školských zařízeních a dalších organizacích</a:t>
            </a:r>
          </a:p>
          <a:p>
            <a:r>
              <a:rPr lang="cs-CZ" sz="1500" dirty="0"/>
              <a:t>organizované volnočasové aktivity pro děti, mládež a dospělé, kurzy cizích jazyků, počítačové kurzy, rekvalifikační kurzy, školení a přednášky</a:t>
            </a:r>
          </a:p>
          <a:p>
            <a:r>
              <a:rPr lang="cs-CZ" sz="1500" dirty="0"/>
              <a:t>účast odborného lektora, učitele, proškoleného vedoucího</a:t>
            </a:r>
          </a:p>
          <a:p>
            <a:r>
              <a:rPr lang="cs-CZ" sz="1500" dirty="0"/>
              <a:t>nevede k získání stupně vzdělání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500" b="1" dirty="0"/>
              <a:t>Informální učení</a:t>
            </a:r>
          </a:p>
          <a:p>
            <a:r>
              <a:rPr lang="cs-CZ" sz="1500" dirty="0"/>
              <a:t>proces získávání vědomostí, osvojování si dovedností a kompetencí z každodenních zkušeností a činností v práci, v rodině, ve volném čase.</a:t>
            </a:r>
          </a:p>
          <a:p>
            <a:r>
              <a:rPr lang="cs-CZ" sz="1500" dirty="0"/>
              <a:t>sebevzdělávání, kdy učící se nemá možnost ověřit si nabyté znalosti (např. televizní jazykové kurzy)</a:t>
            </a:r>
          </a:p>
          <a:p>
            <a:r>
              <a:rPr lang="cs-CZ" sz="1500" dirty="0"/>
              <a:t>neorganizované, zpravidla nesystematické a institucionálně nekoordinované</a:t>
            </a:r>
          </a:p>
        </p:txBody>
      </p:sp>
    </p:spTree>
    <p:extLst>
      <p:ext uri="{BB962C8B-B14F-4D97-AF65-F5344CB8AC3E}">
        <p14:creationId xmlns:p14="http://schemas.microsoft.com/office/powerpoint/2010/main" val="42055334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3161</Words>
  <Application>Microsoft Office PowerPoint</Application>
  <PresentationFormat>Předvádění na obrazovce (4:3)</PresentationFormat>
  <Paragraphs>286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pt_sans</vt:lpstr>
      <vt:lpstr>Times New Roman</vt:lpstr>
      <vt:lpstr>Wingdings</vt:lpstr>
      <vt:lpstr>Motiv systému Office</vt:lpstr>
      <vt:lpstr>Celoživotní učení</vt:lpstr>
      <vt:lpstr>Celoživotní učení „lifewide“ - všeživotní</vt:lpstr>
      <vt:lpstr>Koncepce celoživotního učení</vt:lpstr>
      <vt:lpstr>Svět - snahy</vt:lpstr>
      <vt:lpstr>Nové myšlenky? J. A. Komenský: Obecná porada o nápravě věcí lidských   </vt:lpstr>
      <vt:lpstr>Pansofia – všeobecná moudrost, zdokonalení společnosti věděním Pampaedia – IV. díl věnovaný vzdělávání, je promyšlená originální teorie celoživotního utváření člověka</vt:lpstr>
      <vt:lpstr>Lisabonská strategie březen 2000</vt:lpstr>
      <vt:lpstr>Důraz</vt:lpstr>
      <vt:lpstr>Druhy vzdělávání</vt:lpstr>
      <vt:lpstr>Klasifikace ISCED</vt:lpstr>
      <vt:lpstr>ISCED</vt:lpstr>
      <vt:lpstr>ISCED 0 vzdělávání v ranné dětství preprimární vzdělávání</vt:lpstr>
      <vt:lpstr>ISCED 1  primární vzdělávání</vt:lpstr>
      <vt:lpstr>ISCED 2  nižší sekundární vzdělávání (střední vzdělávání)</vt:lpstr>
      <vt:lpstr>ISCED  3 vyšší sekundární vzdělávání (střední vzdělávání)</vt:lpstr>
      <vt:lpstr>Střední vzdělání s maturitní zkouškou</vt:lpstr>
      <vt:lpstr> Střední vzdělání s výučním listem </vt:lpstr>
      <vt:lpstr>Střední vzdělání bez výučního listu a bez maturitní zkoušky</vt:lpstr>
      <vt:lpstr>Prezentace aplikace PowerPoint</vt:lpstr>
      <vt:lpstr>ISCED 4-5</vt:lpstr>
      <vt:lpstr>ISCED 6 - 8</vt:lpstr>
      <vt:lpstr>Současnost v celoživotním učení</vt:lpstr>
      <vt:lpstr>Formy studia</vt:lpstr>
      <vt:lpstr>ČR a vlivy na celoživotní učení</vt:lpstr>
      <vt:lpstr>Národní soustava (rámec) kvalifikací Evropský rámec kvalifikací (European Qualifications Framework - EQF)</vt:lpstr>
      <vt:lpstr>Národní rámec kvalifikací</vt:lpstr>
      <vt:lpstr>Informace o Národním rámci kvalifikací</vt:lpstr>
      <vt:lpstr>Národní soustava povolání</vt:lpstr>
      <vt:lpstr>Národní konsorcium</vt:lpstr>
      <vt:lpstr>Nostrifikace vzdělání  základního a středního vzdělání</vt:lpstr>
      <vt:lpstr> Nostrifikace  vysokoškolského vzdělání </vt:lpstr>
      <vt:lpstr>Vzdělávání dospělých </vt:lpstr>
      <vt:lpstr>Vzdělávání dospělých</vt:lpstr>
      <vt:lpstr>Vzdělávání seniorů Univerzity třetího věku</vt:lpstr>
      <vt:lpstr>Další info</vt:lpstr>
      <vt:lpstr>Brno – pomoc pro cizince, výuka ČJ</vt:lpstr>
      <vt:lpstr>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 Bayerová</cp:lastModifiedBy>
  <cp:revision>30</cp:revision>
  <dcterms:created xsi:type="dcterms:W3CDTF">2021-01-04T03:18:32Z</dcterms:created>
  <dcterms:modified xsi:type="dcterms:W3CDTF">2021-03-15T15:44:04Z</dcterms:modified>
</cp:coreProperties>
</file>