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3" r:id="rId4"/>
    <p:sldId id="306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70" r:id="rId14"/>
    <p:sldId id="268" r:id="rId15"/>
    <p:sldId id="257" r:id="rId16"/>
    <p:sldId id="287" r:id="rId17"/>
    <p:sldId id="288" r:id="rId18"/>
    <p:sldId id="302" r:id="rId19"/>
    <p:sldId id="289" r:id="rId20"/>
    <p:sldId id="269" r:id="rId21"/>
    <p:sldId id="305" r:id="rId22"/>
    <p:sldId id="310" r:id="rId23"/>
    <p:sldId id="304" r:id="rId24"/>
    <p:sldId id="307" r:id="rId25"/>
    <p:sldId id="308" r:id="rId26"/>
    <p:sldId id="275" r:id="rId27"/>
    <p:sldId id="309" r:id="rId28"/>
    <p:sldId id="303" r:id="rId29"/>
    <p:sldId id="301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5" autoAdjust="0"/>
    <p:restoredTop sz="92219" autoAdjust="0"/>
  </p:normalViewPr>
  <p:slideViewPr>
    <p:cSldViewPr>
      <p:cViewPr varScale="1">
        <p:scale>
          <a:sx n="85" d="100"/>
          <a:sy n="85" d="100"/>
        </p:scale>
        <p:origin x="-12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0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17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29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19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76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64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498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7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58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10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79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2D4B7-C458-4AFE-8D73-F7410B29B7C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E70DD-94A8-4070-A5D1-7283CFA9C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22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ministerstvo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r-jihomoravsky.cz/Default.aspx?ID=324487&amp;TypeID=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absolvent.cz/Temata/ClanekAbsolventi/5-3-05/Spokojenost-absolventu-skol-s-volbou-oboru/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predskolni-vzdelavani/informace-o-povinnem-predskolnim-vzdelavan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absolvent.cz/Temata/ClanekAbsolventi/5-3-05/Spokojenost-absolventu-skol-s-volbou-oboru/1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173062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Zřizovatel organizace</a:t>
            </a:r>
            <a:br>
              <a:rPr lang="cs-CZ" b="1" dirty="0" smtClean="0"/>
            </a:br>
            <a:r>
              <a:rPr lang="cs-CZ" b="1" dirty="0" smtClean="0"/>
              <a:t>Řízení, vedení a správa organizace veřejné správy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Řízení institucí výchovy, vzdělávání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a veřejné správy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60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21"/>
            <a:ext cx="8291264" cy="1354162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100" b="1" cap="all" dirty="0" smtClean="0"/>
              <a:t/>
            </a:r>
            <a:br>
              <a:rPr lang="cs-CZ" sz="3100" b="1" cap="all" dirty="0" smtClean="0"/>
            </a:br>
            <a:r>
              <a:rPr lang="cs-CZ" sz="3100" b="1" cap="all" dirty="0" smtClean="0"/>
              <a:t>Sekundární  </a:t>
            </a:r>
            <a:r>
              <a:rPr lang="cs-CZ" sz="3100" b="1" cap="all" dirty="0"/>
              <a:t>VZDĚLÁNÍ </a:t>
            </a:r>
            <a:r>
              <a:rPr lang="cs-CZ" sz="3100" b="1" cap="all" dirty="0" smtClean="0"/>
              <a:t/>
            </a:r>
            <a:br>
              <a:rPr lang="cs-CZ" sz="3100" b="1" cap="all" dirty="0" smtClean="0"/>
            </a:br>
            <a:r>
              <a:rPr lang="cs-CZ" sz="3100" b="1" cap="all" dirty="0" smtClean="0"/>
              <a:t>bez výučního listu, s </a:t>
            </a:r>
            <a:r>
              <a:rPr lang="cs-CZ" sz="3100" b="1" cap="all" dirty="0" err="1" smtClean="0"/>
              <a:t>výučnímlistem</a:t>
            </a:r>
            <a:r>
              <a:rPr lang="cs-CZ" sz="3100" b="1" cap="all" dirty="0" smtClean="0"/>
              <a:t>   </a:t>
            </a:r>
            <a:br>
              <a:rPr lang="cs-CZ" sz="3100" b="1" cap="all" dirty="0" smtClean="0"/>
            </a:br>
            <a:r>
              <a:rPr lang="cs-CZ" sz="3100" b="1" cap="all" dirty="0" smtClean="0"/>
              <a:t>s maturitou </a:t>
            </a:r>
            <a:r>
              <a:rPr lang="cs-CZ" sz="3100" b="1" cap="all" dirty="0" smtClean="0"/>
              <a:t>-  </a:t>
            </a:r>
            <a:r>
              <a:rPr lang="cs-CZ" sz="3100" b="1" cap="all" dirty="0" err="1" smtClean="0"/>
              <a:t>KATEGORIe</a:t>
            </a:r>
            <a:r>
              <a:rPr lang="cs-CZ" sz="3100" b="1" cap="all" dirty="0"/>
              <a:t> </a:t>
            </a:r>
            <a:r>
              <a:rPr lang="cs-CZ" sz="3100" b="1" cap="all" dirty="0" smtClean="0"/>
              <a:t>oborů</a:t>
            </a:r>
            <a:br>
              <a:rPr lang="cs-CZ" sz="3100" b="1" cap="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cs-CZ" dirty="0"/>
              <a:t>úplné střední odborné vzdělání s maturitou (obory kategorie </a:t>
            </a:r>
            <a:r>
              <a:rPr lang="cs-CZ" b="1" dirty="0"/>
              <a:t>M</a:t>
            </a:r>
            <a:r>
              <a:rPr lang="cs-CZ" dirty="0"/>
              <a:t>): příprava má profesní charakter a délka studia je 4 roky. </a:t>
            </a:r>
            <a:endParaRPr lang="cs-CZ" dirty="0" smtClean="0"/>
          </a:p>
          <a:p>
            <a:pPr fontAlgn="base"/>
            <a:r>
              <a:rPr lang="cs-CZ" dirty="0" smtClean="0"/>
              <a:t>úplné </a:t>
            </a:r>
            <a:r>
              <a:rPr lang="cs-CZ" dirty="0"/>
              <a:t>střední odborné vzdělání s odborným výcvikem a maturitou (obory kategorie </a:t>
            </a:r>
            <a:r>
              <a:rPr lang="cs-CZ" b="1" dirty="0"/>
              <a:t>L</a:t>
            </a:r>
            <a:r>
              <a:rPr lang="cs-CZ" dirty="0"/>
              <a:t>): studium připravuje pro náročná dělnická povolání a nižší řídicí funkce. V denní formě je 4leté a jeho významnou součástí je odborný výcvik (obory vznikly z dřívějších 3letých učebních oborů</a:t>
            </a:r>
            <a:r>
              <a:rPr lang="cs-CZ" dirty="0" smtClean="0"/>
              <a:t>).</a:t>
            </a:r>
          </a:p>
          <a:p>
            <a:pPr fontAlgn="base"/>
            <a:r>
              <a:rPr lang="cs-CZ" dirty="0" smtClean="0"/>
              <a:t>úplné střední všeobecné vzdělání (obory kategorie </a:t>
            </a:r>
            <a:r>
              <a:rPr lang="cs-CZ" b="1" dirty="0" smtClean="0"/>
              <a:t>K</a:t>
            </a:r>
            <a:r>
              <a:rPr lang="cs-CZ" dirty="0" smtClean="0"/>
              <a:t>): všeobecná příprava ve 4letých a víceletých gymnáziích je neprofesní a připravuje především pro vysokoškolské nebo vyšší odborné vzdělávání. Rozlišení oborů se řídí délkou přípravy:</a:t>
            </a:r>
          </a:p>
          <a:p>
            <a:pPr lvl="1" fontAlgn="base"/>
            <a:r>
              <a:rPr lang="cs-CZ" dirty="0" smtClean="0"/>
              <a:t>4leté – po ukončení 9. ročníku základní školy (označení v kódu je K/4),</a:t>
            </a:r>
          </a:p>
          <a:p>
            <a:pPr lvl="1" fontAlgn="base"/>
            <a:r>
              <a:rPr lang="cs-CZ" dirty="0" smtClean="0"/>
              <a:t>6leté – po ukončení 7. ročníku základní školy (K/6),</a:t>
            </a:r>
          </a:p>
          <a:p>
            <a:pPr lvl="1" fontAlgn="base"/>
            <a:r>
              <a:rPr lang="cs-CZ" dirty="0" smtClean="0"/>
              <a:t>8leté – po ukončení 5. ročníku základní školy (K/8). </a:t>
            </a:r>
          </a:p>
          <a:p>
            <a:pPr fontAlgn="base"/>
            <a:r>
              <a:rPr lang="cs-CZ" dirty="0"/>
              <a:t>vyšší odborné vzdělání v konzervatoři (obory kategorie </a:t>
            </a:r>
            <a:r>
              <a:rPr lang="cs-CZ" b="1" dirty="0"/>
              <a:t>P</a:t>
            </a:r>
            <a:r>
              <a:rPr lang="cs-CZ" dirty="0"/>
              <a:t>): </a:t>
            </a:r>
            <a:endParaRPr lang="cs-CZ" dirty="0" smtClean="0"/>
          </a:p>
          <a:p>
            <a:pPr lvl="1" fontAlgn="base"/>
            <a:r>
              <a:rPr lang="cs-CZ" dirty="0" smtClean="0"/>
              <a:t>6letá příprava – po ukončení 7. ročníku základní školy</a:t>
            </a:r>
          </a:p>
          <a:p>
            <a:pPr lvl="1" fontAlgn="base"/>
            <a:r>
              <a:rPr lang="cs-CZ" dirty="0" smtClean="0"/>
              <a:t>8letá příprava – po ukončení 5. ročníku základní školy pro oboru </a:t>
            </a:r>
          </a:p>
          <a:p>
            <a:pPr fontAlgn="base"/>
            <a:endParaRPr lang="cs-CZ" dirty="0" smtClean="0"/>
          </a:p>
          <a:p>
            <a:pPr lvl="1" fontAlgn="base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749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b="1" dirty="0" smtClean="0"/>
              <a:t>Terciární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poskytují </a:t>
            </a:r>
            <a:r>
              <a:rPr lang="cs-CZ" dirty="0"/>
              <a:t>vyšší odborné a vysoké </a:t>
            </a:r>
            <a:r>
              <a:rPr lang="cs-CZ" dirty="0" smtClean="0"/>
              <a:t>školy</a:t>
            </a:r>
          </a:p>
          <a:p>
            <a:r>
              <a:rPr lang="cs-CZ" dirty="0" smtClean="0"/>
              <a:t>VOŠ  - obvykle 3-leté programy</a:t>
            </a:r>
          </a:p>
          <a:p>
            <a:r>
              <a:rPr lang="cs-CZ" dirty="0" smtClean="0"/>
              <a:t>VŠ -  programy </a:t>
            </a:r>
            <a:r>
              <a:rPr lang="cs-CZ" dirty="0"/>
              <a:t>prvního, druhého a třetího cyklu (bakalářský, magisterský a doktorský studijní program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221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Vzdělávání dospělých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zahrnuje všeobecné, odborné, zájmové a jiné vzdělávání</a:t>
            </a:r>
          </a:p>
          <a:p>
            <a:r>
              <a:rPr lang="cs-CZ" dirty="0" smtClean="0"/>
              <a:t>univerzity třetího věku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401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Školská zařízení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školská poradenská zařízení</a:t>
            </a:r>
          </a:p>
          <a:p>
            <a:r>
              <a:rPr lang="cs-CZ" dirty="0" smtClean="0"/>
              <a:t>školská zařízení pro zájmové vzdělávání</a:t>
            </a:r>
          </a:p>
          <a:p>
            <a:r>
              <a:rPr lang="cs-CZ" dirty="0" smtClean="0"/>
              <a:t>školská účelová zařízení /knihovna/</a:t>
            </a:r>
          </a:p>
          <a:p>
            <a:r>
              <a:rPr lang="cs-CZ" dirty="0" smtClean="0"/>
              <a:t>školská výchovná a ubytovací zařízení</a:t>
            </a:r>
          </a:p>
          <a:p>
            <a:r>
              <a:rPr lang="cs-CZ" dirty="0" smtClean="0"/>
              <a:t>zařízení školního stravování</a:t>
            </a:r>
          </a:p>
          <a:p>
            <a:r>
              <a:rPr lang="cs-CZ" dirty="0" smtClean="0"/>
              <a:t>zařízení pro další vzdělávání pedagogických pracovníků /SSŠ/</a:t>
            </a:r>
          </a:p>
          <a:p>
            <a:r>
              <a:rPr lang="cs-CZ" dirty="0" smtClean="0"/>
              <a:t>školská zařízení pro výkon ústavní výchovy nebo ochranné výchovy a školská zařízení pro preventivně výchovnou péči. Členění školských zařízení pro výkon ústavní výchovy nebo ochranné výchovy a školských zařízení pro preventivně výchovnou péči stanoví zvláštní právní předpis /diagnostický ústav, dětský domov, dětský domov se školou, výchovný ústav/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828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Zřizovatel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507288" cy="514116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Ministerstva (</a:t>
            </a:r>
            <a:r>
              <a:rPr lang="cs-CZ" dirty="0"/>
              <a:t>Ministerstvo obrany, Ministerstvo vnitra, Ministerstvo </a:t>
            </a:r>
            <a:r>
              <a:rPr lang="cs-CZ" dirty="0" smtClean="0"/>
              <a:t>spravedlnosti, </a:t>
            </a:r>
            <a:r>
              <a:rPr lang="cs-CZ" dirty="0"/>
              <a:t>Ministerstvo práce a sociálních </a:t>
            </a:r>
            <a:r>
              <a:rPr lang="cs-CZ" dirty="0" smtClean="0"/>
              <a:t>věcí, Ministerstvo zahraničních věcí)</a:t>
            </a:r>
          </a:p>
          <a:p>
            <a:r>
              <a:rPr lang="cs-CZ" dirty="0" smtClean="0"/>
              <a:t>Kraj </a:t>
            </a:r>
          </a:p>
          <a:p>
            <a:r>
              <a:rPr lang="cs-CZ" dirty="0" smtClean="0"/>
              <a:t>Obec </a:t>
            </a:r>
          </a:p>
          <a:p>
            <a:r>
              <a:rPr lang="cs-CZ" dirty="0" smtClean="0"/>
              <a:t>Svazek obcí </a:t>
            </a:r>
          </a:p>
          <a:p>
            <a:r>
              <a:rPr lang="cs-CZ" dirty="0" smtClean="0"/>
              <a:t>Církev </a:t>
            </a:r>
          </a:p>
          <a:p>
            <a:r>
              <a:rPr lang="cs-CZ" dirty="0" smtClean="0"/>
              <a:t>Soukromá osoba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900" dirty="0"/>
              <a:t>Ministerstvo obrany, Ministerstvo vnitra, Ministerstvo spravedlnosti a Ministerstvo práce a sociálních věcí zřizuje školy a školská zařízení jako organizační složky státu</a:t>
            </a:r>
          </a:p>
          <a:p>
            <a:r>
              <a:rPr lang="cs-CZ" sz="2900" dirty="0"/>
              <a:t>Ministerstvo zahraničních věcí zřizuje školy při diplomatické misi nebo konzulárním úřadu České republiky jako součást těchto úřadů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600" dirty="0" smtClean="0"/>
              <a:t>Školy - školské příspěvkové organizace nebo právnické osoby</a:t>
            </a:r>
          </a:p>
        </p:txBody>
      </p:sp>
    </p:spTree>
    <p:extLst>
      <p:ext uri="{BB962C8B-B14F-4D97-AF65-F5344CB8AC3E}">
        <p14:creationId xmlns:p14="http://schemas.microsoft.com/office/powerpoint/2010/main" val="2071642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Školy </a:t>
            </a:r>
            <a:br>
              <a:rPr lang="cs-CZ" b="1" dirty="0" smtClean="0"/>
            </a:br>
            <a:r>
              <a:rPr lang="cs-CZ" b="1" dirty="0" smtClean="0"/>
              <a:t>spravované v rámci veřejné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65104"/>
          </a:xfrm>
        </p:spPr>
        <p:txBody>
          <a:bodyPr>
            <a:normAutofit fontScale="32500" lnSpcReduction="20000"/>
          </a:bodyPr>
          <a:lstStyle/>
          <a:p>
            <a:r>
              <a:rPr lang="cs-CZ" sz="7400" dirty="0" smtClean="0"/>
              <a:t>pravomoci </a:t>
            </a:r>
            <a:r>
              <a:rPr lang="cs-CZ" sz="7400" dirty="0"/>
              <a:t>rozděleny mezi ústřední řídicí orgány, kraje a </a:t>
            </a:r>
            <a:r>
              <a:rPr lang="cs-CZ" sz="7400" dirty="0" smtClean="0"/>
              <a:t>obce</a:t>
            </a:r>
          </a:p>
          <a:p>
            <a:pPr marL="0" indent="0">
              <a:buNone/>
            </a:pPr>
            <a:endParaRPr lang="cs-CZ" sz="7400" dirty="0" smtClean="0"/>
          </a:p>
          <a:p>
            <a:pPr marL="0" indent="0">
              <a:buNone/>
            </a:pPr>
            <a:r>
              <a:rPr lang="cs-CZ" sz="7400" b="1" dirty="0" smtClean="0"/>
              <a:t>Ministerstvo </a:t>
            </a:r>
            <a:r>
              <a:rPr lang="cs-CZ" sz="7400" b="1" dirty="0"/>
              <a:t>školství, mládeže a </a:t>
            </a:r>
            <a:r>
              <a:rPr lang="cs-CZ" sz="7400" b="1" dirty="0" smtClean="0"/>
              <a:t>tělovýchovy </a:t>
            </a:r>
            <a:r>
              <a:rPr lang="cs-CZ" sz="7400" dirty="0" smtClean="0"/>
              <a:t>- orgán </a:t>
            </a:r>
            <a:r>
              <a:rPr lang="cs-CZ" sz="7400" dirty="0"/>
              <a:t>státní správy ve školství:</a:t>
            </a:r>
          </a:p>
          <a:p>
            <a:r>
              <a:rPr lang="cs-CZ" sz="7400" dirty="0"/>
              <a:t>odpovídá za stav, koncepci a rozvoj vzdělávací soustavy;</a:t>
            </a:r>
          </a:p>
          <a:p>
            <a:r>
              <a:rPr lang="cs-CZ" sz="7400" dirty="0"/>
              <a:t>rozděluje finanční prostředky ze státního rozpočtu;</a:t>
            </a:r>
          </a:p>
          <a:p>
            <a:r>
              <a:rPr lang="cs-CZ" sz="7400" dirty="0"/>
              <a:t>stanovuje kvalifikační předpoklady a pracovní podmínky učitelů;</a:t>
            </a:r>
          </a:p>
          <a:p>
            <a:r>
              <a:rPr lang="cs-CZ" sz="7400" dirty="0"/>
              <a:t>určuje rámcový obsah předškolního až středního vzdělávání</a:t>
            </a:r>
            <a:r>
              <a:rPr lang="cs-CZ" sz="7400" dirty="0" smtClean="0"/>
              <a:t>;</a:t>
            </a:r>
          </a:p>
          <a:p>
            <a:r>
              <a:rPr lang="cs-CZ" sz="7400" dirty="0" smtClean="0"/>
              <a:t>Zpracovává dlouhodobý záměr rozvoje vzdělávání a vzdělávací soustavy</a:t>
            </a:r>
            <a:endParaRPr lang="cs-CZ" sz="7400" dirty="0"/>
          </a:p>
          <a:p>
            <a:r>
              <a:rPr lang="cs-CZ" sz="7400" dirty="0"/>
              <a:t>schvaluje vzdělávací programy vyšších odborných škol.</a:t>
            </a:r>
          </a:p>
          <a:p>
            <a:pPr marL="0" indent="0">
              <a:buNone/>
            </a:pPr>
            <a:r>
              <a:rPr lang="cs-CZ" sz="7400" b="1" dirty="0" smtClean="0"/>
              <a:t>Kraje</a:t>
            </a:r>
            <a:endParaRPr lang="cs-CZ" sz="7400" dirty="0"/>
          </a:p>
          <a:p>
            <a:endParaRPr lang="cs-CZ" sz="5600" dirty="0"/>
          </a:p>
        </p:txBody>
      </p:sp>
    </p:spTree>
    <p:extLst>
      <p:ext uri="{BB962C8B-B14F-4D97-AF65-F5344CB8AC3E}">
        <p14:creationId xmlns:p14="http://schemas.microsoft.com/office/powerpoint/2010/main" val="232434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ŘÍZENÍ VZDĚLÁVÁNÍ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cs-CZ" altLang="cs-CZ" b="1" dirty="0" smtClean="0">
                <a:solidFill>
                  <a:srgbClr val="0070C0"/>
                </a:solidFill>
              </a:rPr>
              <a:t>CENTRÁLNÍ ÚROVEŇ</a:t>
            </a:r>
          </a:p>
          <a:p>
            <a:pPr>
              <a:spcBef>
                <a:spcPct val="0"/>
              </a:spcBef>
              <a:buNone/>
            </a:pPr>
            <a:endParaRPr lang="cs-CZ" altLang="cs-CZ" b="1" u="sng" dirty="0" smtClean="0">
              <a:solidFill>
                <a:srgbClr val="0070C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b="1" dirty="0" smtClean="0">
                <a:hlinkClick r:id="rId2"/>
              </a:rPr>
              <a:t>MŠMT</a:t>
            </a:r>
            <a:endParaRPr lang="cs-CZ" alt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43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922114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ŘÍZENÍ VZDĚLÁVÁNÍ V ČR – </a:t>
            </a:r>
            <a:r>
              <a:rPr lang="cs-CZ" altLang="cs-CZ" dirty="0" err="1" smtClean="0"/>
              <a:t>pokr</a:t>
            </a:r>
            <a:r>
              <a:rPr lang="cs-CZ" alt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328592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  <a:buNone/>
              <a:defRPr/>
            </a:pPr>
            <a:r>
              <a:rPr lang="cs-CZ" sz="7200" b="1" dirty="0" smtClean="0">
                <a:solidFill>
                  <a:srgbClr val="0070C0"/>
                </a:solidFill>
              </a:rPr>
              <a:t>REGIONÁLNÍ </a:t>
            </a:r>
            <a:r>
              <a:rPr lang="cs-CZ" sz="7200" b="1" dirty="0">
                <a:solidFill>
                  <a:srgbClr val="0070C0"/>
                </a:solidFill>
              </a:rPr>
              <a:t>ÚROVEŇ (KRAJE</a:t>
            </a:r>
            <a:r>
              <a:rPr lang="cs-CZ" sz="7200" b="1" dirty="0" smtClean="0">
                <a:solidFill>
                  <a:srgbClr val="0070C0"/>
                </a:solidFill>
              </a:rPr>
              <a:t>)</a:t>
            </a:r>
          </a:p>
          <a:p>
            <a:pPr>
              <a:spcBef>
                <a:spcPts val="0"/>
              </a:spcBef>
              <a:buNone/>
              <a:defRPr/>
            </a:pPr>
            <a:endParaRPr lang="cs-CZ" sz="7200" b="1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endParaRPr lang="cs-CZ" dirty="0" smtClean="0"/>
          </a:p>
          <a:p>
            <a:pPr>
              <a:spcBef>
                <a:spcPts val="0"/>
              </a:spcBef>
              <a:buNone/>
              <a:defRPr/>
            </a:pPr>
            <a:r>
              <a:rPr lang="cs-CZ" sz="6400" b="1" cap="all" dirty="0" smtClean="0">
                <a:solidFill>
                  <a:srgbClr val="FF0000"/>
                </a:solidFill>
              </a:rPr>
              <a:t>Státní  </a:t>
            </a:r>
            <a:r>
              <a:rPr lang="cs-CZ" sz="6400" b="1" cap="all" dirty="0" err="1" smtClean="0">
                <a:solidFill>
                  <a:srgbClr val="FF0000"/>
                </a:solidFill>
              </a:rPr>
              <a:t>správA</a:t>
            </a:r>
            <a:r>
              <a:rPr lang="cs-CZ" sz="6400" b="1" cap="all" dirty="0" smtClean="0">
                <a:solidFill>
                  <a:srgbClr val="FF0000"/>
                </a:solidFill>
              </a:rPr>
              <a:t> -  </a:t>
            </a:r>
            <a:r>
              <a:rPr lang="cs-CZ" sz="6400" dirty="0"/>
              <a:t>vykonávají </a:t>
            </a:r>
            <a:r>
              <a:rPr lang="cs-CZ" sz="6400" b="1" dirty="0"/>
              <a:t>KÚ</a:t>
            </a:r>
            <a:r>
              <a:rPr lang="cs-CZ" sz="6400" dirty="0"/>
              <a:t> (zřizují odbor školství a výbory pro výchovu, vzdělávání a zaměstnanost</a:t>
            </a:r>
            <a:r>
              <a:rPr lang="cs-CZ" sz="6400" dirty="0" smtClean="0"/>
              <a:t>) – </a:t>
            </a:r>
            <a:r>
              <a:rPr lang="cs-CZ" sz="6400" dirty="0" smtClean="0">
                <a:hlinkClick r:id="rId2"/>
              </a:rPr>
              <a:t>KÚ </a:t>
            </a:r>
            <a:r>
              <a:rPr lang="cs-CZ" sz="6400" dirty="0" err="1" smtClean="0">
                <a:hlinkClick r:id="rId2"/>
              </a:rPr>
              <a:t>JmK</a:t>
            </a:r>
            <a:endParaRPr lang="cs-CZ" sz="64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6400" b="1" dirty="0" smtClean="0"/>
              <a:t>Vzdělávací </a:t>
            </a:r>
            <a:r>
              <a:rPr lang="cs-CZ" sz="6400" b="1" dirty="0"/>
              <a:t>politika </a:t>
            </a:r>
            <a:endParaRPr lang="cs-CZ" sz="6400" dirty="0" smtClean="0"/>
          </a:p>
          <a:p>
            <a:pPr>
              <a:spcBef>
                <a:spcPts val="0"/>
              </a:spcBef>
              <a:defRPr/>
            </a:pPr>
            <a:r>
              <a:rPr lang="cs-CZ" sz="6400" dirty="0"/>
              <a:t>d</a:t>
            </a:r>
            <a:r>
              <a:rPr lang="cs-CZ" sz="6400" dirty="0" smtClean="0"/>
              <a:t>louhodobý záměr vzdělávání </a:t>
            </a:r>
            <a:r>
              <a:rPr lang="cs-CZ" sz="6400" dirty="0"/>
              <a:t>a rozvoje vzdělávací soustavy v kraji</a:t>
            </a:r>
            <a:r>
              <a:rPr lang="cs-CZ" sz="6400" dirty="0" smtClean="0"/>
              <a:t>;</a:t>
            </a:r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stanoví </a:t>
            </a:r>
            <a:r>
              <a:rPr lang="cs-CZ" sz="6400" dirty="0"/>
              <a:t>strukturu vzdělávacích oborů a jejich kapacitu</a:t>
            </a:r>
            <a:r>
              <a:rPr lang="cs-CZ" sz="6400" dirty="0" smtClean="0"/>
              <a:t>;</a:t>
            </a:r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Rada </a:t>
            </a:r>
            <a:r>
              <a:rPr lang="cs-CZ" sz="6400" dirty="0"/>
              <a:t>kraje předkládá zastupitelstvu ke schválení část DZ o školách zřizovaných </a:t>
            </a:r>
            <a:r>
              <a:rPr lang="cs-CZ" sz="6400" dirty="0" smtClean="0"/>
              <a:t>krajem</a:t>
            </a:r>
            <a:endParaRPr lang="cs-CZ" sz="6400" b="1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6400" b="1" dirty="0"/>
              <a:t>Všeobecná správa </a:t>
            </a:r>
            <a:endParaRPr lang="cs-CZ" sz="6400" dirty="0"/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projednává </a:t>
            </a:r>
            <a:r>
              <a:rPr lang="cs-CZ" sz="6400" dirty="0"/>
              <a:t>výsledky inspekční </a:t>
            </a:r>
            <a:r>
              <a:rPr lang="cs-CZ" sz="6400" dirty="0" smtClean="0"/>
              <a:t>činnosti</a:t>
            </a:r>
            <a:endParaRPr lang="cs-CZ" sz="6400" dirty="0"/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uděluje </a:t>
            </a:r>
            <a:r>
              <a:rPr lang="cs-CZ" sz="6400" dirty="0"/>
              <a:t>souhlas se jmenováním a odvoláváním ředitelů škol zřizovaných </a:t>
            </a:r>
            <a:r>
              <a:rPr lang="cs-CZ" sz="6400" dirty="0" smtClean="0"/>
              <a:t>obcí</a:t>
            </a:r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jmenuje </a:t>
            </a:r>
            <a:r>
              <a:rPr lang="cs-CZ" sz="6400" dirty="0"/>
              <a:t>a odvolává zkušební komise pro vykonání </a:t>
            </a:r>
            <a:r>
              <a:rPr lang="cs-CZ" sz="6400" dirty="0" smtClean="0"/>
              <a:t>absolutoria</a:t>
            </a:r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rozhoduje </a:t>
            </a:r>
            <a:r>
              <a:rPr lang="cs-CZ" sz="6400" dirty="0"/>
              <a:t>o </a:t>
            </a:r>
            <a:r>
              <a:rPr lang="cs-CZ" sz="6400" dirty="0" smtClean="0"/>
              <a:t>nostrifikaci</a:t>
            </a:r>
            <a:endParaRPr lang="cs-CZ" sz="6400" b="1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6400" b="1" dirty="0"/>
              <a:t>Pracovněprávní </a:t>
            </a:r>
            <a:r>
              <a:rPr lang="cs-CZ" sz="6400" b="1" dirty="0" smtClean="0"/>
              <a:t>oblast</a:t>
            </a:r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kontroluje </a:t>
            </a:r>
            <a:r>
              <a:rPr lang="cs-CZ" sz="6400" dirty="0"/>
              <a:t>dodržování pracovně-právních </a:t>
            </a:r>
            <a:r>
              <a:rPr lang="cs-CZ" sz="6400" dirty="0" smtClean="0"/>
              <a:t>předpisů</a:t>
            </a:r>
            <a:endParaRPr lang="cs-CZ" sz="6400" b="1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6400" b="1" dirty="0"/>
              <a:t>Odborně technické a administrativní </a:t>
            </a:r>
            <a:r>
              <a:rPr lang="cs-CZ" sz="6400" b="1" dirty="0" smtClean="0"/>
              <a:t>služby</a:t>
            </a:r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na </a:t>
            </a:r>
            <a:r>
              <a:rPr lang="cs-CZ" sz="6400" dirty="0"/>
              <a:t>žádost škol zajišťuje metodickou </a:t>
            </a:r>
            <a:r>
              <a:rPr lang="cs-CZ" sz="6400" dirty="0" smtClean="0"/>
              <a:t>pomoc</a:t>
            </a:r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poskytuje </a:t>
            </a:r>
            <a:r>
              <a:rPr lang="cs-CZ" sz="6400" dirty="0"/>
              <a:t>konzultace v pracovně-právních a mzdových </a:t>
            </a:r>
            <a:r>
              <a:rPr lang="cs-CZ" sz="6400" dirty="0" smtClean="0"/>
              <a:t>otázkách</a:t>
            </a:r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může </a:t>
            </a:r>
            <a:r>
              <a:rPr lang="cs-CZ" sz="6400" dirty="0"/>
              <a:t>vykonávat pro školy administrativní a technické </a:t>
            </a:r>
            <a:r>
              <a:rPr lang="cs-CZ" sz="6400" dirty="0" smtClean="0"/>
              <a:t>činnosti</a:t>
            </a:r>
            <a:endParaRPr lang="cs-CZ" sz="6400" b="1" dirty="0"/>
          </a:p>
          <a:p>
            <a:pPr>
              <a:spcBef>
                <a:spcPts val="0"/>
              </a:spcBef>
              <a:buNone/>
              <a:defRPr/>
            </a:pPr>
            <a:endParaRPr lang="cs-CZ" sz="6400" b="1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cs-CZ" sz="6400" b="1" dirty="0" smtClean="0">
                <a:solidFill>
                  <a:srgbClr val="FF0000"/>
                </a:solidFill>
              </a:rPr>
              <a:t>SAMOSPRÁVA</a:t>
            </a:r>
          </a:p>
          <a:p>
            <a:pPr>
              <a:spcBef>
                <a:spcPts val="0"/>
              </a:spcBef>
              <a:defRPr/>
            </a:pPr>
            <a:r>
              <a:rPr lang="cs-CZ" sz="6400" b="1" dirty="0" smtClean="0"/>
              <a:t>kraje</a:t>
            </a:r>
            <a:r>
              <a:rPr lang="cs-CZ" sz="6400" dirty="0" smtClean="0"/>
              <a:t> zřizují v samostatné působnosti všechny školy se širší než obecní spádovostí (SŠ, VOŠ),</a:t>
            </a:r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odvolávají a jmenují jejich ředitele</a:t>
            </a:r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projednávají výsledky školní inspekce v těchto školách a přijímají potřebná opatření</a:t>
            </a:r>
          </a:p>
          <a:p>
            <a:pPr>
              <a:spcBef>
                <a:spcPts val="0"/>
              </a:spcBef>
              <a:defRPr/>
            </a:pPr>
            <a:r>
              <a:rPr lang="cs-CZ" sz="6400" dirty="0" smtClean="0"/>
              <a:t>zřizují výbory pro výchovu, vzdělávání a zaměstnanost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640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922114"/>
          </a:xfrm>
        </p:spPr>
        <p:txBody>
          <a:bodyPr>
            <a:noAutofit/>
          </a:bodyPr>
          <a:lstStyle/>
          <a:p>
            <a:r>
              <a:rPr lang="cs-CZ" altLang="cs-CZ" sz="2800" b="1" dirty="0" smtClean="0"/>
              <a:t>ŘÍZENÍ VZDĚLÁVÁNÍ V ČR – </a:t>
            </a:r>
            <a:r>
              <a:rPr lang="cs-CZ" altLang="cs-CZ" sz="2800" b="1" dirty="0" err="1" smtClean="0"/>
              <a:t>pokr</a:t>
            </a:r>
            <a:r>
              <a:rPr lang="cs-CZ" altLang="cs-CZ" sz="2800" b="1" dirty="0" smtClean="0"/>
              <a:t>.</a:t>
            </a:r>
            <a:br>
              <a:rPr lang="cs-CZ" altLang="cs-CZ" sz="2800" b="1" dirty="0" smtClean="0"/>
            </a:br>
            <a:r>
              <a:rPr lang="cs-CZ" altLang="cs-CZ" sz="2800" b="1" dirty="0" smtClean="0"/>
              <a:t>Působnost samosprávných územních celků - kraje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5184576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  <a:buNone/>
              <a:defRPr/>
            </a:pPr>
            <a:r>
              <a:rPr lang="cs-CZ" sz="3800" b="1" dirty="0" smtClean="0">
                <a:solidFill>
                  <a:srgbClr val="0070C0"/>
                </a:solidFill>
              </a:rPr>
              <a:t>REGIONÁLNÍ </a:t>
            </a:r>
            <a:r>
              <a:rPr lang="cs-CZ" sz="3800" b="1" dirty="0">
                <a:solidFill>
                  <a:srgbClr val="0070C0"/>
                </a:solidFill>
              </a:rPr>
              <a:t>ÚROVEŇ (KRAJE</a:t>
            </a:r>
            <a:r>
              <a:rPr lang="cs-CZ" sz="3800" b="1" dirty="0" smtClean="0">
                <a:solidFill>
                  <a:srgbClr val="0070C0"/>
                </a:solidFill>
              </a:rPr>
              <a:t>)</a:t>
            </a:r>
            <a:endParaRPr lang="cs-CZ" sz="72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/>
              <a:t>Zřizují a zrušují</a:t>
            </a:r>
          </a:p>
          <a:p>
            <a:r>
              <a:rPr lang="cs-CZ" dirty="0"/>
              <a:t>střední školy</a:t>
            </a:r>
          </a:p>
          <a:p>
            <a:r>
              <a:rPr lang="cs-CZ" dirty="0"/>
              <a:t>vyšší odborné školy</a:t>
            </a:r>
          </a:p>
          <a:p>
            <a:r>
              <a:rPr lang="cs-CZ" dirty="0"/>
              <a:t>mateřské, základní, střední školy a školská zařízení pro děti a žáky uvedené v § 16 odst. 9 školského zákona</a:t>
            </a:r>
          </a:p>
          <a:p>
            <a:r>
              <a:rPr lang="cs-CZ" dirty="0"/>
              <a:t>základní školy speciální</a:t>
            </a:r>
          </a:p>
          <a:p>
            <a:r>
              <a:rPr lang="cs-CZ" dirty="0"/>
              <a:t>školy při zdravotnických zařízeních</a:t>
            </a:r>
          </a:p>
          <a:p>
            <a:r>
              <a:rPr lang="cs-CZ" dirty="0"/>
              <a:t>školská výchovná a ubytovací zařízení a zařízení školního stravování pro děti, žáky a studenty škol, které zřizuje</a:t>
            </a:r>
          </a:p>
          <a:p>
            <a:r>
              <a:rPr lang="cs-CZ" dirty="0"/>
              <a:t>střední školy s vyučovacím jazykem národnostní menšiny za podmínek stanovených zákonem</a:t>
            </a:r>
          </a:p>
          <a:p>
            <a:r>
              <a:rPr lang="cs-CZ" dirty="0"/>
              <a:t>jazykové školy s právem státní jazykové zkoušky</a:t>
            </a:r>
          </a:p>
          <a:p>
            <a:r>
              <a:rPr lang="cs-CZ" dirty="0"/>
              <a:t>základní umělecké školy</a:t>
            </a:r>
          </a:p>
          <a:p>
            <a:r>
              <a:rPr lang="cs-CZ" dirty="0"/>
              <a:t>školská zařízení pro zájmové dělávání </a:t>
            </a:r>
          </a:p>
          <a:p>
            <a:r>
              <a:rPr lang="cs-CZ" dirty="0"/>
              <a:t>dětské domovy</a:t>
            </a:r>
          </a:p>
          <a:p>
            <a:r>
              <a:rPr lang="cs-CZ" dirty="0"/>
              <a:t>a další školy, např. mateřské a základní školy s vyučovacím jazykem národnostní menšiny za podmínek stanovených zákonem, dále  školská zařízení podle § 115 až 120 školského zákona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Zajišťuje</a:t>
            </a:r>
          </a:p>
          <a:p>
            <a:r>
              <a:rPr lang="cs-CZ" dirty="0" smtClean="0"/>
              <a:t>dopravu </a:t>
            </a:r>
            <a:r>
              <a:rPr lang="cs-CZ" dirty="0"/>
              <a:t>do (a ze) spádové MŠ (povinné předškolní </a:t>
            </a:r>
            <a:r>
              <a:rPr lang="cs-CZ" dirty="0" err="1"/>
              <a:t>vzd</a:t>
            </a:r>
            <a:r>
              <a:rPr lang="cs-CZ" dirty="0"/>
              <a:t>.) a ZŠ, pokud vzdálenost této školy od místa trvalého pobytu dítěte přesáhne 4 </a:t>
            </a:r>
            <a:r>
              <a:rPr lang="cs-CZ" dirty="0" smtClean="0"/>
              <a:t>km</a:t>
            </a:r>
          </a:p>
          <a:p>
            <a:r>
              <a:rPr lang="cs-CZ" dirty="0" smtClean="0"/>
              <a:t>financování</a:t>
            </a:r>
            <a:endParaRPr lang="cs-CZ" dirty="0"/>
          </a:p>
          <a:p>
            <a:pPr>
              <a:spcBef>
                <a:spcPts val="0"/>
              </a:spcBef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8582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922114"/>
          </a:xfrm>
        </p:spPr>
        <p:txBody>
          <a:bodyPr>
            <a:noAutofit/>
          </a:bodyPr>
          <a:lstStyle/>
          <a:p>
            <a:r>
              <a:rPr lang="cs-CZ" altLang="cs-CZ" sz="3200" b="1" dirty="0" smtClean="0"/>
              <a:t>ŘÍZENÍ VZDĚLÁVÁNÍ V ČR – </a:t>
            </a:r>
            <a:r>
              <a:rPr lang="cs-CZ" altLang="cs-CZ" sz="3200" b="1" dirty="0" err="1" smtClean="0"/>
              <a:t>pokr</a:t>
            </a:r>
            <a:r>
              <a:rPr lang="cs-CZ" altLang="cs-CZ" sz="3200" b="1" dirty="0"/>
              <a:t>.</a:t>
            </a:r>
            <a:br>
              <a:rPr lang="cs-CZ" altLang="cs-CZ" sz="3200" b="1" dirty="0"/>
            </a:br>
            <a:r>
              <a:rPr lang="cs-CZ" altLang="cs-CZ" sz="3200" b="1" dirty="0" smtClean="0"/>
              <a:t>Působnost samosprávných územních celků - obce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568952" cy="54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altLang="cs-CZ" b="1" dirty="0">
                <a:solidFill>
                  <a:srgbClr val="0070C0"/>
                </a:solidFill>
              </a:rPr>
              <a:t>MÍSTNÍ ÚROVEŇ (</a:t>
            </a:r>
            <a:r>
              <a:rPr lang="cs-CZ" altLang="cs-CZ" b="1" dirty="0" smtClean="0">
                <a:solidFill>
                  <a:srgbClr val="0070C0"/>
                </a:solidFill>
              </a:rPr>
              <a:t>OBCE)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dbá na soulad rozvoje vzdělávání a školských služeb se zájmy občanů obce a kraje, rozvojem svého území, demografickým vývojem atd.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zřizuje </a:t>
            </a:r>
            <a:r>
              <a:rPr lang="cs-CZ" dirty="0"/>
              <a:t>a zrušuje </a:t>
            </a:r>
            <a:endParaRPr lang="cs-CZ" dirty="0" smtClean="0"/>
          </a:p>
          <a:p>
            <a:r>
              <a:rPr lang="cs-CZ" dirty="0" smtClean="0"/>
              <a:t>mateřské školy a základní školy</a:t>
            </a:r>
          </a:p>
          <a:p>
            <a:r>
              <a:rPr lang="cs-CZ" dirty="0" smtClean="0"/>
              <a:t>mateřské </a:t>
            </a:r>
            <a:r>
              <a:rPr lang="cs-CZ" dirty="0"/>
              <a:t>a základní školy s vyučovacím jazykem národnostní menšiny za podmínek stanovených </a:t>
            </a:r>
            <a:r>
              <a:rPr lang="cs-CZ" dirty="0" smtClean="0"/>
              <a:t>zákonem</a:t>
            </a:r>
          </a:p>
          <a:p>
            <a:r>
              <a:rPr lang="cs-CZ" dirty="0" smtClean="0"/>
              <a:t>zařízení </a:t>
            </a:r>
            <a:r>
              <a:rPr lang="cs-CZ" dirty="0"/>
              <a:t>školního stravování sloužící dětem a žákům škol, které </a:t>
            </a:r>
            <a:r>
              <a:rPr lang="cs-CZ" dirty="0" smtClean="0"/>
              <a:t>zřizuje</a:t>
            </a:r>
          </a:p>
          <a:p>
            <a:r>
              <a:rPr lang="cs-CZ" dirty="0" smtClean="0"/>
              <a:t>může zřídit základní </a:t>
            </a:r>
            <a:r>
              <a:rPr lang="cs-CZ" dirty="0"/>
              <a:t>umělecké školy, </a:t>
            </a:r>
            <a:r>
              <a:rPr lang="cs-CZ" dirty="0" smtClean="0"/>
              <a:t>školská </a:t>
            </a:r>
            <a:r>
              <a:rPr lang="cs-CZ" dirty="0"/>
              <a:t>zařízení pro zájmové </a:t>
            </a:r>
            <a:r>
              <a:rPr lang="cs-CZ" dirty="0" smtClean="0"/>
              <a:t>vzdělávání, školská účelová zařízení za podmínek stanovených zákonem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/>
              <a:t>povinna </a:t>
            </a:r>
            <a:endParaRPr lang="cs-CZ" dirty="0" smtClean="0"/>
          </a:p>
          <a:p>
            <a:r>
              <a:rPr lang="cs-CZ" dirty="0" smtClean="0"/>
              <a:t>zajistit </a:t>
            </a:r>
            <a:r>
              <a:rPr lang="cs-CZ" dirty="0"/>
              <a:t>podmínky pro </a:t>
            </a:r>
            <a:r>
              <a:rPr lang="cs-CZ" dirty="0" smtClean="0"/>
              <a:t>povinné </a:t>
            </a:r>
            <a:r>
              <a:rPr lang="cs-CZ" dirty="0"/>
              <a:t>vzdělávání </a:t>
            </a:r>
            <a:r>
              <a:rPr lang="cs-CZ" dirty="0" smtClean="0"/>
              <a:t>dětí a žáků s místem trvalého pobytu na jejím území, příp. cizince s místem pobytu, zřídí </a:t>
            </a:r>
            <a:r>
              <a:rPr lang="cs-CZ" dirty="0"/>
              <a:t>nebo </a:t>
            </a:r>
            <a:r>
              <a:rPr lang="cs-CZ" dirty="0" smtClean="0"/>
              <a:t>zajistí í </a:t>
            </a:r>
            <a:r>
              <a:rPr lang="cs-CZ" dirty="0"/>
              <a:t>vzdělávání </a:t>
            </a:r>
            <a:r>
              <a:rPr lang="cs-CZ" dirty="0" smtClean="0"/>
              <a:t>ve škole </a:t>
            </a:r>
            <a:r>
              <a:rPr lang="cs-CZ" dirty="0"/>
              <a:t>zřizované jinou obcí nebo svazkem </a:t>
            </a:r>
            <a:r>
              <a:rPr lang="cs-CZ" dirty="0" smtClean="0"/>
              <a:t>obcí</a:t>
            </a:r>
            <a:endParaRPr lang="cs-CZ" dirty="0"/>
          </a:p>
          <a:p>
            <a:r>
              <a:rPr lang="cs-CZ" dirty="0" smtClean="0"/>
              <a:t>školský obvod </a:t>
            </a:r>
            <a:r>
              <a:rPr lang="cs-CZ" dirty="0"/>
              <a:t>spádové </a:t>
            </a:r>
            <a:r>
              <a:rPr lang="cs-CZ" dirty="0" smtClean="0"/>
              <a:t>školy (u MŠ nemůže mít lesní </a:t>
            </a:r>
            <a:r>
              <a:rPr lang="cs-CZ" dirty="0"/>
              <a:t>mateřská </a:t>
            </a:r>
            <a:r>
              <a:rPr lang="cs-CZ" dirty="0" smtClean="0"/>
              <a:t>škola), stanoveno vyhláškou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Zřizuje školskou radu</a:t>
            </a:r>
          </a:p>
          <a:p>
            <a:pPr marL="0" indent="0">
              <a:buNone/>
            </a:pPr>
            <a:r>
              <a:rPr lang="cs-CZ" dirty="0" smtClean="0"/>
              <a:t>Jmenuje a odvolává ředitele školy</a:t>
            </a:r>
          </a:p>
        </p:txBody>
      </p:sp>
    </p:spTree>
    <p:extLst>
      <p:ext uri="{BB962C8B-B14F-4D97-AF65-F5344CB8AC3E}">
        <p14:creationId xmlns:p14="http://schemas.microsoft.com/office/powerpoint/2010/main" val="121103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soustava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ČR výrazně decentralizovaná</a:t>
            </a:r>
          </a:p>
          <a:p>
            <a:r>
              <a:rPr lang="cs-CZ" dirty="0" smtClean="0"/>
              <a:t>Malá část soustavy řízena centrálně: </a:t>
            </a:r>
            <a:r>
              <a:rPr lang="cs-CZ" dirty="0"/>
              <a:t>š</a:t>
            </a:r>
            <a:r>
              <a:rPr lang="cs-CZ" dirty="0" smtClean="0"/>
              <a:t>koly a školská zařízení pro děti, žáky nebo studenty se speciálními vzdělávacími potřebami</a:t>
            </a:r>
          </a:p>
          <a:p>
            <a:r>
              <a:rPr lang="cs-CZ" dirty="0" smtClean="0"/>
              <a:t>Malá část je pak řízena buď soukromými zřizovateli anebo církvemi</a:t>
            </a:r>
          </a:p>
          <a:p>
            <a:r>
              <a:rPr lang="cs-CZ" dirty="0" smtClean="0"/>
              <a:t>Školy</a:t>
            </a:r>
          </a:p>
          <a:p>
            <a:r>
              <a:rPr lang="cs-CZ" dirty="0" smtClean="0"/>
              <a:t>Školská zařízení</a:t>
            </a:r>
          </a:p>
          <a:p>
            <a:r>
              <a:rPr lang="cs-CZ" dirty="0" smtClean="0"/>
              <a:t>Podmínkou výkonu činnosti školy nebo školského zařízení je zápis do školského rejstříku</a:t>
            </a:r>
          </a:p>
        </p:txBody>
      </p:sp>
    </p:spTree>
    <p:extLst>
      <p:ext uri="{BB962C8B-B14F-4D97-AF65-F5344CB8AC3E}">
        <p14:creationId xmlns:p14="http://schemas.microsoft.com/office/powerpoint/2010/main" val="2082022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Spokojenost s oborem</a:t>
            </a:r>
            <a:endParaRPr lang="cs-CZ" dirty="0" smtClean="0"/>
          </a:p>
          <a:p>
            <a:r>
              <a:rPr lang="cs-CZ" dirty="0" smtClean="0"/>
              <a:t>https://www.infoabsolvent.cz/Temata/ClankyAbsolventi/1#filtrForm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011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Příklady </a:t>
            </a:r>
            <a:r>
              <a:rPr lang="cs-CZ" b="1" dirty="0"/>
              <a:t>variant zřizovatelů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veřejných </a:t>
            </a:r>
            <a:r>
              <a:rPr lang="cs-CZ" b="1" dirty="0"/>
              <a:t>škol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Územně </a:t>
            </a:r>
            <a:r>
              <a:rPr lang="cs-CZ" b="1" dirty="0"/>
              <a:t>samosprávný </a:t>
            </a:r>
            <a:r>
              <a:rPr lang="cs-CZ" b="1" dirty="0" smtClean="0"/>
              <a:t>celek		            Zřizovatel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Obec   (existuje </a:t>
            </a:r>
            <a:r>
              <a:rPr lang="cs-CZ" dirty="0"/>
              <a:t>Rada obce)</a:t>
            </a:r>
            <a:r>
              <a:rPr lang="cs-CZ" dirty="0" smtClean="0"/>
              <a:t>			Rada </a:t>
            </a:r>
            <a:r>
              <a:rPr lang="cs-CZ" dirty="0"/>
              <a:t>obce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</a:t>
            </a:r>
          </a:p>
          <a:p>
            <a:pPr marL="0" indent="0">
              <a:buNone/>
            </a:pPr>
            <a:r>
              <a:rPr lang="cs-CZ" dirty="0" smtClean="0"/>
              <a:t>Obec   (</a:t>
            </a:r>
            <a:r>
              <a:rPr lang="cs-CZ" dirty="0"/>
              <a:t>neexistuje Rada obce) </a:t>
            </a:r>
            <a:r>
              <a:rPr lang="cs-CZ" dirty="0" smtClean="0"/>
              <a:t>		Dělba </a:t>
            </a:r>
            <a:r>
              <a:rPr lang="cs-CZ" dirty="0"/>
              <a:t>mezi </a:t>
            </a:r>
            <a:r>
              <a:rPr lang="cs-CZ" dirty="0" smtClean="0"/>
              <a:t>						starostou a </a:t>
            </a:r>
            <a:r>
              <a:rPr lang="cs-CZ" dirty="0"/>
              <a:t>zastupitelstvem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Svazek </a:t>
            </a:r>
            <a:r>
              <a:rPr lang="cs-CZ" dirty="0"/>
              <a:t>obcí </a:t>
            </a:r>
            <a:r>
              <a:rPr lang="cs-CZ" dirty="0" smtClean="0"/>
              <a:t>				Orgán vymezený stanovami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Kraj 						Rada kraje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pt-BR" dirty="0" smtClean="0"/>
              <a:t>Hlavní </a:t>
            </a:r>
            <a:r>
              <a:rPr lang="pt-BR" dirty="0"/>
              <a:t>město Praha </a:t>
            </a:r>
            <a:r>
              <a:rPr lang="cs-CZ" dirty="0" smtClean="0"/>
              <a:t>			       </a:t>
            </a:r>
            <a:r>
              <a:rPr lang="pt-BR" dirty="0" smtClean="0"/>
              <a:t>Rada </a:t>
            </a:r>
            <a:r>
              <a:rPr lang="pt-BR" dirty="0"/>
              <a:t>hlavního města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7343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</a:t>
            </a:r>
          </a:p>
          <a:p>
            <a:r>
              <a:rPr lang="cs-CZ">
                <a:hlinkClick r:id="rId2"/>
              </a:rPr>
              <a:t>https://</a:t>
            </a:r>
            <a:r>
              <a:rPr lang="cs-CZ" smtClean="0">
                <a:hlinkClick r:id="rId2"/>
              </a:rPr>
              <a:t>www.msmt.cz/vzdelavani/predskolni-vzdelavani/informace-o-povinnem-predskolnim-vzdelavani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067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968"/>
            <a:ext cx="5899697" cy="6504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573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8640"/>
            <a:ext cx="5472608" cy="655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343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80728"/>
            <a:ext cx="6518530" cy="4252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51520" y="558924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Soupis pravomocí a kompetencí zřizovatelů ve školském zákoně </a:t>
            </a:r>
            <a:r>
              <a:rPr lang="cs-CZ" b="1" dirty="0" smtClean="0"/>
              <a:t>z </a:t>
            </a:r>
            <a:r>
              <a:rPr lang="cs-CZ" b="1" dirty="0"/>
              <a:t>hlediska administrativy ve vztahu k řízení základních škol</a:t>
            </a:r>
          </a:p>
        </p:txBody>
      </p:sp>
    </p:spTree>
    <p:extLst>
      <p:ext uri="{BB962C8B-B14F-4D97-AF65-F5344CB8AC3E}">
        <p14:creationId xmlns:p14="http://schemas.microsoft.com/office/powerpoint/2010/main" val="32397188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Zřizovatelé - nejčastěji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Kraje</a:t>
            </a:r>
            <a:r>
              <a:rPr lang="cs-CZ" dirty="0"/>
              <a:t>:</a:t>
            </a:r>
          </a:p>
          <a:p>
            <a:r>
              <a:rPr lang="cs-CZ" dirty="0"/>
              <a:t>zřizují střední školy (ISCED 3)</a:t>
            </a:r>
          </a:p>
          <a:p>
            <a:r>
              <a:rPr lang="cs-CZ" dirty="0"/>
              <a:t>zřizují konzervatoře (ISCED 2, ISCED 3, ISCED 5)</a:t>
            </a:r>
          </a:p>
          <a:p>
            <a:r>
              <a:rPr lang="cs-CZ" dirty="0"/>
              <a:t>zřizují vyšší odborné školy (ISCED 6)</a:t>
            </a:r>
          </a:p>
          <a:p>
            <a:pPr marL="0" indent="0">
              <a:buNone/>
            </a:pPr>
            <a:r>
              <a:rPr lang="cs-CZ" b="1" dirty="0"/>
              <a:t>Obce</a:t>
            </a:r>
            <a:r>
              <a:rPr lang="cs-CZ" dirty="0"/>
              <a:t>:</a:t>
            </a:r>
          </a:p>
          <a:p>
            <a:r>
              <a:rPr lang="cs-CZ" dirty="0"/>
              <a:t>zřizují mateřské školy (ISCED 0)</a:t>
            </a:r>
          </a:p>
          <a:p>
            <a:r>
              <a:rPr lang="cs-CZ" dirty="0"/>
              <a:t>zřizují základní školy (ISCED 1, ISCED 2)</a:t>
            </a:r>
          </a:p>
          <a:p>
            <a:r>
              <a:rPr lang="cs-CZ" dirty="0"/>
              <a:t>zajišťují povinnou školní docházku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5439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812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Spokojenost s oborem</a:t>
            </a:r>
            <a:endParaRPr lang="cs-CZ" dirty="0" smtClean="0"/>
          </a:p>
          <a:p>
            <a:r>
              <a:rPr lang="cs-CZ" dirty="0" smtClean="0"/>
              <a:t>https://www.infoabsolvent.cz/Temata/ClankyAbsolventi/1#filtrForm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5980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Školy</a:t>
            </a:r>
            <a:endParaRPr lang="cs-CZ" dirty="0"/>
          </a:p>
        </p:txBody>
      </p:sp>
      <p:pic>
        <p:nvPicPr>
          <p:cNvPr id="4" name="Zástupný symbol pro obsah 3" descr="Škola hrou - Blog iDNES.cz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075" y="1988840"/>
            <a:ext cx="4644137" cy="3096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Přijetí do základní školy | Inkluzivní škol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572" y="4239277"/>
            <a:ext cx="2942503" cy="2348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Vtip pro dnešní den – MIROSLAV KEMEL | Zahady.info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4336152" cy="288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173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Školská soustava v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Další </a:t>
            </a:r>
            <a:r>
              <a:rPr lang="cs-CZ" dirty="0" err="1" smtClean="0"/>
              <a:t>slide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82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chéma vzdělávací soustavy, Národní ústav odborného vzdělává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4664"/>
            <a:ext cx="5040560" cy="608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389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Zařízení pro děti do 3 let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Jesle</a:t>
            </a:r>
          </a:p>
          <a:p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Státní a soukromé</a:t>
            </a:r>
          </a:p>
          <a:p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Počty by se měly zvýšit do r. 2024</a:t>
            </a:r>
          </a:p>
          <a:p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Jesličky, dětské skupinky</a:t>
            </a:r>
          </a:p>
          <a:p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apř. Brno - web</a:t>
            </a:r>
          </a:p>
        </p:txBody>
      </p:sp>
    </p:spTree>
    <p:extLst>
      <p:ext uri="{BB962C8B-B14F-4D97-AF65-F5344CB8AC3E}">
        <p14:creationId xmlns:p14="http://schemas.microsoft.com/office/powerpoint/2010/main" val="3933235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Dětská skupina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cs-CZ" b="1" i="1" dirty="0" smtClean="0"/>
              <a:t>Zákon </a:t>
            </a:r>
            <a:r>
              <a:rPr lang="cs-CZ" b="1" i="1" dirty="0"/>
              <a:t>č. 247/2014 Sb.</a:t>
            </a:r>
            <a:r>
              <a:rPr lang="cs-CZ" i="1" dirty="0"/>
              <a:t>, o poskytování služby péče o dítě v dětské skupině a o změně souvisejících </a:t>
            </a:r>
            <a:r>
              <a:rPr lang="cs-CZ" i="1" dirty="0" smtClean="0"/>
              <a:t>zákonů</a:t>
            </a:r>
            <a:endParaRPr lang="cs-CZ" b="1" i="1" dirty="0"/>
          </a:p>
          <a:p>
            <a:r>
              <a:rPr lang="cs-CZ" i="1" dirty="0"/>
              <a:t>Péče o dítě v dětské skupině spočívá v pravidelné péči o dítě </a:t>
            </a:r>
            <a:r>
              <a:rPr lang="cs-CZ" b="1" i="1" dirty="0"/>
              <a:t>od jednoho roku věku do zahájení povinné školní docházky</a:t>
            </a:r>
            <a:r>
              <a:rPr lang="cs-CZ" i="1" dirty="0"/>
              <a:t>, která je poskytována mimo domácnost dítěte v kolektivu </a:t>
            </a:r>
            <a:r>
              <a:rPr lang="cs-CZ" i="1" dirty="0" smtClean="0"/>
              <a:t>dětí</a:t>
            </a:r>
          </a:p>
          <a:p>
            <a:r>
              <a:rPr lang="cs-CZ" i="1" dirty="0" smtClean="0"/>
              <a:t>V</a:t>
            </a:r>
            <a:r>
              <a:rPr lang="cs-CZ" i="1" dirty="0"/>
              <a:t> dětské skupině nesmí být více než 24 </a:t>
            </a:r>
            <a:r>
              <a:rPr lang="cs-CZ" i="1" dirty="0" smtClean="0"/>
              <a:t>dětí</a:t>
            </a:r>
          </a:p>
          <a:p>
            <a:r>
              <a:rPr lang="cs-CZ" i="1" dirty="0" smtClean="0"/>
              <a:t>Převážně finance z </a:t>
            </a:r>
            <a:r>
              <a:rPr lang="cs-CZ" i="1" dirty="0"/>
              <a:t>peněz EU. Jejich čerpání ale skončí v polovině roku 2022.</a:t>
            </a:r>
          </a:p>
          <a:p>
            <a:r>
              <a:rPr lang="cs-CZ" b="1" i="1" dirty="0"/>
              <a:t>Poskytovatel</a:t>
            </a:r>
            <a:r>
              <a:rPr lang="cs-CZ" i="1" dirty="0"/>
              <a:t> –  fyzická nebo právnická </a:t>
            </a:r>
            <a:r>
              <a:rPr lang="cs-CZ" i="1" dirty="0" smtClean="0"/>
              <a:t>osoba – </a:t>
            </a:r>
            <a:r>
              <a:rPr lang="cs-CZ" i="1" dirty="0"/>
              <a:t>zaměstnavatel rodiče nebo  právnická </a:t>
            </a:r>
            <a:r>
              <a:rPr lang="cs-CZ" i="1" dirty="0" smtClean="0"/>
              <a:t>osoba</a:t>
            </a:r>
          </a:p>
          <a:p>
            <a:r>
              <a:rPr lang="cs-CZ" i="1" dirty="0" smtClean="0"/>
              <a:t>např</a:t>
            </a:r>
            <a:r>
              <a:rPr lang="cs-CZ" i="1" dirty="0"/>
              <a:t>. ústav, nadace, obec, kraj, spolek, církevní právnická osoba</a:t>
            </a:r>
            <a:r>
              <a:rPr lang="cs-CZ" i="1" dirty="0" smtClean="0"/>
              <a:t>…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306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err="1" smtClean="0"/>
              <a:t>Preprimární</a:t>
            </a:r>
            <a:r>
              <a:rPr lang="cs-CZ" b="1" dirty="0" smtClean="0"/>
              <a:t> (předškolní)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Právní </a:t>
            </a:r>
            <a:r>
              <a:rPr lang="cs-CZ" dirty="0" smtClean="0"/>
              <a:t>nárok od </a:t>
            </a:r>
            <a:r>
              <a:rPr lang="cs-CZ" dirty="0"/>
              <a:t>3 let věku</a:t>
            </a:r>
          </a:p>
          <a:p>
            <a:r>
              <a:rPr lang="cs-CZ" i="1" dirty="0"/>
              <a:t>Školský zákon </a:t>
            </a:r>
            <a:r>
              <a:rPr lang="cs-CZ" i="1" dirty="0" smtClean="0"/>
              <a:t>– obec povinnost </a:t>
            </a:r>
            <a:r>
              <a:rPr lang="cs-CZ" i="1" dirty="0"/>
              <a:t>zajistit dítěti, které má trvalé bydliště v místě obce a které před začátkem školního roku (do 31. srpna) dosáhlo alespoň 3 let, umístění v mateřské škole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Děti</a:t>
            </a:r>
            <a:r>
              <a:rPr lang="cs-CZ" dirty="0"/>
              <a:t>, které dosáhly 5 let </a:t>
            </a:r>
            <a:r>
              <a:rPr lang="cs-CZ" dirty="0" smtClean="0"/>
              <a:t>věku – od r. 2017 předškolní </a:t>
            </a:r>
            <a:r>
              <a:rPr lang="cs-CZ" dirty="0"/>
              <a:t>vzdělávání povinné (od počátku školního roku, který následuje po dni, kdy dosáhnou 5 let až do zahájení povinné školní docházky</a:t>
            </a:r>
            <a:r>
              <a:rPr lang="cs-CZ" dirty="0" smtClean="0"/>
              <a:t>)</a:t>
            </a:r>
          </a:p>
          <a:p>
            <a:r>
              <a:rPr lang="cs-CZ" dirty="0" smtClean="0"/>
              <a:t>Vzdělávání </a:t>
            </a:r>
            <a:r>
              <a:rPr lang="cs-CZ" dirty="0"/>
              <a:t>v posledním ročníku veřejné či státní mateřské školy se dítěti poskytuje bezúplatně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779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Primární vzdělávání</a:t>
            </a:r>
            <a:br>
              <a:rPr lang="cs-CZ" b="1" dirty="0" smtClean="0"/>
            </a:br>
            <a:r>
              <a:rPr lang="cs-CZ" b="1" dirty="0" smtClean="0"/>
              <a:t>Povinná školní docházka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začíná </a:t>
            </a:r>
            <a:r>
              <a:rPr lang="cs-CZ" dirty="0"/>
              <a:t>v 6 letech a trvá 9 </a:t>
            </a:r>
            <a:r>
              <a:rPr lang="cs-CZ" dirty="0" smtClean="0"/>
              <a:t>let</a:t>
            </a:r>
          </a:p>
          <a:p>
            <a:r>
              <a:rPr lang="cs-CZ" dirty="0" smtClean="0"/>
              <a:t>odklad</a:t>
            </a:r>
          </a:p>
          <a:p>
            <a:r>
              <a:rPr lang="cs-CZ" dirty="0" smtClean="0"/>
              <a:t>přípravné třídy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406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Primární a nižší sekundární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školy -  </a:t>
            </a:r>
            <a:r>
              <a:rPr lang="cs-CZ" dirty="0"/>
              <a:t>devět </a:t>
            </a:r>
            <a:r>
              <a:rPr lang="cs-CZ" dirty="0" smtClean="0"/>
              <a:t>ročníků, první </a:t>
            </a:r>
            <a:r>
              <a:rPr lang="cs-CZ" dirty="0"/>
              <a:t>a druhý stupeň (jednotná struktura</a:t>
            </a:r>
            <a:r>
              <a:rPr lang="cs-CZ" dirty="0" smtClean="0"/>
              <a:t>)</a:t>
            </a:r>
          </a:p>
          <a:p>
            <a:r>
              <a:rPr lang="cs-CZ" dirty="0" smtClean="0"/>
              <a:t>věk </a:t>
            </a:r>
            <a:r>
              <a:rPr lang="cs-CZ" dirty="0"/>
              <a:t>žáků je obvykle 6 až 15 </a:t>
            </a:r>
            <a:r>
              <a:rPr lang="cs-CZ" dirty="0" smtClean="0"/>
              <a:t>let</a:t>
            </a:r>
          </a:p>
          <a:p>
            <a:r>
              <a:rPr lang="cs-CZ" dirty="0" smtClean="0"/>
              <a:t>nižší </a:t>
            </a:r>
            <a:r>
              <a:rPr lang="cs-CZ" dirty="0"/>
              <a:t>sekundární vzdělávání </a:t>
            </a:r>
            <a:r>
              <a:rPr lang="cs-CZ" dirty="0" smtClean="0"/>
              <a:t>- víceletá </a:t>
            </a:r>
            <a:r>
              <a:rPr lang="cs-CZ" dirty="0"/>
              <a:t>gymnázia a osmileté konzervatoře.</a:t>
            </a:r>
          </a:p>
        </p:txBody>
      </p:sp>
    </p:spTree>
    <p:extLst>
      <p:ext uri="{BB962C8B-B14F-4D97-AF65-F5344CB8AC3E}">
        <p14:creationId xmlns:p14="http://schemas.microsoft.com/office/powerpoint/2010/main" val="18327744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2391</TotalTime>
  <Words>1112</Words>
  <Application>Microsoft Office PowerPoint</Application>
  <PresentationFormat>Předvádění na obrazovce (4:3)</PresentationFormat>
  <Paragraphs>187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Zřizovatel organizace Řízení, vedení a správa organizace veřejné správy</vt:lpstr>
      <vt:lpstr>Školská soustava ČR</vt:lpstr>
      <vt:lpstr>Školská soustava v ČR</vt:lpstr>
      <vt:lpstr>Prezentace aplikace PowerPoint</vt:lpstr>
      <vt:lpstr>Zařízení pro děti do 3 let</vt:lpstr>
      <vt:lpstr>Dětská skupina</vt:lpstr>
      <vt:lpstr>Preprimární (předškolní) vzdělávání</vt:lpstr>
      <vt:lpstr>Primární vzdělávání Povinná školní docházka</vt:lpstr>
      <vt:lpstr>Primární a nižší sekundární vzdělávání</vt:lpstr>
      <vt:lpstr> Sekundární  VZDĚLÁNÍ  bez výučního listu, s výučnímlistem    s maturitou -  KATEGORIe oborů </vt:lpstr>
      <vt:lpstr>Terciární vzdělávání</vt:lpstr>
      <vt:lpstr>Vzdělávání dospělých </vt:lpstr>
      <vt:lpstr>Školská zařízení </vt:lpstr>
      <vt:lpstr>Zřizovatel</vt:lpstr>
      <vt:lpstr>Školy  spravované v rámci veřejné správy</vt:lpstr>
      <vt:lpstr>ŘÍZENÍ VZDĚLÁVÁNÍ V ČR</vt:lpstr>
      <vt:lpstr>ŘÍZENÍ VZDĚLÁVÁNÍ V ČR – pokr.</vt:lpstr>
      <vt:lpstr>ŘÍZENÍ VZDĚLÁVÁNÍ V ČR – pokr. Působnost samosprávných územních celků - kraje</vt:lpstr>
      <vt:lpstr>ŘÍZENÍ VZDĚLÁVÁNÍ V ČR – pokr. Působnost samosprávných územních celků - obce</vt:lpstr>
      <vt:lpstr>Zajímavosti</vt:lpstr>
      <vt:lpstr>Příklady variant zřizovatelů  veřejných škol</vt:lpstr>
      <vt:lpstr>Prezentace aplikace PowerPoint</vt:lpstr>
      <vt:lpstr>Prezentace aplikace PowerPoint</vt:lpstr>
      <vt:lpstr>Prezentace aplikace PowerPoint</vt:lpstr>
      <vt:lpstr>Prezentace aplikace PowerPoint</vt:lpstr>
      <vt:lpstr>Zřizovatelé - nejčastěji</vt:lpstr>
      <vt:lpstr>.</vt:lpstr>
      <vt:lpstr>Zajímavosti</vt:lpstr>
      <vt:lpstr>Školy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39</cp:revision>
  <dcterms:created xsi:type="dcterms:W3CDTF">2021-01-04T09:46:52Z</dcterms:created>
  <dcterms:modified xsi:type="dcterms:W3CDTF">2021-03-16T22:59:05Z</dcterms:modified>
</cp:coreProperties>
</file>