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118" d="100"/>
          <a:sy n="118" d="100"/>
        </p:scale>
        <p:origin x="-1428" y="-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xmlns="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xmlns="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xmlns="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xmlns="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xmlns="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xmlns="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xmlns="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xmlns="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xmlns="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odborného výcviku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pracovních činností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stupně vývoje výroby, úrovně vybavení pracoviště</a:t>
            </a:r>
          </a:p>
          <a:p>
            <a:pPr lvl="1"/>
            <a:r>
              <a:rPr lang="cs-CZ" dirty="0" smtClean="0"/>
              <a:t>práce s ručními nástroji</a:t>
            </a:r>
          </a:p>
          <a:p>
            <a:pPr lvl="1"/>
            <a:r>
              <a:rPr lang="cs-CZ" dirty="0" smtClean="0"/>
              <a:t>práce s použitím strojů</a:t>
            </a:r>
          </a:p>
          <a:p>
            <a:pPr lvl="1"/>
            <a:r>
              <a:rPr lang="cs-CZ" dirty="0" smtClean="0"/>
              <a:t>práce na určitém stupni automatizace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Podle stupně kvalifikace</a:t>
            </a:r>
          </a:p>
          <a:p>
            <a:pPr lvl="1"/>
            <a:r>
              <a:rPr lang="cs-CZ" dirty="0" smtClean="0"/>
              <a:t>práce pomocné (zacvičený pracovník)</a:t>
            </a:r>
          </a:p>
          <a:p>
            <a:pPr lvl="1"/>
            <a:r>
              <a:rPr lang="cs-CZ" dirty="0" smtClean="0"/>
              <a:t>práce vyžadující kratší výcvik (zaučený pracovník)</a:t>
            </a:r>
          </a:p>
          <a:p>
            <a:pPr lvl="1"/>
            <a:r>
              <a:rPr lang="cs-CZ" dirty="0" smtClean="0"/>
              <a:t>práce vyžadující nižší kvalifikaci (vyučený pracovník)</a:t>
            </a:r>
          </a:p>
          <a:p>
            <a:pPr lvl="1"/>
            <a:r>
              <a:rPr lang="cs-CZ" dirty="0" smtClean="0"/>
              <a:t>práce s vyšší kvalifikací (středoškolsky vzdělaný pracovník)</a:t>
            </a:r>
          </a:p>
          <a:p>
            <a:pPr lvl="1"/>
            <a:r>
              <a:rPr lang="cs-CZ" dirty="0" smtClean="0"/>
              <a:t>práce s nejvyšší kvalifikací (vysokoškolsky vzdělaný pracovník)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Mezipředmětové vztahy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vzdělávání žáků zahrnuje složku teoretickou a praktickou (vzájemná provázanost)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teoretické vyučování obsahující praktické dovednosti: práce na PC, laboratorní cvičení, fyzikální veličiny</a:t>
            </a:r>
          </a:p>
          <a:p>
            <a:pPr lvl="1"/>
            <a:r>
              <a:rPr lang="cs-CZ" dirty="0" smtClean="0"/>
              <a:t>praktické vyučování: práce na kontrolní pokladně, hodnocení kvality zboží, skladování zboží</a:t>
            </a:r>
          </a:p>
          <a:p>
            <a:r>
              <a:rPr lang="cs-CZ" dirty="0" smtClean="0"/>
              <a:t>vertikální koordinace učiva</a:t>
            </a:r>
          </a:p>
          <a:p>
            <a:pPr lvl="1"/>
            <a:r>
              <a:rPr lang="cs-CZ" dirty="0" smtClean="0"/>
              <a:t>soulad mezi odbornou teorií a praxí</a:t>
            </a:r>
          </a:p>
          <a:p>
            <a:r>
              <a:rPr lang="cs-CZ" dirty="0" smtClean="0"/>
              <a:t>horizontální koordinace učiva</a:t>
            </a:r>
          </a:p>
          <a:p>
            <a:pPr lvl="1"/>
            <a:r>
              <a:rPr lang="cs-CZ" dirty="0" smtClean="0"/>
              <a:t>soulad mezi obsahem učiva jednotlivých předmětů (teoretické předměty, odborné předměty, odborné speciální předměty)</a:t>
            </a:r>
          </a:p>
          <a:p>
            <a:r>
              <a:rPr lang="cs-CZ" dirty="0" smtClean="0"/>
              <a:t>Koordinace obsahu vzdělávání má VĚCNOU a ČASOVOU dimenzi.</a:t>
            </a:r>
          </a:p>
          <a:p>
            <a:r>
              <a:rPr lang="cs-CZ" dirty="0" smtClean="0"/>
              <a:t>odborný výcvik = stěžejní integrovaný předmět</a:t>
            </a:r>
          </a:p>
          <a:p>
            <a:pPr lvl="1"/>
            <a:r>
              <a:rPr lang="cs-CZ" dirty="0" smtClean="0"/>
              <a:t>dochází v něm k aplikaci teoretických znalostí v praktickém vyučování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Osvojování pracovních dovedností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Osvojování si pracovních činností, díky kterým může absolvent vykonávat </a:t>
            </a:r>
            <a:r>
              <a:rPr lang="cs-CZ" b="1" dirty="0" smtClean="0"/>
              <a:t>kvalifikovaně</a:t>
            </a:r>
            <a:r>
              <a:rPr lang="cs-CZ" dirty="0" smtClean="0"/>
              <a:t> povolání. = hlavní cíl odborného výcviku</a:t>
            </a:r>
          </a:p>
          <a:p>
            <a:endParaRPr lang="cs-CZ" dirty="0" smtClean="0"/>
          </a:p>
          <a:p>
            <a:r>
              <a:rPr lang="cs-CZ" dirty="0" smtClean="0"/>
              <a:t>pracovní činnosti pro kvalifikovaný výkon povolání najdeme v OSNOVÁCH odborného </a:t>
            </a:r>
            <a:r>
              <a:rPr lang="cs-CZ" dirty="0" smtClean="0"/>
              <a:t>výcviku (ŠVP)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pracovní činnosti si žáci osvojují POSTUPNĚ</a:t>
            </a:r>
          </a:p>
          <a:p>
            <a:endParaRPr lang="cs-CZ" dirty="0" smtClean="0"/>
          </a:p>
          <a:p>
            <a:r>
              <a:rPr lang="cs-CZ" dirty="0" smtClean="0"/>
              <a:t>stupeň osvojení sledujeme nepřímo prostřednictvím KVALITY a RYCHLOSTI provedení pracovních činností</a:t>
            </a:r>
          </a:p>
          <a:p>
            <a:endParaRPr lang="cs-CZ" dirty="0" smtClean="0"/>
          </a:p>
          <a:p>
            <a:r>
              <a:rPr lang="cs-CZ" dirty="0" smtClean="0"/>
              <a:t>základní prvky pracovní činnosti jsou PRACOVNÍ ÚKONY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a fáze osvojování praktických dovedností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KŘIVKA UČENÍ = závislost </a:t>
            </a:r>
            <a:r>
              <a:rPr lang="cs-CZ" u="sng" dirty="0" smtClean="0"/>
              <a:t>stupně osvojení pracovních činností </a:t>
            </a:r>
            <a:r>
              <a:rPr lang="cs-CZ" dirty="0" smtClean="0"/>
              <a:t>(y, závisle proměnná) na </a:t>
            </a:r>
            <a:r>
              <a:rPr lang="cs-CZ" u="sng" dirty="0" smtClean="0"/>
              <a:t>době učení resp. počtu cvičení </a:t>
            </a:r>
            <a:r>
              <a:rPr lang="cs-CZ" dirty="0" smtClean="0"/>
              <a:t>(t, nezávisle proměnná)</a:t>
            </a:r>
          </a:p>
          <a:p>
            <a:r>
              <a:rPr lang="cs-CZ" dirty="0" smtClean="0"/>
              <a:t>Předpoklad: pracovní činnost je plně osvojena, jsou-li učni schopni plnit výkonové normy na 100 %</a:t>
            </a:r>
          </a:p>
          <a:p>
            <a:r>
              <a:rPr lang="cs-CZ" dirty="0" smtClean="0"/>
              <a:t>Stupeň osvojení = index výkonu y = skutečný dosažený čas t/normovaný čas to</a:t>
            </a:r>
          </a:p>
          <a:p>
            <a:r>
              <a:rPr lang="cs-CZ" dirty="0" smtClean="0"/>
              <a:t>Počet cvičení n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 bwMode="auto">
          <a:xfrm>
            <a:off x="462844" y="3420533"/>
            <a:ext cx="7947378" cy="711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pic>
        <p:nvPicPr>
          <p:cNvPr id="6" name="Zástupný symbol pro obsah 5" descr="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6250" t="7660" r="1251" b="33444"/>
          <a:stretch>
            <a:fillRect/>
          </a:stretch>
        </p:blipFill>
        <p:spPr>
          <a:xfrm>
            <a:off x="1286997" y="54511"/>
            <a:ext cx="6401199" cy="628481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osvojování praktických dovedností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AutoNum type="arabicPeriod"/>
            </a:pPr>
            <a:r>
              <a:rPr lang="cs-CZ" b="1" dirty="0" smtClean="0"/>
              <a:t>fáze = INFORMAČNÍ</a:t>
            </a:r>
          </a:p>
          <a:p>
            <a:pPr marL="511200" indent="-457200">
              <a:buNone/>
            </a:pPr>
            <a:endParaRPr lang="cs-CZ" b="1" dirty="0" smtClean="0"/>
          </a:p>
          <a:p>
            <a:pPr marL="511200" indent="-457200"/>
            <a:r>
              <a:rPr lang="cs-CZ" dirty="0" smtClean="0"/>
              <a:t>seznámení se s pracovním úkolem</a:t>
            </a:r>
          </a:p>
          <a:p>
            <a:pPr marL="511200" indent="-457200"/>
            <a:r>
              <a:rPr lang="cs-CZ" dirty="0" smtClean="0"/>
              <a:t>žáka přijímá informace a dělá si představu o cíli</a:t>
            </a:r>
          </a:p>
          <a:p>
            <a:pPr marL="511200" indent="-457200"/>
            <a:r>
              <a:rPr lang="cs-CZ" dirty="0" smtClean="0"/>
              <a:t>žák sleduje postup, kterým má dosáhnout cíle a snaží se ho zapamatovat</a:t>
            </a:r>
          </a:p>
          <a:p>
            <a:pPr marL="511200" indent="-457200"/>
            <a:r>
              <a:rPr lang="cs-CZ" dirty="0" smtClean="0"/>
              <a:t>fáze je krátká a probíhá souvisle bez přerušení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74133" y="620889"/>
            <a:ext cx="8130767" cy="5211111"/>
          </a:xfrm>
        </p:spPr>
        <p:txBody>
          <a:bodyPr/>
          <a:lstStyle/>
          <a:p>
            <a:pPr marL="511200" indent="-457200">
              <a:buFont typeface="+mj-lt"/>
              <a:buAutoNum type="arabicPeriod" startAt="2"/>
            </a:pPr>
            <a:r>
              <a:rPr lang="cs-CZ" b="1" dirty="0" smtClean="0"/>
              <a:t>fáze – FIXAČNÍ</a:t>
            </a:r>
          </a:p>
          <a:p>
            <a:pPr marL="511200" indent="-457200">
              <a:buNone/>
            </a:pPr>
            <a:endParaRPr lang="cs-CZ" b="1" dirty="0" smtClean="0"/>
          </a:p>
          <a:p>
            <a:r>
              <a:rPr lang="cs-CZ" dirty="0" smtClean="0"/>
              <a:t>žák zkouší zadaný úkol sám</a:t>
            </a:r>
          </a:p>
          <a:p>
            <a:endParaRPr lang="cs-CZ" dirty="0" smtClean="0"/>
          </a:p>
          <a:p>
            <a:r>
              <a:rPr lang="cs-CZ" dirty="0" smtClean="0"/>
              <a:t>cvičením se stávají jeho pohyby koordinovanější a až si je osvojí, vznikne ZÁKLADNÍ DOVEDNOST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fáze je bez přerušení u jednoduchých až </a:t>
            </a:r>
            <a:r>
              <a:rPr lang="cs-CZ" dirty="0" err="1" smtClean="0"/>
              <a:t>střednětěžkých</a:t>
            </a:r>
            <a:r>
              <a:rPr lang="cs-CZ" dirty="0" smtClean="0"/>
              <a:t> úkolů (v jiném případě s </a:t>
            </a:r>
            <a:r>
              <a:rPr lang="cs-CZ" dirty="0" smtClean="0"/>
              <a:t>přerušením)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BOD ÚNAVY (PLATO)</a:t>
            </a:r>
          </a:p>
          <a:p>
            <a:pPr lvl="1"/>
            <a:r>
              <a:rPr lang="cs-CZ" dirty="0" smtClean="0"/>
              <a:t>od určitého počtu cvičení dochází ke zhoršení výkonu</a:t>
            </a:r>
          </a:p>
          <a:p>
            <a:pPr lvl="1"/>
            <a:r>
              <a:rPr lang="cs-CZ" dirty="0" smtClean="0"/>
              <a:t>kvůli únavě, oslabení zájmu, menšímu soustředění</a:t>
            </a:r>
          </a:p>
          <a:p>
            <a:pPr lvl="1"/>
            <a:r>
              <a:rPr lang="cs-CZ" dirty="0" smtClean="0"/>
              <a:t>NUTNÉ UDĚLAT PŘESTÁVKU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 startAt="3"/>
            </a:pPr>
            <a:r>
              <a:rPr lang="cs-CZ" b="1" dirty="0" smtClean="0"/>
              <a:t>fáze – APLIKAČNÍ</a:t>
            </a:r>
          </a:p>
          <a:p>
            <a:pPr marL="511200" indent="-457200"/>
            <a:endParaRPr lang="cs-CZ" b="1" dirty="0" smtClean="0"/>
          </a:p>
          <a:p>
            <a:pPr indent="-135000">
              <a:buFont typeface="Arial" panose="020B0604020202020204" pitchFamily="34" charset="0"/>
              <a:buChar char="̶"/>
            </a:pPr>
            <a:r>
              <a:rPr lang="cs-CZ" dirty="0" smtClean="0"/>
              <a:t>následuje po 2. fázi s určitým časovým odstupem</a:t>
            </a:r>
          </a:p>
          <a:p>
            <a:pPr indent="-135000">
              <a:buFont typeface="Arial" panose="020B0604020202020204" pitchFamily="34" charset="0"/>
              <a:buChar char="̶"/>
            </a:pPr>
            <a:endParaRPr lang="cs-CZ" dirty="0" smtClean="0"/>
          </a:p>
          <a:p>
            <a:pPr indent="-135000">
              <a:buFont typeface="Arial" panose="020B0604020202020204" pitchFamily="34" charset="0"/>
              <a:buChar char="̶"/>
            </a:pPr>
            <a:r>
              <a:rPr lang="cs-CZ" dirty="0" smtClean="0"/>
              <a:t>ZDOKONALENÍ A UPEVNĚNÍ ZÁKLADNÍ DOVEDNOSTI =&gt; výsledkem je PLNĚ OSVOJENÁ PRACOVNÍ ČINNOST</a:t>
            </a:r>
          </a:p>
          <a:p>
            <a:pPr indent="-135000">
              <a:buFont typeface="Arial" panose="020B0604020202020204" pitchFamily="34" charset="0"/>
              <a:buChar char="̶"/>
            </a:pPr>
            <a:endParaRPr lang="cs-CZ" dirty="0" smtClean="0"/>
          </a:p>
          <a:p>
            <a:pPr indent="-135000">
              <a:buFont typeface="Arial" panose="020B0604020202020204" pitchFamily="34" charset="0"/>
              <a:buChar char="̶"/>
            </a:pPr>
            <a:r>
              <a:rPr lang="cs-CZ" dirty="0" smtClean="0"/>
              <a:t>pohyby jsou koordinované, přesné, plynulé</a:t>
            </a:r>
          </a:p>
          <a:p>
            <a:pPr indent="-135000">
              <a:buFont typeface="Arial" panose="020B0604020202020204" pitchFamily="34" charset="0"/>
              <a:buChar char="̶"/>
            </a:pPr>
            <a:r>
              <a:rPr lang="cs-CZ" dirty="0" smtClean="0"/>
              <a:t>praktická činnost odpovídá výkonu kvalifikovaného pracovníka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dodržovat rozdělení učení se praktickým činnostem do 3 fází</a:t>
            </a:r>
          </a:p>
          <a:p>
            <a:r>
              <a:rPr lang="cs-CZ" dirty="0" smtClean="0"/>
              <a:t>orientační stanovení časových proporcí jednotlivých fází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fáze – 10 % času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fáze – 50 % času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fáze – 40 % času</a:t>
            </a:r>
          </a:p>
          <a:p>
            <a:pPr marL="585900" lvl="1" indent="-342900">
              <a:buNone/>
            </a:pPr>
            <a:r>
              <a:rPr lang="cs-CZ" dirty="0" smtClean="0"/>
              <a:t>Stanoveno na základě zkušeností a znalostí (K. Vlášek).</a:t>
            </a:r>
          </a:p>
          <a:p>
            <a:pPr marL="396900" indent="-342900"/>
            <a:r>
              <a:rPr lang="cs-CZ" dirty="0" smtClean="0"/>
              <a:t>k vlastnímu nácviku přistupovat až po důkladném provedení 1. fáze učení</a:t>
            </a:r>
          </a:p>
          <a:p>
            <a:pPr marL="396900" indent="-342900"/>
            <a:r>
              <a:rPr lang="cs-CZ" dirty="0" smtClean="0"/>
              <a:t>při vlastním osvojování respektovat individualitu žáků</a:t>
            </a:r>
          </a:p>
          <a:p>
            <a:pPr marL="585900" lvl="1" indent="-342900"/>
            <a:r>
              <a:rPr lang="cs-CZ" dirty="0" smtClean="0"/>
              <a:t>výběr základního a rozšiřujícího učiva</a:t>
            </a:r>
          </a:p>
          <a:p>
            <a:pPr marL="396900" indent="-342900"/>
            <a:r>
              <a:rPr lang="cs-CZ" dirty="0" smtClean="0"/>
              <a:t>pro kvalitnější individuální práci s žáky využívejte:</a:t>
            </a:r>
          </a:p>
          <a:p>
            <a:pPr marL="585900" lvl="1" indent="-342900"/>
            <a:r>
              <a:rPr lang="cs-CZ" dirty="0" smtClean="0"/>
              <a:t>instruktážní návody</a:t>
            </a:r>
          </a:p>
          <a:p>
            <a:pPr marL="585900" lvl="1" indent="-342900"/>
            <a:r>
              <a:rPr lang="cs-CZ" dirty="0" smtClean="0"/>
              <a:t>pracovní listy s algoritmem postupu práce</a:t>
            </a:r>
          </a:p>
          <a:p>
            <a:pPr marL="585900" lvl="1" indent="-342900"/>
            <a:r>
              <a:rPr lang="cs-CZ" dirty="0" smtClean="0"/>
              <a:t>trenažéry</a:t>
            </a:r>
          </a:p>
          <a:p>
            <a:pPr marL="585900" lvl="1" indent="-342900"/>
            <a:r>
              <a:rPr lang="cs-CZ" dirty="0" smtClean="0"/>
              <a:t>videozáznamy</a:t>
            </a:r>
          </a:p>
          <a:p>
            <a:pPr marL="585900" lvl="1" indent="-342900"/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odborného výcviku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=didaktická soustava učiva -&gt; soustava poznatků a činností, které mají žáci zvládnout na požadované úrovni pod vedením učitele odborného výcviku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=věcný obsah vzdělávání</a:t>
            </a:r>
          </a:p>
          <a:p>
            <a:pPr lvl="1"/>
            <a:r>
              <a:rPr lang="cs-CZ" dirty="0" smtClean="0"/>
              <a:t>vyjádřený souborem požadavků na učení žáků a jejich výsledky – vědomosti, dovednosti, návyky, postoje, vztahy</a:t>
            </a:r>
          </a:p>
          <a:p>
            <a:pPr lvl="1"/>
            <a:r>
              <a:rPr lang="cs-CZ" dirty="0" smtClean="0"/>
              <a:t>= rozvíjí osobnost žáka ve všech jeho složkách – kognitivní, psychomotorické, afektivní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Respektování požadavků zaměstnavatelů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OBSAH práce je vymezen:</a:t>
            </a:r>
          </a:p>
          <a:p>
            <a:r>
              <a:rPr lang="cs-CZ" dirty="0" smtClean="0"/>
              <a:t>Ve výrobním procesu:</a:t>
            </a:r>
          </a:p>
          <a:p>
            <a:pPr lvl="1"/>
            <a:r>
              <a:rPr lang="cs-CZ" dirty="0" smtClean="0"/>
              <a:t>hmotnými statky – výrobky, pracovní prostředky, …)</a:t>
            </a:r>
          </a:p>
          <a:p>
            <a:pPr lvl="1"/>
            <a:r>
              <a:rPr lang="cs-CZ" dirty="0" smtClean="0"/>
              <a:t>výrobními procesy a organizací práce – automatizace, mechanizace, robotizace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 nevýrobním procesu (služby, obchod, doprava, …)</a:t>
            </a:r>
          </a:p>
          <a:p>
            <a:pPr lvl="1"/>
            <a:r>
              <a:rPr lang="cs-CZ" dirty="0" smtClean="0"/>
              <a:t>nehmotné statky (služby, činnosti, …)</a:t>
            </a:r>
          </a:p>
          <a:p>
            <a:pPr lvl="1"/>
            <a:r>
              <a:rPr lang="cs-CZ" dirty="0" smtClean="0"/>
              <a:t>pracovní prostředky</a:t>
            </a:r>
          </a:p>
          <a:p>
            <a:pPr lvl="1"/>
            <a:r>
              <a:rPr lang="cs-CZ" dirty="0" smtClean="0"/>
              <a:t>specifika odvětví</a:t>
            </a:r>
          </a:p>
          <a:p>
            <a:pPr lvl="1"/>
            <a:r>
              <a:rPr lang="cs-CZ" dirty="0" smtClean="0"/>
              <a:t>pracovní postupy a organizace práce</a:t>
            </a:r>
          </a:p>
          <a:p>
            <a:pPr lvl="1"/>
            <a:r>
              <a:rPr lang="cs-CZ" dirty="0" smtClean="0"/>
              <a:t>vybavení pracoviště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SHROMAŽDĚNÉ INFO O OBSAHU PRACOVNÍCH ČINNOSTÍ SE TRANSFORMUJÍ DO OBSAHU UČIVA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učiva odborného výcviku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učivo je tvořeno různě velkými složkami, které na sebe navazují</a:t>
            </a:r>
          </a:p>
          <a:p>
            <a:r>
              <a:rPr lang="cs-CZ" dirty="0" smtClean="0"/>
              <a:t>složky učiva se odvozují od požadavků pracovního procesu, od členění pracovního procesu, jeho technické a technologické stránky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Dávky učiva = metodicky uzavřené celky učiva, obsahové části učiva</a:t>
            </a:r>
          </a:p>
          <a:p>
            <a:r>
              <a:rPr lang="cs-CZ" dirty="0" smtClean="0"/>
              <a:t>základní stavební složkou učiva je TÉMA</a:t>
            </a:r>
          </a:p>
          <a:p>
            <a:pPr lvl="1"/>
            <a:r>
              <a:rPr lang="cs-CZ" dirty="0" smtClean="0"/>
              <a:t>operační: </a:t>
            </a:r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919111" y="2988734"/>
          <a:ext cx="4842934" cy="2034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178"/>
                <a:gridCol w="3194756"/>
              </a:tblGrid>
              <a:tr h="4069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Složky učiva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Členění</a:t>
                      </a:r>
                      <a:r>
                        <a:rPr lang="cs-CZ" sz="1600" baseline="0" dirty="0" smtClean="0"/>
                        <a:t> pracovního procesu</a:t>
                      </a:r>
                      <a:endParaRPr lang="cs-CZ" sz="1600" dirty="0"/>
                    </a:p>
                  </a:txBody>
                  <a:tcPr/>
                </a:tc>
              </a:tr>
              <a:tr h="4069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Tematický celek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Druh práce</a:t>
                      </a:r>
                      <a:endParaRPr lang="cs-CZ" sz="1600" dirty="0"/>
                    </a:p>
                  </a:txBody>
                  <a:tcPr/>
                </a:tc>
              </a:tr>
              <a:tr h="4069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Téma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Pracovní operace</a:t>
                      </a:r>
                      <a:endParaRPr lang="cs-CZ" sz="1600" dirty="0"/>
                    </a:p>
                  </a:txBody>
                  <a:tcPr/>
                </a:tc>
              </a:tr>
              <a:tr h="4069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Podtéma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Úseky operace</a:t>
                      </a:r>
                      <a:endParaRPr lang="cs-CZ" sz="1600" dirty="0"/>
                    </a:p>
                  </a:txBody>
                  <a:tcPr/>
                </a:tc>
              </a:tr>
              <a:tr h="4069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Heslo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Pracovní úkon, pohyb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pohyby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kvalifikovaná práce = pouze nezbytně nutné pohyby, které na sebe navazují</a:t>
            </a:r>
          </a:p>
          <a:p>
            <a:r>
              <a:rPr lang="cs-CZ" dirty="0" smtClean="0"/>
              <a:t>pracovní pohyby = části manuálních pracovních úkonů</a:t>
            </a:r>
          </a:p>
          <a:p>
            <a:r>
              <a:rPr lang="cs-CZ" dirty="0" smtClean="0"/>
              <a:t>charakteristika pracovních pohybů:</a:t>
            </a:r>
          </a:p>
          <a:p>
            <a:pPr lvl="1"/>
            <a:r>
              <a:rPr lang="cs-CZ" dirty="0" smtClean="0"/>
              <a:t>prostor – směr, dosah</a:t>
            </a:r>
          </a:p>
          <a:p>
            <a:pPr lvl="1"/>
            <a:r>
              <a:rPr lang="cs-CZ" dirty="0" smtClean="0"/>
              <a:t>čas – rychlost</a:t>
            </a:r>
          </a:p>
          <a:p>
            <a:pPr lvl="1"/>
            <a:r>
              <a:rPr lang="cs-CZ" dirty="0" smtClean="0"/>
              <a:t>energie – intenzita pohybu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Příklady:</a:t>
            </a:r>
          </a:p>
          <a:p>
            <a:pPr>
              <a:buNone/>
            </a:pPr>
            <a:r>
              <a:rPr lang="cs-CZ" dirty="0" smtClean="0"/>
              <a:t>	Uchopení zboží</a:t>
            </a:r>
          </a:p>
          <a:p>
            <a:pPr>
              <a:buNone/>
            </a:pPr>
            <a:r>
              <a:rPr lang="cs-CZ" dirty="0" smtClean="0"/>
              <a:t>	…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úkon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96622"/>
            <a:ext cx="8064900" cy="4635378"/>
          </a:xfrm>
        </p:spPr>
        <p:txBody>
          <a:bodyPr/>
          <a:lstStyle/>
          <a:p>
            <a:r>
              <a:rPr lang="cs-CZ" dirty="0" smtClean="0"/>
              <a:t>ukončená stejnorodá činnost žáka zaměřená na splnění pracovní operace</a:t>
            </a:r>
          </a:p>
          <a:p>
            <a:r>
              <a:rPr lang="cs-CZ" dirty="0" smtClean="0"/>
              <a:t>má jednoznačný začátek a konec</a:t>
            </a:r>
          </a:p>
          <a:p>
            <a:r>
              <a:rPr lang="cs-CZ" dirty="0" smtClean="0"/>
              <a:t>dělíme je na:</a:t>
            </a:r>
          </a:p>
          <a:p>
            <a:pPr lvl="1"/>
            <a:r>
              <a:rPr lang="cs-CZ" dirty="0" smtClean="0"/>
              <a:t>intelektuální – převažuje rozumová činnost (vědomosti), výsledkem jsou intelektuální dovednosti (prakticky použité vědomosti)</a:t>
            </a:r>
          </a:p>
          <a:p>
            <a:pPr lvl="1"/>
            <a:r>
              <a:rPr lang="cs-CZ" dirty="0" smtClean="0"/>
              <a:t>manuální – převažuje </a:t>
            </a:r>
            <a:r>
              <a:rPr lang="cs-CZ" dirty="0" err="1" smtClean="0"/>
              <a:t>senzomotorická</a:t>
            </a:r>
            <a:r>
              <a:rPr lang="cs-CZ" dirty="0" smtClean="0"/>
              <a:t> činnost, výsledkem jsou manuální dovednosti (pracovní pohyby)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b="1" dirty="0" smtClean="0"/>
              <a:t>Příklady:</a:t>
            </a:r>
          </a:p>
          <a:p>
            <a:pPr>
              <a:buNone/>
            </a:pPr>
            <a:r>
              <a:rPr lang="cs-CZ" dirty="0" smtClean="0"/>
              <a:t>	spočítání ceny jednotlivých položek nákupu zboží</a:t>
            </a:r>
          </a:p>
          <a:p>
            <a:pPr>
              <a:buNone/>
            </a:pPr>
            <a:r>
              <a:rPr lang="cs-CZ" dirty="0" smtClean="0"/>
              <a:t>	výpočet plochy výkladní skříně pro vytapetování</a:t>
            </a:r>
          </a:p>
          <a:p>
            <a:pPr>
              <a:buNone/>
            </a:pPr>
            <a:r>
              <a:rPr lang="cs-CZ" dirty="0" smtClean="0"/>
              <a:t>	položení doplňujících otázek k vyslovenému přání zákazníka</a:t>
            </a:r>
          </a:p>
          <a:p>
            <a:pPr>
              <a:buNone/>
            </a:pPr>
            <a:r>
              <a:rPr lang="cs-CZ" dirty="0" smtClean="0"/>
              <a:t>	počítání zboží v regále</a:t>
            </a:r>
          </a:p>
          <a:p>
            <a:pPr>
              <a:buNone/>
            </a:pPr>
            <a:r>
              <a:rPr lang="cs-CZ" dirty="0" smtClean="0"/>
              <a:t>	přeskládání zboží v regále pro snadnější spočítání kusů</a:t>
            </a:r>
          </a:p>
          <a:p>
            <a:pPr>
              <a:buNone/>
            </a:pPr>
            <a:r>
              <a:rPr lang="cs-CZ" dirty="0" smtClean="0"/>
              <a:t>	krájení cibule, strouhání zeleniny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operace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práce vykonávána žákem nebo skupinou žáků na jednom pracovišti</a:t>
            </a:r>
          </a:p>
          <a:p>
            <a:endParaRPr lang="cs-CZ" dirty="0" smtClean="0"/>
          </a:p>
          <a:p>
            <a:r>
              <a:rPr lang="cs-CZ" b="1" dirty="0" smtClean="0"/>
              <a:t>Příklady: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	Zjištění přání zákazníka</a:t>
            </a:r>
          </a:p>
          <a:p>
            <a:pPr>
              <a:buNone/>
            </a:pPr>
            <a:r>
              <a:rPr lang="cs-CZ" dirty="0" smtClean="0"/>
              <a:t>	Soupis chybějícího zboží</a:t>
            </a:r>
          </a:p>
          <a:p>
            <a:pPr>
              <a:buNone/>
            </a:pPr>
            <a:r>
              <a:rPr lang="cs-CZ" dirty="0" smtClean="0"/>
              <a:t>	Řezání ostrých vnějších a vnitřních závitů nožem</a:t>
            </a:r>
          </a:p>
          <a:p>
            <a:pPr>
              <a:buNone/>
            </a:pPr>
            <a:r>
              <a:rPr lang="cs-CZ" dirty="0" smtClean="0"/>
              <a:t>	Vinutí pružin</a:t>
            </a:r>
          </a:p>
          <a:p>
            <a:pPr>
              <a:buNone/>
            </a:pPr>
            <a:r>
              <a:rPr lang="cs-CZ" dirty="0" smtClean="0"/>
              <a:t>	Pájení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předmětně, funkčně nebo technologicky uzavřená pracovní činnost</a:t>
            </a:r>
          </a:p>
          <a:p>
            <a:endParaRPr lang="cs-CZ" dirty="0" smtClean="0"/>
          </a:p>
          <a:p>
            <a:r>
              <a:rPr lang="cs-CZ" b="1" dirty="0" smtClean="0"/>
              <a:t>Příklady: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Obsluha zákazníka</a:t>
            </a:r>
          </a:p>
          <a:p>
            <a:pPr>
              <a:buNone/>
            </a:pPr>
            <a:r>
              <a:rPr lang="cs-CZ" dirty="0" smtClean="0"/>
              <a:t>Doplňování zboží</a:t>
            </a:r>
          </a:p>
          <a:p>
            <a:pPr>
              <a:buNone/>
            </a:pPr>
            <a:r>
              <a:rPr lang="cs-CZ" dirty="0" smtClean="0"/>
              <a:t>Soustružení</a:t>
            </a:r>
          </a:p>
          <a:p>
            <a:pPr>
              <a:buNone/>
            </a:pPr>
            <a:r>
              <a:rPr lang="cs-CZ" dirty="0" smtClean="0"/>
              <a:t>Frézování</a:t>
            </a:r>
          </a:p>
          <a:p>
            <a:pPr>
              <a:buNone/>
            </a:pPr>
            <a:r>
              <a:rPr lang="cs-CZ" dirty="0" smtClean="0"/>
              <a:t>Vrtání</a:t>
            </a:r>
          </a:p>
          <a:p>
            <a:pPr>
              <a:buNone/>
            </a:pPr>
            <a:r>
              <a:rPr lang="cs-CZ" dirty="0" smtClean="0"/>
              <a:t>…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učiva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odborném výcviku mají často jednotlivá témata mnoho společných úkonů. Díky tomu můžeme v každém pracovním procesu rozlišit 3 základní fáze:</a:t>
            </a:r>
          </a:p>
          <a:p>
            <a:endParaRPr lang="cs-CZ" dirty="0" smtClean="0"/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Přípravná fáze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Výkonná a řídící fáze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Kontrolní fáze</a:t>
            </a:r>
          </a:p>
          <a:p>
            <a:endParaRPr lang="cs-CZ" dirty="0" smtClean="0"/>
          </a:p>
          <a:p>
            <a:r>
              <a:rPr lang="cs-CZ" dirty="0" smtClean="0"/>
              <a:t>V každé fázi rozlišujeme pracovní činnosti manuální a intelektové</a:t>
            </a:r>
          </a:p>
          <a:p>
            <a:endParaRPr lang="cs-CZ" dirty="0" smtClean="0"/>
          </a:p>
          <a:p>
            <a:r>
              <a:rPr lang="cs-CZ" dirty="0" smtClean="0"/>
              <a:t>příklad: Balení zboží (Stejskalová, 2013, s. 34)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452</TotalTime>
  <Words>962</Words>
  <Application>Microsoft Office PowerPoint</Application>
  <PresentationFormat>Předvádění na obrazovce (4:3)</PresentationFormat>
  <Paragraphs>217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muni-ped-prezentace-4-3-cz</vt:lpstr>
      <vt:lpstr>Obsah odborného výcviku</vt:lpstr>
      <vt:lpstr>Obsah odborného výcviku</vt:lpstr>
      <vt:lpstr>Respektování požadavků zaměstnavatelů</vt:lpstr>
      <vt:lpstr>Složky učiva odborného výcviku</vt:lpstr>
      <vt:lpstr>Pracovní pohyby</vt:lpstr>
      <vt:lpstr>Pracovní úkon</vt:lpstr>
      <vt:lpstr>Pracovní operace</vt:lpstr>
      <vt:lpstr>Druh práce</vt:lpstr>
      <vt:lpstr>Struktura učiva</vt:lpstr>
      <vt:lpstr>Dělení pracovních činností</vt:lpstr>
      <vt:lpstr>Mezipředmětové vztahy</vt:lpstr>
      <vt:lpstr>Osvojování pracovních dovedností</vt:lpstr>
      <vt:lpstr>Průběh a fáze osvojování praktických dovedností</vt:lpstr>
      <vt:lpstr>Snímek 14</vt:lpstr>
      <vt:lpstr>Fáze osvojování praktických dovedností</vt:lpstr>
      <vt:lpstr>Snímek 16</vt:lpstr>
      <vt:lpstr>Snímek 17</vt:lpstr>
      <vt:lpstr>Doporučení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14</cp:revision>
  <dcterms:created xsi:type="dcterms:W3CDTF">2022-09-15T19:30:46Z</dcterms:created>
  <dcterms:modified xsi:type="dcterms:W3CDTF">2023-03-10T11:41:59Z</dcterms:modified>
</cp:coreProperties>
</file>