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4" r:id="rId5"/>
    <p:sldId id="259" r:id="rId6"/>
    <p:sldId id="260" r:id="rId7"/>
    <p:sldId id="275" r:id="rId8"/>
    <p:sldId id="261" r:id="rId9"/>
    <p:sldId id="268" r:id="rId10"/>
    <p:sldId id="262" r:id="rId11"/>
    <p:sldId id="263" r:id="rId12"/>
    <p:sldId id="264" r:id="rId13"/>
    <p:sldId id="276" r:id="rId14"/>
    <p:sldId id="277" r:id="rId15"/>
    <p:sldId id="278" r:id="rId16"/>
    <p:sldId id="266" r:id="rId17"/>
    <p:sldId id="272" r:id="rId18"/>
    <p:sldId id="273" r:id="rId19"/>
    <p:sldId id="267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18" d="100"/>
          <a:sy n="118" d="100"/>
        </p:scale>
        <p:origin x="-1428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uov.cz/kurikulum/modularni-projektovani-skolnich-vzdelavacich-programu-v" TargetMode="External"/><Relationship Id="rId2" Type="http://schemas.openxmlformats.org/officeDocument/2006/relationships/hyperlink" Target="https://www.infoabsolvent.cz/Rady/Clanek/7-3-1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a postupy odborného výcviku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7422" y="302311"/>
            <a:ext cx="8064900" cy="451576"/>
          </a:xfrm>
        </p:spPr>
        <p:txBody>
          <a:bodyPr/>
          <a:lstStyle/>
          <a:p>
            <a:r>
              <a:rPr lang="cs-CZ" dirty="0" smtClean="0"/>
              <a:t>Souborně-operační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982133"/>
            <a:ext cx="8064900" cy="4849867"/>
          </a:xfrm>
        </p:spPr>
        <p:txBody>
          <a:bodyPr/>
          <a:lstStyle/>
          <a:p>
            <a:r>
              <a:rPr lang="cs-CZ" dirty="0" smtClean="0"/>
              <a:t>= kombinace operačního a předmětného systému</a:t>
            </a:r>
          </a:p>
          <a:p>
            <a:r>
              <a:rPr lang="cs-CZ" dirty="0" smtClean="0"/>
              <a:t>nejčastěji využívaný</a:t>
            </a:r>
          </a:p>
          <a:p>
            <a:r>
              <a:rPr lang="cs-CZ" dirty="0" smtClean="0"/>
              <a:t>za výchozí části učiva se berou pracovní operace a souborné práce</a:t>
            </a:r>
          </a:p>
          <a:p>
            <a:r>
              <a:rPr lang="cs-CZ" dirty="0" smtClean="0"/>
              <a:t>1) Nácvik operace</a:t>
            </a:r>
          </a:p>
          <a:p>
            <a:pPr lvl="1"/>
            <a:r>
              <a:rPr lang="cs-CZ" dirty="0" smtClean="0"/>
              <a:t>věnuje se jí čas nezbytný pro osvojení základní dovednosti</a:t>
            </a:r>
          </a:p>
          <a:p>
            <a:pPr lvl="1"/>
            <a:r>
              <a:rPr lang="cs-CZ" dirty="0" smtClean="0"/>
              <a:t>cvičí se na cvičných nebo užitkových pracích</a:t>
            </a:r>
          </a:p>
          <a:p>
            <a:r>
              <a:rPr lang="cs-CZ" dirty="0" smtClean="0"/>
              <a:t>2) Souborná práce</a:t>
            </a:r>
          </a:p>
          <a:p>
            <a:pPr lvl="1"/>
            <a:r>
              <a:rPr lang="cs-CZ" dirty="0" smtClean="0"/>
              <a:t>následuje po nácviku potřebných operací</a:t>
            </a:r>
          </a:p>
          <a:p>
            <a:pPr lvl="1"/>
            <a:r>
              <a:rPr lang="cs-CZ" dirty="0" smtClean="0"/>
              <a:t>=odpovídající výrobek – produktivní práce</a:t>
            </a:r>
          </a:p>
          <a:p>
            <a:pPr lvl="1"/>
            <a:r>
              <a:rPr lang="cs-CZ" dirty="0" smtClean="0"/>
              <a:t>prohloubení a upevnění operace</a:t>
            </a:r>
          </a:p>
          <a:p>
            <a:r>
              <a:rPr lang="cs-CZ" dirty="0" smtClean="0"/>
              <a:t>3) Další souborná práce</a:t>
            </a:r>
          </a:p>
          <a:p>
            <a:pPr lvl="1"/>
            <a:r>
              <a:rPr lang="cs-CZ" dirty="0" smtClean="0"/>
              <a:t>vede k osvojení dalších nových operací a procvičení již osvojených</a:t>
            </a:r>
          </a:p>
          <a:p>
            <a:r>
              <a:rPr lang="cs-CZ" dirty="0" smtClean="0"/>
              <a:t>postupně je více času věnováno souborným pracím, které jsou složitější</a:t>
            </a:r>
          </a:p>
          <a:p>
            <a:r>
              <a:rPr lang="cs-CZ" dirty="0" smtClean="0"/>
              <a:t>DŮLEŽITÉ JE SPRÁVNĚ ROZDĚLIT UČIVO NA JEDNOTLIVÉ ČÁSTI A ÚČELNĚ JE USPOŘÁDAT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2000" y="3297219"/>
            <a:ext cx="445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 smtClean="0">
                <a:latin typeface="+mn-lt"/>
              </a:rPr>
              <a:t>O</a:t>
            </a:r>
            <a:r>
              <a:rPr lang="cs-CZ" sz="1800" baseline="-25000" dirty="0" smtClean="0">
                <a:latin typeface="+mn-lt"/>
              </a:rPr>
              <a:t>1</a:t>
            </a:r>
            <a:r>
              <a:rPr lang="cs-CZ" sz="1800" dirty="0" smtClean="0">
                <a:latin typeface="+mn-lt"/>
              </a:rPr>
              <a:t>+O</a:t>
            </a:r>
            <a:r>
              <a:rPr lang="cs-CZ" sz="1800" baseline="-25000" dirty="0" smtClean="0">
                <a:latin typeface="+mn-lt"/>
              </a:rPr>
              <a:t>2</a:t>
            </a:r>
            <a:r>
              <a:rPr lang="cs-CZ" sz="1800" dirty="0" smtClean="0">
                <a:latin typeface="+mn-lt"/>
              </a:rPr>
              <a:t>+O</a:t>
            </a:r>
            <a:r>
              <a:rPr lang="cs-CZ" sz="1800" baseline="-25000" dirty="0" smtClean="0">
                <a:latin typeface="+mn-lt"/>
              </a:rPr>
              <a:t>3</a:t>
            </a:r>
            <a:r>
              <a:rPr lang="cs-CZ" sz="1800" dirty="0" smtClean="0">
                <a:latin typeface="+mn-lt"/>
              </a:rPr>
              <a:t> </a:t>
            </a:r>
            <a:r>
              <a:rPr lang="cs-CZ" sz="1800" b="1" u="sng" dirty="0" smtClean="0">
                <a:latin typeface="+mn-lt"/>
              </a:rPr>
              <a:t>1.SP</a:t>
            </a:r>
            <a:r>
              <a:rPr lang="cs-CZ" sz="1800" dirty="0" smtClean="0">
                <a:latin typeface="+mn-lt"/>
              </a:rPr>
              <a:t> O</a:t>
            </a:r>
            <a:r>
              <a:rPr lang="cs-CZ" sz="1800" baseline="-25000" dirty="0" smtClean="0">
                <a:latin typeface="+mn-lt"/>
              </a:rPr>
              <a:t>4</a:t>
            </a:r>
            <a:r>
              <a:rPr lang="cs-CZ" sz="1800" dirty="0" smtClean="0">
                <a:latin typeface="+mn-lt"/>
              </a:rPr>
              <a:t>+O</a:t>
            </a:r>
            <a:r>
              <a:rPr lang="cs-CZ" sz="1800" baseline="-25000" dirty="0" smtClean="0">
                <a:latin typeface="+mn-lt"/>
              </a:rPr>
              <a:t>5</a:t>
            </a:r>
            <a:r>
              <a:rPr lang="cs-CZ" sz="1800" dirty="0" smtClean="0">
                <a:latin typeface="+mn-lt"/>
              </a:rPr>
              <a:t> </a:t>
            </a:r>
            <a:r>
              <a:rPr lang="cs-CZ" sz="1800" b="1" u="sng" dirty="0" smtClean="0">
                <a:latin typeface="+mn-lt"/>
              </a:rPr>
              <a:t>2. SP </a:t>
            </a:r>
            <a:r>
              <a:rPr lang="cs-CZ" sz="1800" dirty="0" smtClean="0">
                <a:latin typeface="+mn-lt"/>
              </a:rPr>
              <a:t>O</a:t>
            </a:r>
            <a:r>
              <a:rPr lang="cs-CZ" sz="1800" baseline="-25000" dirty="0" smtClean="0">
                <a:latin typeface="+mn-lt"/>
              </a:rPr>
              <a:t>6</a:t>
            </a:r>
            <a:r>
              <a:rPr lang="cs-CZ" sz="1800" dirty="0" smtClean="0">
                <a:latin typeface="+mn-lt"/>
              </a:rPr>
              <a:t>+O</a:t>
            </a:r>
            <a:r>
              <a:rPr lang="cs-CZ" sz="1800" baseline="-25000" dirty="0" smtClean="0">
                <a:latin typeface="+mn-lt"/>
              </a:rPr>
              <a:t>7</a:t>
            </a:r>
            <a:r>
              <a:rPr lang="cs-CZ" sz="1800" dirty="0" smtClean="0">
                <a:latin typeface="+mn-lt"/>
              </a:rPr>
              <a:t> </a:t>
            </a:r>
            <a:r>
              <a:rPr lang="cs-CZ" sz="1800" b="1" u="sng" dirty="0" smtClean="0">
                <a:latin typeface="+mn-lt"/>
              </a:rPr>
              <a:t>3.SP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aranžér: výroba poutače a jeho umístění do prostoru výkladní skříně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Modulový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65956"/>
            <a:ext cx="8064900" cy="4466044"/>
          </a:xfrm>
        </p:spPr>
        <p:txBody>
          <a:bodyPr/>
          <a:lstStyle/>
          <a:p>
            <a:r>
              <a:rPr lang="cs-CZ" dirty="0" smtClean="0"/>
              <a:t>= ucelená část vzdělávání, která má jasně definované vzdělávací cíle, obsah, výstupy, kritéria hodnocení (metody a formy hodnocení)</a:t>
            </a:r>
          </a:p>
          <a:p>
            <a:r>
              <a:rPr lang="cs-CZ" dirty="0" smtClean="0"/>
              <a:t>modul</a:t>
            </a:r>
          </a:p>
          <a:p>
            <a:pPr lvl="1"/>
            <a:r>
              <a:rPr lang="cs-CZ" dirty="0" smtClean="0"/>
              <a:t>přesně definovaná jednoznačně vymezená vzdělávací nebo výcviková jednotka</a:t>
            </a:r>
          </a:p>
          <a:p>
            <a:pPr lvl="1"/>
            <a:r>
              <a:rPr lang="cs-CZ" dirty="0" smtClean="0"/>
              <a:t>blok učiva, který tvoří uzavřený celek</a:t>
            </a:r>
          </a:p>
          <a:p>
            <a:endParaRPr lang="cs-CZ" dirty="0"/>
          </a:p>
        </p:txBody>
      </p:sp>
      <p:pic>
        <p:nvPicPr>
          <p:cNvPr id="6" name="Obrázek 5" descr="Kosmická mod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322" y="4885765"/>
            <a:ext cx="1905000" cy="1066800"/>
          </a:xfrm>
          <a:prstGeom prst="rect">
            <a:avLst/>
          </a:prstGeom>
        </p:spPr>
      </p:pic>
      <p:pic>
        <p:nvPicPr>
          <p:cNvPr id="7" name="Obrázek 6" descr="kosmický modul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1613" y="3332330"/>
            <a:ext cx="1701800" cy="1193800"/>
          </a:xfrm>
          <a:prstGeom prst="rect">
            <a:avLst/>
          </a:prstGeom>
        </p:spPr>
      </p:pic>
      <p:pic>
        <p:nvPicPr>
          <p:cNvPr id="8" name="Obrázek 7" descr="modulární architektoni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20620" y="3445024"/>
            <a:ext cx="1746250" cy="1162050"/>
          </a:xfrm>
          <a:prstGeom prst="rect">
            <a:avLst/>
          </a:prstGeom>
        </p:spPr>
      </p:pic>
      <p:pic>
        <p:nvPicPr>
          <p:cNvPr id="9" name="Obrázek 8" descr="Modulární stavb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56069" y="4913182"/>
            <a:ext cx="1803400" cy="1130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moduly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18485" y="1175635"/>
            <a:ext cx="8064900" cy="4139998"/>
          </a:xfrm>
        </p:spPr>
        <p:txBody>
          <a:bodyPr numCol="1"/>
          <a:lstStyle/>
          <a:p>
            <a:r>
              <a:rPr lang="cs-CZ" dirty="0" smtClean="0"/>
              <a:t>jiný přístup k organizaci vzdělávání, než poskytují tradiční vyučovací předměty</a:t>
            </a:r>
          </a:p>
          <a:p>
            <a:r>
              <a:rPr lang="cs-CZ" dirty="0" smtClean="0"/>
              <a:t>bloky učiva tvořící uzavřený celek:</a:t>
            </a:r>
          </a:p>
          <a:p>
            <a:pPr lvl="1"/>
            <a:r>
              <a:rPr lang="cs-CZ" dirty="0" smtClean="0"/>
              <a:t>Ruční zpracování kovů</a:t>
            </a:r>
          </a:p>
          <a:p>
            <a:pPr lvl="1"/>
            <a:r>
              <a:rPr lang="cs-CZ" dirty="0" smtClean="0"/>
              <a:t>Strojní obrábění kovů</a:t>
            </a:r>
          </a:p>
          <a:p>
            <a:pPr lvl="1"/>
            <a:r>
              <a:rPr lang="cs-CZ" dirty="0" smtClean="0"/>
              <a:t>Základy instalace vodovodních systémů</a:t>
            </a:r>
          </a:p>
          <a:p>
            <a:pPr lvl="1"/>
            <a:r>
              <a:rPr lang="cs-CZ" dirty="0" smtClean="0"/>
              <a:t>Základy instalace plynovodních systémů</a:t>
            </a:r>
          </a:p>
          <a:p>
            <a:pPr lvl="1"/>
            <a:r>
              <a:rPr lang="cs-CZ" dirty="0" smtClean="0"/>
              <a:t>Šití prádla</a:t>
            </a:r>
          </a:p>
          <a:p>
            <a:pPr lvl="1"/>
            <a:r>
              <a:rPr lang="cs-CZ" dirty="0" smtClean="0"/>
              <a:t>Základní zednické práce</a:t>
            </a:r>
          </a:p>
          <a:p>
            <a:pPr lvl="1"/>
            <a:r>
              <a:rPr lang="cs-CZ" dirty="0" smtClean="0"/>
              <a:t>Obkladačské práce</a:t>
            </a:r>
          </a:p>
          <a:p>
            <a:pPr lvl="1"/>
            <a:r>
              <a:rPr lang="cs-CZ" dirty="0" smtClean="0"/>
              <a:t>Výrobky studené kuchyně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každý modul má své:</a:t>
            </a:r>
          </a:p>
          <a:p>
            <a:pPr lvl="1"/>
            <a:r>
              <a:rPr lang="cs-CZ" dirty="0" smtClean="0"/>
              <a:t>vstupní požadavky na uchazeče</a:t>
            </a:r>
          </a:p>
          <a:p>
            <a:pPr lvl="1"/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metodické pokyny pro vyučující</a:t>
            </a:r>
          </a:p>
          <a:p>
            <a:pPr lvl="1"/>
            <a:r>
              <a:rPr lang="cs-CZ" dirty="0" smtClean="0"/>
              <a:t>vědomosti a dovednosti, které musejí absolventi zvládnout</a:t>
            </a:r>
          </a:p>
          <a:p>
            <a:pPr lvl="1"/>
            <a:r>
              <a:rPr lang="cs-CZ" dirty="0" smtClean="0"/>
              <a:t>stanovený postup ověřování (ústní </a:t>
            </a:r>
            <a:r>
              <a:rPr lang="cs-CZ" dirty="0" err="1" smtClean="0"/>
              <a:t>zk</a:t>
            </a:r>
            <a:r>
              <a:rPr lang="cs-CZ" dirty="0" smtClean="0"/>
              <a:t>., test, kontrolní práce, …)</a:t>
            </a:r>
          </a:p>
          <a:p>
            <a:endParaRPr lang="cs-CZ" dirty="0" smtClean="0"/>
          </a:p>
          <a:p>
            <a:r>
              <a:rPr lang="cs-CZ" dirty="0" smtClean="0"/>
              <a:t>z jednotlivých modulů lze sestavit </a:t>
            </a:r>
            <a:r>
              <a:rPr lang="cs-CZ" b="1" dirty="0" smtClean="0"/>
              <a:t>vzdělávací program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program sestavený z modulů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sestavený z modulů tvoří modulový systém</a:t>
            </a:r>
          </a:p>
          <a:p>
            <a:r>
              <a:rPr lang="cs-CZ" dirty="0" smtClean="0"/>
              <a:t>modulový systém lze inovovat, rozšiřovat podle požadavků praxe</a:t>
            </a:r>
          </a:p>
          <a:p>
            <a:r>
              <a:rPr lang="cs-CZ" dirty="0" smtClean="0"/>
              <a:t>kombinací různých modulů lze sestavit různé vzdělávací programy </a:t>
            </a:r>
          </a:p>
          <a:p>
            <a:pPr lvl="1"/>
            <a:r>
              <a:rPr lang="cs-CZ" dirty="0" smtClean="0"/>
              <a:t>které vycházejí z požadavků na úroveň a kvalifikaci požadovanou praxí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2 základní typy programů: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zvládnutí přípravných a základních modulů – výstup=získání nižší kvalifikace v oboru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komplexní ovládnutí jednotlivých odborností v oboru s možnou volbou speciálních činností – výstup=vyšší kvalifikace v oboru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6137" y="246664"/>
            <a:ext cx="8064900" cy="451576"/>
          </a:xfrm>
        </p:spPr>
        <p:txBody>
          <a:bodyPr/>
          <a:lstStyle/>
          <a:p>
            <a:r>
              <a:rPr lang="cs-CZ" dirty="0" smtClean="0"/>
              <a:t>Vzdělávací program sestavený z modulů pro obor Gastronomie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02659"/>
            <a:ext cx="8064900" cy="4729341"/>
          </a:xfrm>
        </p:spPr>
        <p:txBody>
          <a:bodyPr/>
          <a:lstStyle/>
          <a:p>
            <a:r>
              <a:rPr lang="cs-CZ" dirty="0" smtClean="0"/>
              <a:t>3 typy vzdělávacích programů: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Práce ve stravování</a:t>
            </a:r>
          </a:p>
          <a:p>
            <a:pPr marL="700200" lvl="1" indent="-457200"/>
            <a:r>
              <a:rPr lang="cs-CZ" dirty="0" smtClean="0"/>
              <a:t>příklady modulů: Komunikace se zákazníkem a jeho obsluha, Studená kuchyně, Zbožíznalství, Maso, Nápoje, …</a:t>
            </a:r>
          </a:p>
          <a:p>
            <a:pPr marL="700200" lvl="1" indent="-457200"/>
            <a:r>
              <a:rPr lang="cs-CZ" dirty="0" smtClean="0"/>
              <a:t>výstupem po absolvování jednotlivých modulů = pomocný pracovník ve stravovacích službách (uplatnění v provozovnách rychlého občerstvení, přípravy pokrmů studené kuchyně, ve výrobnách knedlíků apod.)</a:t>
            </a:r>
          </a:p>
          <a:p>
            <a:pPr marL="700200" lvl="1" indent="-457200"/>
            <a:r>
              <a:rPr lang="cs-CZ" dirty="0" smtClean="0"/>
              <a:t>výuční list, 2 roky studia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Kuchař-číšník</a:t>
            </a:r>
          </a:p>
          <a:p>
            <a:pPr marL="700200" lvl="1" indent="-457200"/>
            <a:r>
              <a:rPr lang="cs-CZ" dirty="0" smtClean="0"/>
              <a:t>příklady modulů: moduly z 1. vzdělávacího programu + Slavnostní hostiny, Teplé předkrmy, Zahraniční kuchyně, Administrativa, …</a:t>
            </a:r>
          </a:p>
          <a:p>
            <a:pPr marL="700200" lvl="1" indent="-457200"/>
            <a:r>
              <a:rPr lang="cs-CZ" dirty="0" smtClean="0"/>
              <a:t>výstupem po absolvování modulů = zaměstnanec ve velkých, středně velkých a malých stravovacích provozech, po získání potřebné praxe možnost uplatnění jako soukromý podnikatel v gastronomii</a:t>
            </a:r>
          </a:p>
          <a:p>
            <a:pPr marL="700200" lvl="1" indent="-457200"/>
            <a:r>
              <a:rPr lang="cs-CZ" dirty="0" smtClean="0"/>
              <a:t>výuční list, 3 roky studia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Gastronomie</a:t>
            </a:r>
          </a:p>
          <a:p>
            <a:pPr marL="700200" lvl="1" indent="-457200"/>
            <a:r>
              <a:rPr lang="cs-CZ" dirty="0" smtClean="0"/>
              <a:t>příklady modulů: moduly z 1. </a:t>
            </a:r>
            <a:r>
              <a:rPr lang="cs-CZ" dirty="0" smtClean="0"/>
              <a:t>a 2. vzdělávacího </a:t>
            </a:r>
            <a:r>
              <a:rPr lang="cs-CZ" dirty="0" smtClean="0"/>
              <a:t>programu </a:t>
            </a:r>
            <a:r>
              <a:rPr lang="cs-CZ" dirty="0" smtClean="0"/>
              <a:t>+ Podnikání, Marketing, Zážitková gastronomie, …</a:t>
            </a:r>
          </a:p>
          <a:p>
            <a:pPr marL="700200" lvl="1" indent="-457200"/>
            <a:r>
              <a:rPr lang="cs-CZ" dirty="0" smtClean="0"/>
              <a:t>výstupem po absolvování modulů = vedoucí provozu, šéf kuchař, číšník specialista, </a:t>
            </a:r>
            <a:r>
              <a:rPr lang="cs-CZ" dirty="0" err="1" smtClean="0"/>
              <a:t>zma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</a:t>
            </a:r>
            <a:r>
              <a:rPr lang="cs-CZ" dirty="0" err="1" smtClean="0"/>
              <a:t>zam</a:t>
            </a:r>
            <a:r>
              <a:rPr lang="cs-CZ" dirty="0" smtClean="0"/>
              <a:t>-tel i podnikatel</a:t>
            </a:r>
          </a:p>
          <a:p>
            <a:pPr marL="700200" lvl="1" indent="-457200"/>
            <a:r>
              <a:rPr lang="cs-CZ" dirty="0" smtClean="0"/>
              <a:t>maturita, 4 roky studia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77244"/>
            <a:ext cx="8064900" cy="4454756"/>
          </a:xfrm>
        </p:spPr>
        <p:txBody>
          <a:bodyPr/>
          <a:lstStyle/>
          <a:p>
            <a:r>
              <a:rPr lang="cs-CZ" dirty="0" smtClean="0"/>
              <a:t>SOŠ </a:t>
            </a:r>
            <a:r>
              <a:rPr lang="cs-CZ" dirty="0" smtClean="0"/>
              <a:t>nemusí mít teoretické odborné předměty ani odborný výcvik, místo toho může mít vzdělávací moduly zaměřené na odbornou složku vzdělávání</a:t>
            </a:r>
          </a:p>
          <a:p>
            <a:r>
              <a:rPr lang="cs-CZ" dirty="0" smtClean="0"/>
              <a:t>všeobecně vzdělávací předměty se vyučují klasicky ve vyučovacích předmětech </a:t>
            </a:r>
          </a:p>
          <a:p>
            <a:endParaRPr lang="cs-CZ" dirty="0" smtClean="0"/>
          </a:p>
          <a:p>
            <a:r>
              <a:rPr lang="cs-CZ" b="1" dirty="0" smtClean="0"/>
              <a:t>Navrhněte </a:t>
            </a:r>
            <a:r>
              <a:rPr lang="cs-CZ" b="1" dirty="0" smtClean="0"/>
              <a:t>modulový vzdělávací program ve </a:t>
            </a:r>
            <a:r>
              <a:rPr lang="cs-CZ" b="1" dirty="0" smtClean="0"/>
              <a:t>vašem </a:t>
            </a:r>
            <a:r>
              <a:rPr lang="cs-CZ" b="1" dirty="0" smtClean="0"/>
              <a:t>oboru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rostudujte soustavu </a:t>
            </a:r>
            <a:r>
              <a:rPr lang="cs-CZ" dirty="0" smtClean="0">
                <a:hlinkClick r:id="rId2"/>
              </a:rPr>
              <a:t>oborů </a:t>
            </a:r>
            <a:r>
              <a:rPr lang="cs-CZ" dirty="0" smtClean="0"/>
              <a:t>(obory R, H, L, M, …), příslušné RVP a ŠVP</a:t>
            </a:r>
          </a:p>
          <a:p>
            <a:pPr lvl="1"/>
            <a:r>
              <a:rPr lang="cs-CZ" dirty="0" smtClean="0"/>
              <a:t>Navrhněte minimálně 2 vzdělávací programy s různou úrovní získané kvalifikace</a:t>
            </a:r>
          </a:p>
          <a:p>
            <a:pPr lvl="1"/>
            <a:r>
              <a:rPr lang="cs-CZ" dirty="0" smtClean="0"/>
              <a:t>Uveďte:</a:t>
            </a:r>
          </a:p>
          <a:p>
            <a:pPr lvl="2"/>
            <a:r>
              <a:rPr lang="cs-CZ" dirty="0" smtClean="0"/>
              <a:t>příklady jednotlivých modulů ve vzdělávacích programech</a:t>
            </a:r>
          </a:p>
          <a:p>
            <a:pPr lvl="2"/>
            <a:r>
              <a:rPr lang="cs-CZ" dirty="0" smtClean="0"/>
              <a:t>předpokládanou délku studia </a:t>
            </a:r>
          </a:p>
          <a:p>
            <a:pPr lvl="2"/>
            <a:r>
              <a:rPr lang="cs-CZ" dirty="0" smtClean="0"/>
              <a:t>výstup v podobě získané kvalifikace</a:t>
            </a:r>
          </a:p>
          <a:p>
            <a:r>
              <a:rPr lang="cs-CZ" dirty="0" smtClean="0"/>
              <a:t>Volitelný úkol:</a:t>
            </a:r>
          </a:p>
          <a:p>
            <a:pPr lvl="1"/>
            <a:r>
              <a:rPr lang="cs-CZ" dirty="0" smtClean="0"/>
              <a:t>Zpracujte 1 libovolný modul vhodný pro váš obor</a:t>
            </a:r>
          </a:p>
          <a:p>
            <a:pPr lvl="1"/>
            <a:r>
              <a:rPr lang="cs-CZ" dirty="0" smtClean="0"/>
              <a:t>Modul zpracujte do jednotné formální podoby dle příručky </a:t>
            </a:r>
            <a:r>
              <a:rPr lang="cs-CZ" dirty="0" smtClean="0">
                <a:hlinkClick r:id="rId3"/>
              </a:rPr>
              <a:t>Modulární projektování ŠVP v OV</a:t>
            </a:r>
            <a:r>
              <a:rPr lang="cs-CZ" dirty="0" smtClean="0"/>
              <a:t> (str. 10 – 19)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pic>
        <p:nvPicPr>
          <p:cNvPr id="6" name="Obrázek 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2605" y="0"/>
            <a:ext cx="7175550" cy="6860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6" name="Obrázek 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3512" y="0"/>
            <a:ext cx="7981244" cy="6558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výuky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časový sled výuky tematických celků</a:t>
            </a:r>
          </a:p>
          <a:p>
            <a:r>
              <a:rPr lang="cs-CZ" dirty="0" smtClean="0"/>
              <a:t>na volbu vhodného postupu výuky má vliv:</a:t>
            </a:r>
          </a:p>
          <a:p>
            <a:pPr lvl="1"/>
            <a:r>
              <a:rPr lang="cs-CZ" dirty="0" smtClean="0"/>
              <a:t>samotná témata</a:t>
            </a:r>
          </a:p>
          <a:p>
            <a:pPr lvl="1"/>
            <a:r>
              <a:rPr lang="cs-CZ" dirty="0" smtClean="0"/>
              <a:t>didaktické požadavky</a:t>
            </a:r>
          </a:p>
          <a:p>
            <a:pPr lvl="1"/>
            <a:r>
              <a:rPr lang="cs-CZ" dirty="0" smtClean="0"/>
              <a:t>místo výuky</a:t>
            </a:r>
          </a:p>
          <a:p>
            <a:pPr lvl="1"/>
            <a:r>
              <a:rPr lang="cs-CZ" dirty="0" smtClean="0"/>
              <a:t>materiální prostředky</a:t>
            </a:r>
          </a:p>
          <a:p>
            <a:r>
              <a:rPr lang="cs-CZ" dirty="0" smtClean="0"/>
              <a:t>rozlišujeme postupy:</a:t>
            </a:r>
          </a:p>
          <a:p>
            <a:endParaRPr lang="cs-CZ" dirty="0" smtClean="0"/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NÁSLEDNÝ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STŘÍDAVÝ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SOUBĚŽNÝ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uspořádání a rozčlenění učiva odborného výcviku na složky</a:t>
            </a:r>
          </a:p>
          <a:p>
            <a:r>
              <a:rPr lang="cs-CZ" dirty="0" smtClean="0"/>
              <a:t>uspořádání učiva určuje postup jeho osvojování</a:t>
            </a:r>
          </a:p>
          <a:p>
            <a:r>
              <a:rPr lang="cs-CZ" dirty="0" smtClean="0"/>
              <a:t>pro výběr konkrétního systému je zásadní:</a:t>
            </a:r>
          </a:p>
          <a:p>
            <a:pPr lvl="1"/>
            <a:r>
              <a:rPr lang="cs-CZ" b="1" dirty="0" smtClean="0"/>
              <a:t>stupeň podobnosti učebního  výrobního procesu</a:t>
            </a:r>
          </a:p>
          <a:p>
            <a:pPr lvl="1"/>
            <a:r>
              <a:rPr lang="cs-CZ" dirty="0" smtClean="0"/>
              <a:t>podmínky, ve kterých se realizuje OV</a:t>
            </a:r>
          </a:p>
          <a:p>
            <a:pPr lvl="1"/>
            <a:r>
              <a:rPr lang="cs-CZ" dirty="0" smtClean="0"/>
              <a:t>míra uplatňování didaktických zásad</a:t>
            </a:r>
          </a:p>
          <a:p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Předmětný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Operační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Souborně operační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Modulový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Následný postup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odborném výcviku se třída rozdělí na odborné skupiny – všechny skupiny se učí ve stejnou dobu stejnému učivu</a:t>
            </a:r>
          </a:p>
          <a:p>
            <a:r>
              <a:rPr lang="cs-CZ" dirty="0" smtClean="0"/>
              <a:t>až probere celé téma následuje výuka dalšího tématu</a:t>
            </a:r>
          </a:p>
          <a:p>
            <a:r>
              <a:rPr lang="cs-CZ" dirty="0" smtClean="0"/>
              <a:t>každá skupina má:</a:t>
            </a:r>
          </a:p>
          <a:p>
            <a:pPr lvl="1"/>
            <a:r>
              <a:rPr lang="cs-CZ" dirty="0" smtClean="0"/>
              <a:t>své stálé místo výuky (učebnu, dílnu, cvičné pracoviště)</a:t>
            </a:r>
          </a:p>
          <a:p>
            <a:pPr lvl="1"/>
            <a:r>
              <a:rPr lang="cs-CZ" dirty="0" smtClean="0"/>
              <a:t>svého učitele odborného výcviku</a:t>
            </a:r>
          </a:p>
          <a:p>
            <a:endParaRPr lang="cs-CZ" dirty="0" smtClean="0"/>
          </a:p>
          <a:p>
            <a:r>
              <a:rPr lang="cs-CZ" dirty="0" smtClean="0"/>
              <a:t>nejjednodušší postup výuky</a:t>
            </a:r>
          </a:p>
          <a:p>
            <a:endParaRPr lang="cs-CZ" dirty="0" smtClean="0"/>
          </a:p>
          <a:p>
            <a:r>
              <a:rPr lang="cs-CZ" dirty="0" smtClean="0"/>
              <a:t>umožňuje věcnou i časovou koordinaci s teoretickým vyučováním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Střídavý postup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skupina ve stejném období se učí jinému tematickému celku na jiném specializovaném pracovišti</a:t>
            </a:r>
          </a:p>
          <a:p>
            <a:r>
              <a:rPr lang="cs-CZ" dirty="0" smtClean="0"/>
              <a:t>učební skupiny procházejí jednotlivá pracoviště potře přeřazovacího plánu</a:t>
            </a:r>
          </a:p>
          <a:p>
            <a:r>
              <a:rPr lang="cs-CZ" dirty="0" smtClean="0"/>
              <a:t>sled výuky probíhá u každé skupiny v jiném pořadí</a:t>
            </a:r>
          </a:p>
          <a:p>
            <a:r>
              <a:rPr lang="cs-CZ" dirty="0" smtClean="0"/>
              <a:t>používá se tam, kde věcný obsah tematických celků vyžaduje organizaci výuky na různých pracovištích</a:t>
            </a:r>
          </a:p>
          <a:p>
            <a:r>
              <a:rPr lang="cs-CZ" dirty="0" smtClean="0"/>
              <a:t>příklad: obory obchodu a služeb:</a:t>
            </a:r>
          </a:p>
          <a:p>
            <a:pPr lvl="1"/>
            <a:r>
              <a:rPr lang="cs-CZ" dirty="0" smtClean="0"/>
              <a:t>prodej potravin za pultem</a:t>
            </a:r>
          </a:p>
          <a:p>
            <a:pPr lvl="1"/>
            <a:r>
              <a:rPr lang="cs-CZ" dirty="0" smtClean="0"/>
              <a:t>práce na kontrolní pokladně</a:t>
            </a:r>
          </a:p>
          <a:p>
            <a:pPr lvl="1"/>
            <a:r>
              <a:rPr lang="cs-CZ" dirty="0" smtClean="0"/>
              <a:t>pánské kadeřnictví</a:t>
            </a:r>
          </a:p>
          <a:p>
            <a:pPr lvl="1"/>
            <a:r>
              <a:rPr lang="cs-CZ" dirty="0" smtClean="0"/>
              <a:t>dámské kadeřnictví</a:t>
            </a:r>
          </a:p>
          <a:p>
            <a:r>
              <a:rPr lang="cs-CZ" dirty="0" smtClean="0"/>
              <a:t>každá skupina má jiné místo výuky a učitele, který vyučuje na daném místě výuky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Souběžný postup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kombinace postupu následného a střídavého</a:t>
            </a:r>
          </a:p>
          <a:p>
            <a:r>
              <a:rPr lang="cs-CZ" dirty="0" smtClean="0"/>
              <a:t>každá učební skupina si osvojuje v krátkém časovém úseku a stále stejném sledu buď učivo z několika tematických celků nebo jednoho tematického celku na pracovištích (cvičných, provozních)</a:t>
            </a:r>
          </a:p>
          <a:p>
            <a:endParaRPr lang="cs-CZ" dirty="0" smtClean="0"/>
          </a:p>
          <a:p>
            <a:r>
              <a:rPr lang="cs-CZ" dirty="0" smtClean="0"/>
              <a:t>Proč se využívá?</a:t>
            </a:r>
          </a:p>
          <a:p>
            <a:pPr lvl="1"/>
            <a:r>
              <a:rPr lang="cs-CZ" dirty="0" smtClean="0"/>
              <a:t>výuka pracovních činností je z důvodu ochrany zdraví žáků povolena jen několik hodin denně</a:t>
            </a:r>
          </a:p>
          <a:p>
            <a:pPr lvl="1"/>
            <a:r>
              <a:rPr lang="cs-CZ" dirty="0" smtClean="0"/>
              <a:t>vzhledem ke složitosti učiva je nezbytné obsahovou část rozdělit do několika dávek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47467"/>
            <a:ext cx="8064900" cy="451576"/>
          </a:xfrm>
        </p:spPr>
        <p:txBody>
          <a:bodyPr/>
          <a:lstStyle/>
          <a:p>
            <a:r>
              <a:rPr lang="cs-CZ" dirty="0" smtClean="0"/>
              <a:t>Předmětný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993422"/>
            <a:ext cx="8064900" cy="4838578"/>
          </a:xfrm>
        </p:spPr>
        <p:txBody>
          <a:bodyPr/>
          <a:lstStyle/>
          <a:p>
            <a:r>
              <a:rPr lang="cs-CZ" dirty="0" smtClean="0"/>
              <a:t>typický pro: kusovou (malosériovou) výrobu</a:t>
            </a:r>
          </a:p>
          <a:p>
            <a:r>
              <a:rPr lang="cs-CZ" dirty="0" smtClean="0"/>
              <a:t>&gt; malé podniky -&gt; řemeslník (skupina pracovníků) zhotovuje celý výrobek nebo službu</a:t>
            </a:r>
          </a:p>
          <a:p>
            <a:r>
              <a:rPr lang="cs-CZ" dirty="0" smtClean="0"/>
              <a:t>cílem je: KOMPLEXNÍ VÝROBA PŘEDMĚTŮ</a:t>
            </a:r>
          </a:p>
          <a:p>
            <a:r>
              <a:rPr lang="cs-CZ" dirty="0" smtClean="0"/>
              <a:t>vyžaduje rozložení učiva dle zásad soustavnosti a přiměřenosti na celé výrobky</a:t>
            </a:r>
          </a:p>
          <a:p>
            <a:pPr lvl="1"/>
            <a:r>
              <a:rPr lang="cs-CZ" dirty="0" smtClean="0"/>
              <a:t>nejdříve jednoduché výrobky a služby, potom složitější</a:t>
            </a:r>
          </a:p>
          <a:p>
            <a:pPr lvl="1"/>
            <a:r>
              <a:rPr lang="cs-CZ" dirty="0" smtClean="0"/>
              <a:t>při </a:t>
            </a:r>
            <a:r>
              <a:rPr lang="cs-CZ" dirty="0" smtClean="0"/>
              <a:t>osvojování </a:t>
            </a:r>
            <a:r>
              <a:rPr lang="cs-CZ" dirty="0" smtClean="0"/>
              <a:t>učiva se dodržuje technologický postup!</a:t>
            </a:r>
          </a:p>
          <a:p>
            <a:r>
              <a:rPr lang="cs-CZ" dirty="0" smtClean="0"/>
              <a:t>ŽÁK SI OSVOJUJE DOVEDNOSTI KOMPLEXNĚ (ne rozdělením na jednotlivé dílčí operace)</a:t>
            </a:r>
          </a:p>
          <a:p>
            <a:r>
              <a:rPr lang="cs-CZ" dirty="0" smtClean="0"/>
              <a:t>na následujícím výrobku jsou některé práce a operace nové</a:t>
            </a:r>
          </a:p>
          <a:p>
            <a:r>
              <a:rPr lang="cs-CZ" dirty="0" smtClean="0"/>
              <a:t>hodnotí se (s ohledem na složitost práce a výrobku):</a:t>
            </a:r>
          </a:p>
          <a:p>
            <a:pPr lvl="1"/>
            <a:r>
              <a:rPr lang="cs-CZ" dirty="0" smtClean="0"/>
              <a:t>počet</a:t>
            </a:r>
          </a:p>
          <a:p>
            <a:pPr lvl="1"/>
            <a:r>
              <a:rPr lang="cs-CZ" b="1" dirty="0" smtClean="0"/>
              <a:t>přesnost</a:t>
            </a:r>
          </a:p>
          <a:p>
            <a:pPr lvl="1"/>
            <a:r>
              <a:rPr lang="cs-CZ" b="1" dirty="0" smtClean="0"/>
              <a:t>kvalita</a:t>
            </a:r>
          </a:p>
          <a:p>
            <a:r>
              <a:rPr lang="cs-CZ" dirty="0" smtClean="0"/>
              <a:t>Nevýhoda: každý výrobek vyžaduje zvládnutí více operací = možný problém na začátku učební doby =&gt; vybrat co nejjednodušší výrobek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Rozčlenění učiva v předmětném systému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učivo se vyučuje na souborných pracích</a:t>
            </a:r>
          </a:p>
          <a:p>
            <a:r>
              <a:rPr lang="cs-CZ" dirty="0" smtClean="0"/>
              <a:t>souborné práce = typické výrobky, předměty daného oboru</a:t>
            </a:r>
          </a:p>
          <a:p>
            <a:pPr lvl="1"/>
            <a:r>
              <a:rPr lang="cs-CZ" dirty="0" smtClean="0"/>
              <a:t>předpoklad: Naučí-li se žáci vyrábět typické předměty a provádět typické činnosti, pak dokážou provádět samostatně i podobné práce a budou se v oboru postupně zdokonalovat.</a:t>
            </a:r>
          </a:p>
          <a:p>
            <a:r>
              <a:rPr lang="cs-CZ" dirty="0" smtClean="0"/>
              <a:t>typické výrobky, předměty = výchozí komponenty učiva</a:t>
            </a:r>
          </a:p>
          <a:p>
            <a:pPr lvl="1"/>
            <a:r>
              <a:rPr lang="cs-CZ" dirty="0" smtClean="0"/>
              <a:t>základní stavební prvky obsahu OV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grafické znázornění postupu výuky</a:t>
            </a:r>
          </a:p>
          <a:p>
            <a:pPr>
              <a:buNone/>
            </a:pPr>
            <a:r>
              <a:rPr lang="cs-CZ" dirty="0" smtClean="0"/>
              <a:t>I O</a:t>
            </a:r>
            <a:r>
              <a:rPr lang="cs-CZ" baseline="-25000" dirty="0" smtClean="0"/>
              <a:t>1</a:t>
            </a:r>
            <a:r>
              <a:rPr lang="cs-CZ" dirty="0" smtClean="0"/>
              <a:t> I O</a:t>
            </a:r>
            <a:r>
              <a:rPr lang="cs-CZ" baseline="-25000" dirty="0" smtClean="0"/>
              <a:t>2</a:t>
            </a:r>
            <a:r>
              <a:rPr lang="cs-CZ" dirty="0" smtClean="0"/>
              <a:t> I </a:t>
            </a:r>
            <a:r>
              <a:rPr lang="cs-CZ" dirty="0" err="1" smtClean="0"/>
              <a:t>I</a:t>
            </a:r>
            <a:r>
              <a:rPr lang="cs-CZ" dirty="0" smtClean="0"/>
              <a:t> O</a:t>
            </a:r>
            <a:r>
              <a:rPr lang="cs-CZ" baseline="-25000" dirty="0" smtClean="0"/>
              <a:t>1-2</a:t>
            </a:r>
            <a:r>
              <a:rPr lang="cs-CZ" dirty="0" smtClean="0"/>
              <a:t>+O</a:t>
            </a:r>
            <a:r>
              <a:rPr lang="cs-CZ" baseline="-25000" dirty="0" smtClean="0"/>
              <a:t>3</a:t>
            </a:r>
            <a:r>
              <a:rPr lang="cs-CZ" dirty="0" smtClean="0"/>
              <a:t> I IO</a:t>
            </a:r>
            <a:r>
              <a:rPr lang="cs-CZ" baseline="-25000" dirty="0" smtClean="0"/>
              <a:t>1-3</a:t>
            </a:r>
            <a:r>
              <a:rPr lang="cs-CZ" dirty="0" smtClean="0"/>
              <a:t>+O</a:t>
            </a:r>
            <a:r>
              <a:rPr lang="cs-CZ" baseline="-25000" dirty="0" smtClean="0"/>
              <a:t>4</a:t>
            </a:r>
            <a:r>
              <a:rPr lang="cs-CZ" dirty="0" smtClean="0"/>
              <a:t>I IO</a:t>
            </a:r>
            <a:r>
              <a:rPr lang="cs-CZ" baseline="-25000" dirty="0" smtClean="0"/>
              <a:t>5</a:t>
            </a:r>
            <a:r>
              <a:rPr lang="cs-CZ" dirty="0" smtClean="0"/>
              <a:t> I O</a:t>
            </a:r>
            <a:r>
              <a:rPr lang="cs-CZ" baseline="-25000" dirty="0" smtClean="0"/>
              <a:t>6</a:t>
            </a:r>
            <a:r>
              <a:rPr lang="cs-CZ" dirty="0" smtClean="0"/>
              <a:t>I I O</a:t>
            </a:r>
            <a:r>
              <a:rPr lang="cs-CZ" baseline="-25000" dirty="0" smtClean="0"/>
              <a:t>1-6</a:t>
            </a:r>
            <a:r>
              <a:rPr lang="cs-CZ" dirty="0" smtClean="0"/>
              <a:t>+O</a:t>
            </a:r>
            <a:r>
              <a:rPr lang="cs-CZ" baseline="-25000" dirty="0" smtClean="0"/>
              <a:t>7</a:t>
            </a:r>
            <a:r>
              <a:rPr lang="cs-CZ" dirty="0" smtClean="0"/>
              <a:t>I …O</a:t>
            </a:r>
            <a:r>
              <a:rPr lang="cs-CZ" baseline="-25000" dirty="0" smtClean="0"/>
              <a:t>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stolař: výroba stoličky -&gt; lavičky -&gt; židle -&gt; stolu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typický pro velkosériovou výrobu, hromadnou výrobu</a:t>
            </a:r>
          </a:p>
          <a:p>
            <a:r>
              <a:rPr lang="cs-CZ" dirty="0" smtClean="0"/>
              <a:t>předpoklad: KAŽDÁ PRÁCE SE DÁ ROZLOŽIT NA JEDNODUCHÉ ČÁSTI – OPERACE</a:t>
            </a:r>
          </a:p>
          <a:p>
            <a:r>
              <a:rPr lang="cs-CZ" dirty="0" smtClean="0"/>
              <a:t>každá operace se cvičí k bezpečnému zvládnutí</a:t>
            </a:r>
          </a:p>
          <a:p>
            <a:r>
              <a:rPr lang="cs-CZ" dirty="0" smtClean="0"/>
              <a:t>k osvojené operaci se žáci už nevrací</a:t>
            </a:r>
          </a:p>
          <a:p>
            <a:r>
              <a:rPr lang="cs-CZ" dirty="0" smtClean="0"/>
              <a:t>až je zvládnou všechny pracují na produktivních výrobcích</a:t>
            </a:r>
          </a:p>
          <a:p>
            <a:r>
              <a:rPr lang="cs-CZ" dirty="0" smtClean="0"/>
              <a:t>NEVÝHODY: dril bez uplatnění tvořivosti -&gt; nechuť k práci, únava, ztráta zájmu</a:t>
            </a:r>
          </a:p>
          <a:p>
            <a:r>
              <a:rPr lang="cs-CZ" dirty="0" smtClean="0"/>
              <a:t>dovednosti se nacvičují na neproduktivních předmětech a materiálech ve školních dílnách a na cvičných pracovištích</a:t>
            </a:r>
          </a:p>
          <a:p>
            <a:r>
              <a:rPr lang="cs-CZ" dirty="0" smtClean="0"/>
              <a:t>teprve až si žáci osvojí všechny operace, pracují v dílnách na produktivních výrobcích podle předmětného systému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Osvojování učiva v operačním systému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nerespektují se 3 fáze učení </a:t>
            </a:r>
            <a:r>
              <a:rPr lang="cs-CZ" dirty="0" err="1" smtClean="0"/>
              <a:t>senzomotorickým</a:t>
            </a:r>
            <a:r>
              <a:rPr lang="cs-CZ" dirty="0" smtClean="0"/>
              <a:t> </a:t>
            </a:r>
            <a:r>
              <a:rPr lang="cs-CZ" dirty="0" smtClean="0"/>
              <a:t>dovednostem</a:t>
            </a:r>
          </a:p>
          <a:p>
            <a:r>
              <a:rPr lang="cs-CZ" dirty="0" smtClean="0"/>
              <a:t>každá operace se nacvičuje nepřetržitě tak dlouho, </a:t>
            </a:r>
            <a:r>
              <a:rPr lang="cs-CZ" dirty="0" smtClean="0"/>
              <a:t>dokud </a:t>
            </a:r>
            <a:r>
              <a:rPr lang="cs-CZ" dirty="0" smtClean="0"/>
              <a:t>si ji žák bezpečně neosvojí =&gt; absence 3. fáze </a:t>
            </a:r>
          </a:p>
          <a:p>
            <a:pPr lvl="1"/>
            <a:r>
              <a:rPr lang="cs-CZ" dirty="0" smtClean="0"/>
              <a:t>1. fáze: seznámení s činností</a:t>
            </a:r>
          </a:p>
          <a:p>
            <a:pPr lvl="1"/>
            <a:r>
              <a:rPr lang="cs-CZ" dirty="0" smtClean="0"/>
              <a:t>2. fáze: osvojení činnosti</a:t>
            </a:r>
          </a:p>
          <a:p>
            <a:pPr lvl="1">
              <a:buNone/>
            </a:pPr>
            <a:r>
              <a:rPr lang="cs-CZ" dirty="0" smtClean="0"/>
              <a:t>Tyto dvě fáze probíhají souvisle bez přerušení u jednoduchých a středně těžkých činností</a:t>
            </a:r>
          </a:p>
          <a:p>
            <a:pPr lvl="1"/>
            <a:r>
              <a:rPr lang="cs-CZ" dirty="0" smtClean="0"/>
              <a:t>3. fáze: procvičení a upevnění </a:t>
            </a:r>
          </a:p>
          <a:p>
            <a:pPr lvl="1">
              <a:buNone/>
            </a:pPr>
            <a:r>
              <a:rPr lang="cs-CZ" dirty="0" smtClean="0"/>
              <a:t>Poslední fáze má následovat po určitém časovém odstupu (ne příliš dlouhém)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prodavač(</a:t>
            </a:r>
            <a:r>
              <a:rPr lang="cs-CZ" dirty="0" err="1" smtClean="0"/>
              <a:t>ka</a:t>
            </a:r>
            <a:r>
              <a:rPr lang="cs-CZ" dirty="0" smtClean="0"/>
              <a:t>): nácvik krájení salámu na nářezových strojích; práce na kontrolní pokladně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Výhody a nevýhody </a:t>
            </a:r>
            <a:br>
              <a:rPr lang="cs-CZ" dirty="0" smtClean="0"/>
            </a:br>
            <a:r>
              <a:rPr lang="cs-CZ" dirty="0" smtClean="0"/>
              <a:t>předmětného a operačního systému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1" y="2132542"/>
          <a:ext cx="7870473" cy="3195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491"/>
                <a:gridCol w="2623491"/>
                <a:gridCol w="2623491"/>
              </a:tblGrid>
              <a:tr h="10652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VÝHODY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NEVÝHODY</a:t>
                      </a:r>
                      <a:endParaRPr lang="cs-CZ" sz="2400" dirty="0"/>
                    </a:p>
                  </a:txBody>
                  <a:tcPr anchor="ctr"/>
                </a:tc>
              </a:tr>
              <a:tr h="106527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PŘEDMĚTNÝ SYSTÉM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6527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OPERAČNÍ</a:t>
                      </a:r>
                      <a:r>
                        <a:rPr lang="cs-CZ" sz="2000" baseline="0" dirty="0" smtClean="0"/>
                        <a:t> SYSTÉM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1324</TotalTime>
  <Words>1368</Words>
  <Application>Microsoft Office PowerPoint</Application>
  <PresentationFormat>Předvádění na obrazovce (4:3)</PresentationFormat>
  <Paragraphs>226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muni-ped-prezentace-4-3-cz</vt:lpstr>
      <vt:lpstr>Systémy a postupy odborného výcviku</vt:lpstr>
      <vt:lpstr>Systémy odborného výcviku</vt:lpstr>
      <vt:lpstr>Předmětný systém</vt:lpstr>
      <vt:lpstr>Rozčlenění učiva v předmětném systému</vt:lpstr>
      <vt:lpstr>Příklady</vt:lpstr>
      <vt:lpstr>Operační systém</vt:lpstr>
      <vt:lpstr>Osvojování učiva v operačním systému</vt:lpstr>
      <vt:lpstr>Příklady</vt:lpstr>
      <vt:lpstr>Výhody a nevýhody  předmětného a operačního systému</vt:lpstr>
      <vt:lpstr>Souborně-operační systém</vt:lpstr>
      <vt:lpstr>Příklady</vt:lpstr>
      <vt:lpstr>Modulový systém</vt:lpstr>
      <vt:lpstr>Vzdělávací moduly</vt:lpstr>
      <vt:lpstr>Vzdělávací program sestavený z modulů</vt:lpstr>
      <vt:lpstr>Vzdělávací program sestavený z modulů pro obor Gastronomie</vt:lpstr>
      <vt:lpstr>Úkol</vt:lpstr>
      <vt:lpstr>Snímek 17</vt:lpstr>
      <vt:lpstr>Snímek 18</vt:lpstr>
      <vt:lpstr>Postupy výuky odborného výcviku</vt:lpstr>
      <vt:lpstr>A) Následný postup výuky</vt:lpstr>
      <vt:lpstr>B) Střídavý postup výuky</vt:lpstr>
      <vt:lpstr>C) Souběžný postup výuky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28</cp:revision>
  <dcterms:created xsi:type="dcterms:W3CDTF">2022-09-15T19:30:46Z</dcterms:created>
  <dcterms:modified xsi:type="dcterms:W3CDTF">2023-03-19T21:00:40Z</dcterms:modified>
</cp:coreProperties>
</file>