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3" r:id="rId2"/>
  </p:sldMasterIdLst>
  <p:notesMasterIdLst>
    <p:notesMasterId r:id="rId34"/>
  </p:notesMasterIdLst>
  <p:handoutMasterIdLst>
    <p:handoutMasterId r:id="rId35"/>
  </p:handoutMasterIdLst>
  <p:sldIdLst>
    <p:sldId id="256" r:id="rId3"/>
    <p:sldId id="297" r:id="rId4"/>
    <p:sldId id="312" r:id="rId5"/>
    <p:sldId id="298" r:id="rId6"/>
    <p:sldId id="299" r:id="rId7"/>
    <p:sldId id="302" r:id="rId8"/>
    <p:sldId id="301" r:id="rId9"/>
    <p:sldId id="300" r:id="rId10"/>
    <p:sldId id="304" r:id="rId11"/>
    <p:sldId id="305" r:id="rId12"/>
    <p:sldId id="306" r:id="rId13"/>
    <p:sldId id="307" r:id="rId14"/>
    <p:sldId id="287" r:id="rId15"/>
    <p:sldId id="288" r:id="rId16"/>
    <p:sldId id="289" r:id="rId17"/>
    <p:sldId id="295" r:id="rId18"/>
    <p:sldId id="293" r:id="rId19"/>
    <p:sldId id="290" r:id="rId20"/>
    <p:sldId id="291" r:id="rId21"/>
    <p:sldId id="292" r:id="rId22"/>
    <p:sldId id="294" r:id="rId23"/>
    <p:sldId id="308" r:id="rId24"/>
    <p:sldId id="309" r:id="rId25"/>
    <p:sldId id="310" r:id="rId26"/>
    <p:sldId id="311" r:id="rId27"/>
    <p:sldId id="315" r:id="rId28"/>
    <p:sldId id="313" r:id="rId29"/>
    <p:sldId id="316" r:id="rId30"/>
    <p:sldId id="317" r:id="rId31"/>
    <p:sldId id="318" r:id="rId32"/>
    <p:sldId id="319" r:id="rId33"/>
  </p:sldIdLst>
  <p:sldSz cx="9906000" cy="6858000" type="A4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ázková Hana" initials="MH" lastIdx="1" clrIdx="0">
    <p:extLst>
      <p:ext uri="{19B8F6BF-5375-455C-9EA6-DF929625EA0E}">
        <p15:presenceInfo xmlns="" xmlns:p15="http://schemas.microsoft.com/office/powerpoint/2012/main" userId="S-1-5-21-2608221213-2629703840-654687152-15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8T12:36:40.527" idx="1">
    <p:pos x="1214" y="3350"/>
    <p:text>možné doplnit další důvody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pPr/>
              <a:t>12.11.2020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pPr/>
              <a:t>12.11.2020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Spolupráce fiktivní a reálné firmy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Některé fiktivní firmy spolupracují s reálnou firmou, prodávají výrobky reálné firmy, poskytují její služby, nesou její jméno nebo svým jménem sponzora připomínají. Jde o oboustranně výhodnou spolupráci – žáci se seznámí s chodem reálné firmy, na oplátku dostávají propagační předměty, rady a někdy i technickou a materiální pomoc od partnerské firmy pro svou činnost. 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reálné firmy má spolupráce s fiktivní firmou také mnoho výhod. Mohou touto cestou získat dobře připravenou pracovní sílu a spolupráci využít i jako trénink budoucích zaměstnanců, kteří se rekrutují z řad žáků fiktivní firmy, nebo snížit náklady na vyhledávání nových zaměstnanců i čas nutný na jejich zapracování. Spoluprací se žáky má reálná firma možnost také volně otestovat průzkum trhu pro nové výrobky a může se také vyvarovat chybného umisťování nových pracovníků.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8135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19252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956865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956865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EAF95B-C7B7-4C8F-ACD1-5A1EB28B71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83" y="2900365"/>
            <a:ext cx="92313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23783" y="4116403"/>
            <a:ext cx="92313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5" y="414000"/>
            <a:ext cx="1244445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85000" y="1692002"/>
            <a:ext cx="8736975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83" y="2900365"/>
            <a:ext cx="92313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23783" y="4116403"/>
            <a:ext cx="92313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5" y="414000"/>
            <a:ext cx="1235635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692002"/>
            <a:ext cx="8736975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589" y="1296001"/>
            <a:ext cx="8736112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5589" y="1296001"/>
            <a:ext cx="424125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720000"/>
            <a:ext cx="8736975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79163" y="1290515"/>
            <a:ext cx="424125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85000" y="1692001"/>
            <a:ext cx="424124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5079165" y="1690271"/>
            <a:ext cx="424124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3152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84299" y="1695075"/>
            <a:ext cx="4239961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89" y="5599670"/>
            <a:ext cx="4239960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5079165" y="1667024"/>
            <a:ext cx="424124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07500" y="1692003"/>
            <a:ext cx="2690614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999" y="4414271"/>
            <a:ext cx="2691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7500" y="4414271"/>
            <a:ext cx="2691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0975" y="4414270"/>
            <a:ext cx="2691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90" y="4025136"/>
            <a:ext cx="269061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7886" y="4025136"/>
            <a:ext cx="269061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31167" y="4025136"/>
            <a:ext cx="269061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85000" y="1692003"/>
            <a:ext cx="2690614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630001" y="1692003"/>
            <a:ext cx="2690614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589" y="1296001"/>
            <a:ext cx="8736112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720000"/>
            <a:ext cx="8736975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5096173" y="692150"/>
            <a:ext cx="4225802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84299" y="692151"/>
            <a:ext cx="4239961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89" y="5599670"/>
            <a:ext cx="4239960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85000" y="692150"/>
            <a:ext cx="8736975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84998" y="718713"/>
            <a:ext cx="424125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999" y="4500000"/>
            <a:ext cx="424125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88" y="4068000"/>
            <a:ext cx="424125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79163" y="4500000"/>
            <a:ext cx="424125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79752" y="4068000"/>
            <a:ext cx="424125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79164" y="718713"/>
            <a:ext cx="424125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36375" y="6228000"/>
            <a:ext cx="20475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906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96" y="6053204"/>
            <a:ext cx="695292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2" y="2019299"/>
            <a:ext cx="3342923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36375" y="6228000"/>
            <a:ext cx="20475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94" y="2434289"/>
            <a:ext cx="6234710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375" y="6228000"/>
            <a:ext cx="20475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1436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D6BEB6E2-31CD-49AB-AAEC-E3DF302090A2}" type="datetimeFigureOut">
              <a:rPr lang="cs-CZ" smtClean="0"/>
              <a:pPr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0FA-DA35-4D93-A7E9-52D07CF9AC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0002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6056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9296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4" r:id="rId3"/>
    <p:sldLayoutId id="2147483677" r:id="rId4"/>
    <p:sldLayoutId id="2147483666" r:id="rId5"/>
    <p:sldLayoutId id="2147483678" r:id="rId6"/>
    <p:sldLayoutId id="2147483672" r:id="rId7"/>
    <p:sldLayoutId id="2147483662" r:id="rId8"/>
    <p:sldLayoutId id="2147483679" r:id="rId9"/>
    <p:sldLayoutId id="2147483675" r:id="rId10"/>
    <p:sldLayoutId id="2147483680" r:id="rId11"/>
    <p:sldLayoutId id="2147483673" r:id="rId12"/>
    <p:sldLayoutId id="2147483707" r:id="rId13"/>
    <p:sldLayoutId id="2147483708" r:id="rId14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000" y="6228000"/>
            <a:ext cx="6435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6375" y="6228000"/>
            <a:ext cx="20475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720000"/>
            <a:ext cx="8736975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025" y="1872000"/>
            <a:ext cx="873697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TFjyj07mtY&amp;feature=emb_logo&amp;fbclid=IwAR3wrbPZs-_s1hvh7jGoiEqv_MG1xcR-NjNC0DmVXfl8sfoIfvAVmsF4vhE" TargetMode="Externa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p/centrum-fiktivnich-firem/sekretariat-reditele" TargetMode="External"/><Relationship Id="rId7" Type="http://schemas.openxmlformats.org/officeDocument/2006/relationships/hyperlink" Target="http://www.nuv.cz/p/centrum-fiktivnich-firem/oddeleni-marketingu" TargetMode="External"/><Relationship Id="rId2" Type="http://schemas.openxmlformats.org/officeDocument/2006/relationships/hyperlink" Target="http://www.nuv.cz/p/centrum-fiktivnich-firem/reditel-fiktivni-firmy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nuv.cz/p/centrum-fiktivnich-firem/obchodni-oddeleni" TargetMode="External"/><Relationship Id="rId5" Type="http://schemas.openxmlformats.org/officeDocument/2006/relationships/hyperlink" Target="http://www.nuv.cz/p/centrum-fiktivnich-firem/personalni-oddeleni" TargetMode="External"/><Relationship Id="rId4" Type="http://schemas.openxmlformats.org/officeDocument/2006/relationships/hyperlink" Target="http://www.nuv.cz/p/centrum-fiktivnich-firem/pravni-oddelen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200" dirty="0" smtClean="0"/>
              <a:t>Fiktivní firma</a:t>
            </a:r>
            <a:endParaRPr lang="cs-CZ" sz="4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</a:rPr>
              <a:t>Centrum fiktivních firem 2016/2017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496" y="720000"/>
            <a:ext cx="8905479" cy="451576"/>
          </a:xfrm>
        </p:spPr>
        <p:txBody>
          <a:bodyPr/>
          <a:lstStyle/>
          <a:p>
            <a:r>
              <a:rPr lang="cs-CZ" dirty="0" smtClean="0"/>
              <a:t>Požadavky kladené na učitele ve </a:t>
            </a:r>
            <a:r>
              <a:rPr lang="cs-CZ" dirty="0" err="1" smtClean="0"/>
              <a:t>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Změna charakteru práce učitele</a:t>
            </a:r>
          </a:p>
          <a:p>
            <a:pPr lvl="1"/>
            <a:r>
              <a:rPr lang="cs-CZ" dirty="0" smtClean="0"/>
              <a:t>Z podávání učiva k vedení samostatné práce žáků a její koordinaci</a:t>
            </a:r>
          </a:p>
          <a:p>
            <a:r>
              <a:rPr lang="cs-CZ" dirty="0" smtClean="0"/>
              <a:t>Předpokladem je dobrá práce žáků i dobrá práce učitele</a:t>
            </a:r>
          </a:p>
          <a:p>
            <a:pPr lvl="1"/>
            <a:r>
              <a:rPr lang="cs-CZ" dirty="0" smtClean="0"/>
              <a:t>Žáci se mají starat o dobré jméno firmy a její výsledky</a:t>
            </a:r>
          </a:p>
          <a:p>
            <a:pPr lvl="1"/>
            <a:r>
              <a:rPr lang="cs-CZ" dirty="0" smtClean="0"/>
              <a:t>Učitel má být poradcem stojícím mimo firmu</a:t>
            </a:r>
          </a:p>
          <a:p>
            <a:r>
              <a:rPr lang="cs-CZ" dirty="0" smtClean="0"/>
              <a:t>Požadavky na učitele</a:t>
            </a:r>
          </a:p>
          <a:p>
            <a:pPr lvl="1"/>
            <a:r>
              <a:rPr lang="cs-CZ" dirty="0" smtClean="0"/>
              <a:t>Z ekonomické oblasti</a:t>
            </a:r>
          </a:p>
          <a:p>
            <a:pPr lvl="1"/>
            <a:r>
              <a:rPr lang="cs-CZ" dirty="0" smtClean="0"/>
              <a:t>Z didaktické oblasti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ekonomická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484784"/>
            <a:ext cx="8736975" cy="4347216"/>
          </a:xfrm>
        </p:spPr>
        <p:txBody>
          <a:bodyPr/>
          <a:lstStyle/>
          <a:p>
            <a:r>
              <a:rPr lang="cs-CZ" dirty="0" smtClean="0"/>
              <a:t>Vědomosti a dovednosti na požadované praktické úrovni</a:t>
            </a:r>
          </a:p>
          <a:p>
            <a:pPr lvl="1"/>
            <a:r>
              <a:rPr lang="cs-CZ" dirty="0" smtClean="0"/>
              <a:t>Větší hloubka praktických znalostí</a:t>
            </a:r>
          </a:p>
          <a:p>
            <a:pPr lvl="1"/>
            <a:r>
              <a:rPr lang="cs-CZ" dirty="0" smtClean="0"/>
              <a:t>Schopnost sepsat společenskou smlouvu pro konkrétní podmínky firmy, nejenom znalost právní nauky o náležitostech společenské smlouvy</a:t>
            </a:r>
          </a:p>
          <a:p>
            <a:pPr lvl="1"/>
            <a:r>
              <a:rPr lang="cs-CZ" dirty="0" smtClean="0"/>
              <a:t>Učitel si nevystačí s pouhým popisem ale musí znát formuláře a praktické činnosti</a:t>
            </a:r>
          </a:p>
          <a:p>
            <a:r>
              <a:rPr lang="cs-CZ" dirty="0" smtClean="0"/>
              <a:t>Další požadavky:</a:t>
            </a:r>
          </a:p>
          <a:p>
            <a:pPr lvl="1"/>
            <a:r>
              <a:rPr lang="cs-CZ" dirty="0" smtClean="0"/>
              <a:t>Znalost platné právní úpravy ekonomických činností</a:t>
            </a:r>
          </a:p>
          <a:p>
            <a:pPr lvl="1"/>
            <a:r>
              <a:rPr lang="cs-CZ" dirty="0" smtClean="0"/>
              <a:t>Vědomosti a dovednosti nezbytné pro jednání s institucemi</a:t>
            </a:r>
          </a:p>
          <a:p>
            <a:pPr lvl="1"/>
            <a:r>
              <a:rPr lang="cs-CZ" dirty="0" smtClean="0"/>
              <a:t>Dovednost práce s výpočetní technikou</a:t>
            </a:r>
          </a:p>
          <a:p>
            <a:pPr lvl="1"/>
            <a:r>
              <a:rPr lang="cs-CZ" dirty="0" smtClean="0"/>
              <a:t>Znalost ekonomických softwarů</a:t>
            </a:r>
          </a:p>
          <a:p>
            <a:pPr lvl="1"/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didaktická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Klíčové je správné nastavení stylu vedení žáků</a:t>
            </a:r>
          </a:p>
          <a:p>
            <a:pPr lvl="1"/>
            <a:r>
              <a:rPr lang="cs-CZ" dirty="0" smtClean="0"/>
              <a:t>Učitele nemůže ponechat práci žáků náhodě a živelnosti</a:t>
            </a:r>
          </a:p>
          <a:p>
            <a:pPr lvl="1"/>
            <a:r>
              <a:rPr lang="cs-CZ" dirty="0" smtClean="0"/>
              <a:t>Učitel musí být schopen samostatného rozhodování pro úspěšné vedené problémově orientované výuky ve </a:t>
            </a:r>
            <a:r>
              <a:rPr lang="cs-CZ" dirty="0" err="1" smtClean="0"/>
              <a:t>FiF</a:t>
            </a:r>
            <a:endParaRPr lang="cs-CZ" dirty="0" smtClean="0"/>
          </a:p>
          <a:p>
            <a:r>
              <a:rPr lang="cs-CZ" dirty="0" smtClean="0"/>
              <a:t>Další požadavky:</a:t>
            </a:r>
          </a:p>
          <a:p>
            <a:pPr lvl="1"/>
            <a:r>
              <a:rPr lang="cs-CZ" dirty="0" smtClean="0"/>
              <a:t>Schopnost inovace ve vyučování</a:t>
            </a:r>
          </a:p>
          <a:p>
            <a:pPr lvl="1"/>
            <a:r>
              <a:rPr lang="cs-CZ" dirty="0" smtClean="0"/>
              <a:t>Schopnost týmové práce</a:t>
            </a:r>
          </a:p>
          <a:p>
            <a:pPr lvl="1"/>
            <a:r>
              <a:rPr lang="cs-CZ" dirty="0" smtClean="0"/>
              <a:t>Dovednost motivace žáků k dosažení vynikajících výsledků</a:t>
            </a:r>
          </a:p>
          <a:p>
            <a:pPr lvl="1"/>
            <a:r>
              <a:rPr lang="cs-CZ" dirty="0" smtClean="0"/>
              <a:t>Angažovanost ve vyučovacím procesu</a:t>
            </a:r>
          </a:p>
          <a:p>
            <a:pPr lvl="1"/>
            <a:r>
              <a:rPr lang="cs-CZ" dirty="0" smtClean="0"/>
              <a:t>Dovednost objektivně hodnotit a klasifikovat</a:t>
            </a:r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CEFIF PORTÁL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obsahuje tyto moduly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 smtClean="0"/>
              <a:t>registrace / přihlášení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otazník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práva zaměstnanců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latby zdravotního pojištění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latby sociálního pojištění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40158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Registrace 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b="1" u="sng" dirty="0" smtClean="0"/>
          </a:p>
          <a:p>
            <a:pPr>
              <a:lnSpc>
                <a:spcPct val="170000"/>
              </a:lnSpc>
            </a:pPr>
            <a:r>
              <a:rPr lang="cs-CZ" sz="6400" dirty="0" smtClean="0"/>
              <a:t>registrace fiktivních firem (dále jen FF) bude probíhat elektronicky</a:t>
            </a:r>
          </a:p>
          <a:p>
            <a:pPr>
              <a:lnSpc>
                <a:spcPct val="170000"/>
              </a:lnSpc>
            </a:pPr>
            <a:r>
              <a:rPr lang="cs-CZ" sz="6400" dirty="0" smtClean="0"/>
              <a:t>při první návštěvě aplikace CEFIF </a:t>
            </a:r>
            <a:r>
              <a:rPr lang="cs-CZ" sz="6400" dirty="0" err="1" smtClean="0"/>
              <a:t>portal</a:t>
            </a:r>
            <a:r>
              <a:rPr lang="cs-CZ" sz="6400" dirty="0" smtClean="0"/>
              <a:t> musí projít registrací všechny firmy, tedy existující i nové</a:t>
            </a:r>
          </a:p>
          <a:p>
            <a:pPr>
              <a:lnSpc>
                <a:spcPct val="170000"/>
              </a:lnSpc>
            </a:pPr>
            <a:r>
              <a:rPr lang="cs-CZ" sz="6400" dirty="0" smtClean="0"/>
              <a:t>v rámci registrace vyplníte základní údaje a název firmy (máte možnost uvést 2 názvy)</a:t>
            </a:r>
          </a:p>
          <a:p>
            <a:pPr>
              <a:lnSpc>
                <a:spcPct val="170000"/>
              </a:lnSpc>
            </a:pPr>
            <a:r>
              <a:rPr lang="cs-CZ" sz="6400" dirty="0"/>
              <a:t>n</a:t>
            </a:r>
            <a:r>
              <a:rPr lang="cs-CZ" sz="6400" dirty="0" smtClean="0"/>
              <a:t>a základě odeslané registrace Vám, CEFIF e-mailem název FF:</a:t>
            </a:r>
          </a:p>
          <a:p>
            <a:pPr marL="662400" lvl="2">
              <a:lnSpc>
                <a:spcPct val="170000"/>
              </a:lnSpc>
              <a:buFont typeface="Arial" pitchFamily="34" charset="0"/>
              <a:buChar char="•"/>
            </a:pPr>
            <a:r>
              <a:rPr lang="cs-CZ" sz="5900" dirty="0" smtClean="0">
                <a:ea typeface="+mn-ea"/>
                <a:cs typeface="+mn-cs"/>
              </a:rPr>
              <a:t>schválí – přijde Vám potvrzující e-mail s vygenerovaných IČ a heslem a bude vytvořen účet pro Vaši FF</a:t>
            </a:r>
          </a:p>
          <a:p>
            <a:pPr marL="662400" lvl="2">
              <a:lnSpc>
                <a:spcPct val="170000"/>
              </a:lnSpc>
              <a:buFont typeface="Arial" pitchFamily="34" charset="0"/>
              <a:buChar char="•"/>
            </a:pPr>
            <a:r>
              <a:rPr lang="cs-CZ" sz="5900" dirty="0" smtClean="0">
                <a:ea typeface="+mn-ea"/>
                <a:cs typeface="+mn-cs"/>
              </a:rPr>
              <a:t>zamítne – a to v </a:t>
            </a:r>
            <a:r>
              <a:rPr lang="cs-CZ" sz="5900" dirty="0">
                <a:ea typeface="+mn-ea"/>
                <a:cs typeface="+mn-cs"/>
              </a:rPr>
              <a:t>případě, že </a:t>
            </a:r>
            <a:r>
              <a:rPr lang="cs-CZ" sz="5900" dirty="0" smtClean="0">
                <a:ea typeface="+mn-ea"/>
                <a:cs typeface="+mn-cs"/>
              </a:rPr>
              <a:t>název firmy </a:t>
            </a:r>
            <a:r>
              <a:rPr lang="cs-CZ" sz="5900" dirty="0">
                <a:ea typeface="+mn-ea"/>
                <a:cs typeface="+mn-cs"/>
              </a:rPr>
              <a:t>již existuje, nebo je shodný s jiným, nebo není zcela </a:t>
            </a:r>
            <a:r>
              <a:rPr lang="cs-CZ" sz="5900" dirty="0" smtClean="0">
                <a:ea typeface="+mn-ea"/>
                <a:cs typeface="+mn-cs"/>
              </a:rPr>
              <a:t>korektní, pokud tato situace nastane, je potřeba procesem registrace projít znovu </a:t>
            </a:r>
          </a:p>
          <a:p>
            <a:pPr>
              <a:lnSpc>
                <a:spcPct val="170000"/>
              </a:lnSpc>
            </a:pPr>
            <a:r>
              <a:rPr lang="cs-CZ" sz="6400" dirty="0"/>
              <a:t>p</a:t>
            </a:r>
            <a:r>
              <a:rPr lang="cs-CZ" sz="6400" dirty="0" smtClean="0"/>
              <a:t>o obdržení potvrzujícího e-mailu se přihlásíte do aplikace CEFIF </a:t>
            </a:r>
            <a:r>
              <a:rPr lang="cs-CZ" sz="6400" dirty="0" err="1" smtClean="0"/>
              <a:t>portal</a:t>
            </a:r>
            <a:r>
              <a:rPr lang="cs-CZ" sz="6400" dirty="0" smtClean="0"/>
              <a:t>:</a:t>
            </a:r>
            <a:endParaRPr lang="cs-CZ" sz="6400" dirty="0"/>
          </a:p>
          <a:p>
            <a:pPr lvl="1">
              <a:lnSpc>
                <a:spcPct val="170000"/>
              </a:lnSpc>
            </a:pPr>
            <a:r>
              <a:rPr lang="cs-CZ" sz="5600" dirty="0" smtClean="0"/>
              <a:t>IČ </a:t>
            </a:r>
            <a:r>
              <a:rPr lang="cs-CZ" sz="5600" dirty="0" smtClean="0"/>
              <a:t>= přihlašovací jméno, heslo si po přihlášení můžete v nastavení změnit</a:t>
            </a:r>
          </a:p>
          <a:p>
            <a:pPr>
              <a:lnSpc>
                <a:spcPct val="170000"/>
              </a:lnSpc>
            </a:pPr>
            <a:endParaRPr lang="cs-CZ" sz="6400" dirty="0"/>
          </a:p>
          <a:p>
            <a:pPr>
              <a:lnSpc>
                <a:spcPct val="170000"/>
              </a:lnSpc>
            </a:pPr>
            <a:r>
              <a:rPr lang="cs-CZ" sz="6400" dirty="0" smtClean="0"/>
              <a:t>… </a:t>
            </a:r>
            <a:r>
              <a:rPr lang="cs-CZ" sz="6400" dirty="0" smtClean="0"/>
              <a:t>dalším krokem je vyplnění dotazníku …</a:t>
            </a:r>
            <a:endParaRPr lang="cs-CZ" sz="6400" dirty="0"/>
          </a:p>
          <a:p>
            <a:pPr marL="341442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 smtClean="0"/>
          </a:p>
          <a:p>
            <a:pPr marL="457749" lvl="1" indent="0">
              <a:buNone/>
            </a:pPr>
            <a:r>
              <a:rPr lang="cs-CZ" dirty="0"/>
              <a:t>	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237402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Dotazník  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b="1" dirty="0" smtClean="0"/>
              <a:t>Na </a:t>
            </a:r>
            <a:r>
              <a:rPr lang="cs-CZ" sz="3000" b="1" dirty="0" smtClean="0"/>
              <a:t>co získané informace potřebujeme?</a:t>
            </a:r>
          </a:p>
          <a:p>
            <a:pPr marL="781200" lvl="1" indent="-457200">
              <a:spcAft>
                <a:spcPts val="600"/>
              </a:spcAft>
            </a:pPr>
            <a:r>
              <a:rPr lang="cs-CZ" dirty="0" smtClean="0"/>
              <a:t>pro </a:t>
            </a:r>
            <a:r>
              <a:rPr lang="cs-CZ" dirty="0" smtClean="0"/>
              <a:t>evidenci fiktivních firem v České republice</a:t>
            </a:r>
          </a:p>
          <a:p>
            <a:pPr marL="781200" lvl="1" indent="-457200">
              <a:spcAft>
                <a:spcPts val="600"/>
              </a:spcAft>
            </a:pPr>
            <a:r>
              <a:rPr lang="cs-CZ" dirty="0" smtClean="0"/>
              <a:t>díky specifických údajům bude pro Vás jednodušší najít toho správného obchodního partnera</a:t>
            </a:r>
          </a:p>
          <a:p>
            <a:pPr marL="781200" lvl="1" indent="-457200">
              <a:spcAft>
                <a:spcPts val="600"/>
              </a:spcAft>
            </a:pPr>
            <a:r>
              <a:rPr lang="cs-CZ" dirty="0" smtClean="0"/>
              <a:t>pro evidenci evropské databází </a:t>
            </a:r>
            <a:r>
              <a:rPr lang="cs-CZ" dirty="0" err="1" smtClean="0"/>
              <a:t>Europen-Pen</a:t>
            </a:r>
            <a:r>
              <a:rPr lang="cs-CZ" dirty="0" smtClean="0"/>
              <a:t>, v rámci které si můžete vybírat své </a:t>
            </a:r>
            <a:r>
              <a:rPr lang="cs-CZ" b="1" dirty="0" smtClean="0"/>
              <a:t>zahraniční </a:t>
            </a:r>
            <a:r>
              <a:rPr lang="cs-CZ" dirty="0" smtClean="0"/>
              <a:t>obchodní partnery</a:t>
            </a:r>
          </a:p>
          <a:p>
            <a:pPr marL="781200" lvl="1" indent="-457200">
              <a:spcAft>
                <a:spcPts val="600"/>
              </a:spcAft>
            </a:pPr>
            <a:r>
              <a:rPr lang="cs-CZ" dirty="0"/>
              <a:t>pro různé analýzy a statistiky týkající se českého středoškolského vzdělávacího </a:t>
            </a:r>
            <a:r>
              <a:rPr lang="cs-CZ" dirty="0" smtClean="0"/>
              <a:t>systému</a:t>
            </a:r>
          </a:p>
          <a:p>
            <a:pPr marL="781200" lvl="1" indent="-457200">
              <a:spcAft>
                <a:spcPts val="600"/>
              </a:spcAft>
            </a:pPr>
            <a:r>
              <a:rPr lang="cs-CZ" dirty="0" smtClean="0"/>
              <a:t>pro mezinárodní statistiky a srovnání v rámci Evropy a dalších vybraných zemí 	 z celého světa </a:t>
            </a:r>
          </a:p>
        </p:txBody>
      </p:sp>
    </p:spTree>
    <p:extLst>
      <p:ext uri="{BB962C8B-B14F-4D97-AF65-F5344CB8AC3E}">
        <p14:creationId xmlns="" xmlns:p14="http://schemas.microsoft.com/office/powerpoint/2010/main" val="795003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60512" y="260648"/>
            <a:ext cx="8736975" cy="451576"/>
          </a:xfrm>
        </p:spPr>
        <p:txBody>
          <a:bodyPr/>
          <a:lstStyle/>
          <a:p>
            <a:r>
              <a:rPr lang="cs-CZ" dirty="0" smtClean="0"/>
              <a:t>ÚŘADY CEFIF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764704"/>
            <a:ext cx="8736975" cy="5067296"/>
          </a:xfrm>
        </p:spPr>
        <p:txBody>
          <a:bodyPr/>
          <a:lstStyle/>
          <a:p>
            <a:r>
              <a:rPr lang="cs-CZ" sz="2400" dirty="0" smtClean="0"/>
              <a:t>Rejstříkový </a:t>
            </a:r>
            <a:r>
              <a:rPr lang="cs-CZ" sz="2400" dirty="0" smtClean="0"/>
              <a:t>soud</a:t>
            </a:r>
          </a:p>
          <a:p>
            <a:r>
              <a:rPr lang="cs-CZ" sz="2400" dirty="0" smtClean="0"/>
              <a:t>Živnostenský úřad</a:t>
            </a:r>
          </a:p>
          <a:p>
            <a:r>
              <a:rPr lang="cs-CZ" sz="2400" dirty="0" smtClean="0"/>
              <a:t>Finanční úřad</a:t>
            </a:r>
          </a:p>
          <a:p>
            <a:r>
              <a:rPr lang="cs-CZ" sz="2400" dirty="0" smtClean="0"/>
              <a:t>Správa sociálního zabezpečení</a:t>
            </a:r>
          </a:p>
          <a:p>
            <a:r>
              <a:rPr lang="cs-CZ" sz="2400" dirty="0" smtClean="0"/>
              <a:t>ZDRAFIK - fiktivní zdravotní pojišťovna</a:t>
            </a:r>
          </a:p>
          <a:p>
            <a:r>
              <a:rPr lang="cs-CZ" sz="2400" dirty="0" smtClean="0"/>
              <a:t>Pojišťovna CEFIF</a:t>
            </a:r>
          </a:p>
          <a:p>
            <a:r>
              <a:rPr lang="cs-CZ" sz="2400" dirty="0" smtClean="0"/>
              <a:t>Centrální dodavatel</a:t>
            </a:r>
          </a:p>
          <a:p>
            <a:r>
              <a:rPr lang="cs-CZ" sz="2400" dirty="0" smtClean="0"/>
              <a:t>FIBA banka</a:t>
            </a:r>
          </a:p>
          <a:p>
            <a:r>
              <a:rPr lang="cs-CZ" sz="2400" dirty="0" smtClean="0"/>
              <a:t>CEFIFBANKA</a:t>
            </a:r>
          </a:p>
          <a:p>
            <a:r>
              <a:rPr lang="cs-CZ" sz="2400" dirty="0" smtClean="0"/>
              <a:t>Informační centrum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32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CEFIF obchodní rejstřík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268760"/>
            <a:ext cx="8736975" cy="4563240"/>
          </a:xfrm>
        </p:spPr>
        <p:txBody>
          <a:bodyPr/>
          <a:lstStyle/>
          <a:p>
            <a:r>
              <a:rPr lang="cs-CZ" sz="2000" dirty="0" smtClean="0"/>
              <a:t>simuluje </a:t>
            </a:r>
            <a:r>
              <a:rPr lang="cs-CZ" sz="2000" dirty="0" smtClean="0"/>
              <a:t>reálný návrhu zápisu do OR</a:t>
            </a:r>
          </a:p>
          <a:p>
            <a:r>
              <a:rPr lang="cs-CZ" sz="2000" dirty="0" smtClean="0"/>
              <a:t>po </a:t>
            </a:r>
            <a:r>
              <a:rPr lang="cs-CZ" sz="2000" dirty="0" smtClean="0"/>
              <a:t>správném vyplnění a obdržení všech potřebných dokumentů se Vám vygeneruje výpis z obchodního rejstříku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okumenty již nebudete zasílat e-mailem, ale budete je nahrávat formou příloh přímo do této aplikace</a:t>
            </a:r>
          </a:p>
          <a:p>
            <a:r>
              <a:rPr lang="cs-CZ" sz="2000" dirty="0"/>
              <a:t>ž</a:t>
            </a:r>
            <a:r>
              <a:rPr lang="cs-CZ" sz="2000" dirty="0" smtClean="0"/>
              <a:t>ádosti o úpravu nebo doplnění bude CEFIF zaznamenávat přímo do aplikace </a:t>
            </a:r>
          </a:p>
          <a:p>
            <a:pPr marL="0" indent="0"/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1638086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správa zaměstnanců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je </a:t>
            </a:r>
            <a:r>
              <a:rPr lang="cs-CZ" sz="2000" dirty="0" smtClean="0"/>
              <a:t>vlastně databází zaměstnanců Vaší firmy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aměstnance můžete libovolně přidávat, ubírat nebo měnit jejich údaje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práva zaměstnanců je propojena s dalšími 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2 </a:t>
            </a:r>
            <a:r>
              <a:rPr lang="cs-CZ" sz="2000" dirty="0" smtClean="0"/>
              <a:t>moduly: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2000" b="1" dirty="0" smtClean="0"/>
              <a:t>pro platby zdravotního pojištění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2000" b="1" dirty="0" smtClean="0"/>
              <a:t>pro platby sociálního pojištění 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2787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Platby </a:t>
            </a:r>
            <a:r>
              <a:rPr lang="cs-CZ" dirty="0" smtClean="0"/>
              <a:t>zdravotního pojištění (ZP)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tento </a:t>
            </a:r>
            <a:r>
              <a:rPr lang="cs-CZ" sz="2000" dirty="0" smtClean="0"/>
              <a:t>modul je propojen s modulem správy zaměstnanců, ze které se údaje o zaměstnancích automaticky načtou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latby ZP počítáte za jednotlivé zaměstnance a za organizaci zvlášť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hodnoty pro výpočet ZP zadáváte přímo do aplikace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i</a:t>
            </a:r>
            <a:r>
              <a:rPr lang="cs-CZ" sz="2000" dirty="0" smtClean="0"/>
              <a:t>hned se dozvíte, zda jste výpočet provedli správně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nesprávného výsledku se výpočet neuloží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apomenete-li za některý měsíc platby zdravotního pojištění vypočítat, systém Vás při dalším přihlášení upozorní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o správném vyplnění všech výpočtů za daný měsíc se platby automaticky odešlou zdravotního pojišťovně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>
              <a:buFontTx/>
              <a:buChar char="-"/>
            </a:pP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746373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Fiktivní firma (</a:t>
            </a:r>
            <a:r>
              <a:rPr lang="cs-CZ" dirty="0" err="1" smtClean="0"/>
              <a:t>FiF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412776"/>
            <a:ext cx="8736975" cy="4419224"/>
          </a:xfrm>
        </p:spPr>
        <p:txBody>
          <a:bodyPr/>
          <a:lstStyle/>
          <a:p>
            <a:r>
              <a:rPr lang="cs-CZ" dirty="0" smtClean="0"/>
              <a:t>Nástroj </a:t>
            </a:r>
            <a:r>
              <a:rPr lang="cs-CZ" dirty="0" smtClean="0"/>
              <a:t>pro rozvoj podnikatelských kompetencí žáků SŠ a VOŠ</a:t>
            </a:r>
          </a:p>
          <a:p>
            <a:r>
              <a:rPr lang="cs-CZ" dirty="0" smtClean="0"/>
              <a:t>Aktivní rozvoj obchodních dovedností a znalostí</a:t>
            </a:r>
          </a:p>
          <a:p>
            <a:pPr>
              <a:buNone/>
            </a:pPr>
            <a:r>
              <a:rPr lang="cs-CZ" dirty="0" smtClean="0"/>
              <a:t>= </a:t>
            </a:r>
            <a:r>
              <a:rPr lang="cs-CZ" b="1" dirty="0" smtClean="0"/>
              <a:t>virtuální</a:t>
            </a:r>
            <a:r>
              <a:rPr lang="cs-CZ" dirty="0" smtClean="0"/>
              <a:t> </a:t>
            </a:r>
            <a:r>
              <a:rPr lang="cs-CZ" b="1" dirty="0" smtClean="0"/>
              <a:t>společnost</a:t>
            </a:r>
            <a:r>
              <a:rPr lang="cs-CZ" dirty="0" smtClean="0"/>
              <a:t>, která simuluje reálné procesy, produkty a služby</a:t>
            </a:r>
          </a:p>
          <a:p>
            <a:r>
              <a:rPr lang="cs-CZ" dirty="0" smtClean="0"/>
              <a:t>Zakládá se podle zákona o obchodních korporacích pod vedením CENTRA FIKTIVNÍCH FIREM (CEFIF) v Praze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Platby </a:t>
            </a:r>
            <a:r>
              <a:rPr lang="cs-CZ" dirty="0" smtClean="0"/>
              <a:t>sociálního pojištění (SP)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tento </a:t>
            </a:r>
            <a:r>
              <a:rPr lang="cs-CZ" sz="2000" dirty="0"/>
              <a:t>modul je propojen s modulem správy zaměstnanců, ze které se údaje </a:t>
            </a:r>
            <a:r>
              <a:rPr lang="cs-CZ" sz="2000" dirty="0" smtClean="0"/>
              <a:t>o zaměstnancích </a:t>
            </a:r>
            <a:r>
              <a:rPr lang="cs-CZ" sz="2000" dirty="0"/>
              <a:t>automaticky načtou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latby SP </a:t>
            </a:r>
            <a:r>
              <a:rPr lang="cs-CZ" sz="2000" dirty="0"/>
              <a:t>počítáte za jednotlivé zaměstnance a za organizaci zvlášť </a:t>
            </a:r>
            <a:r>
              <a:rPr lang="cs-CZ" sz="2000" dirty="0" smtClean="0"/>
              <a:t>hodnoty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hodnoty pro výpočet S</a:t>
            </a:r>
            <a:r>
              <a:rPr lang="cs-CZ" sz="2000" dirty="0" smtClean="0"/>
              <a:t>P zadáváte </a:t>
            </a:r>
            <a:r>
              <a:rPr lang="cs-CZ" sz="2000" dirty="0"/>
              <a:t>přímo do aplikace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ihned </a:t>
            </a:r>
            <a:r>
              <a:rPr lang="cs-CZ" sz="2000" dirty="0"/>
              <a:t>se dozvíte, zda jste výpočet provedli správně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 případě nesprávného výsledku se výpočet neuloží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zapomenete-li za některý měsíc platby zdravotního pojištění vypočítat, systém </a:t>
            </a:r>
            <a:r>
              <a:rPr lang="cs-CZ" sz="2000" dirty="0" smtClean="0"/>
              <a:t>Vás při dalším přihlášení upozorní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 správném vyplnění všech výpočtů za daný měsíc se platby automaticky odešlou zdravotního pojišťovně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964164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EFIF_portal_vyvoj.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796" y="260648"/>
            <a:ext cx="7497564" cy="616590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Veletrhy fiktivních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196752"/>
            <a:ext cx="8736975" cy="4635248"/>
          </a:xfrm>
        </p:spPr>
        <p:txBody>
          <a:bodyPr/>
          <a:lstStyle/>
          <a:p>
            <a:r>
              <a:rPr lang="cs-CZ" dirty="0" smtClean="0"/>
              <a:t>Pořádání = pravidelná náplň činnosti pro marketingová oddělení jednotlivých </a:t>
            </a:r>
            <a:r>
              <a:rPr lang="cs-CZ" dirty="0" err="1" smtClean="0"/>
              <a:t>FiF</a:t>
            </a:r>
            <a:endParaRPr lang="cs-CZ" dirty="0" smtClean="0"/>
          </a:p>
          <a:p>
            <a:pPr lvl="1"/>
            <a:r>
              <a:rPr lang="cs-CZ" dirty="0" smtClean="0"/>
              <a:t>Regionální, národní i mezinárodní úrovně</a:t>
            </a:r>
          </a:p>
          <a:p>
            <a:r>
              <a:rPr lang="cs-CZ" dirty="0" smtClean="0"/>
              <a:t>Rozšíření kontaktů s dalšími </a:t>
            </a:r>
            <a:r>
              <a:rPr lang="cs-CZ" dirty="0" err="1" smtClean="0"/>
              <a:t>FiF</a:t>
            </a:r>
            <a:endParaRPr lang="cs-CZ" dirty="0" smtClean="0"/>
          </a:p>
          <a:p>
            <a:r>
              <a:rPr lang="cs-CZ" dirty="0" smtClean="0"/>
              <a:t>Nabídka výrobků a služeb </a:t>
            </a:r>
            <a:r>
              <a:rPr lang="cs-CZ" dirty="0" err="1" smtClean="0"/>
              <a:t>FiF</a:t>
            </a:r>
            <a:r>
              <a:rPr lang="cs-CZ" dirty="0" smtClean="0"/>
              <a:t> i návštěvníkům</a:t>
            </a:r>
          </a:p>
          <a:p>
            <a:r>
              <a:rPr lang="cs-CZ" dirty="0" smtClean="0"/>
              <a:t>Velké nároky zejména na marketingová oddělení</a:t>
            </a:r>
          </a:p>
          <a:p>
            <a:pPr lvl="1"/>
            <a:r>
              <a:rPr lang="cs-CZ" dirty="0" smtClean="0"/>
              <a:t>vytvářejí letáky, katalogy, propagační materiály i webové </a:t>
            </a:r>
            <a:r>
              <a:rPr lang="cs-CZ" dirty="0" err="1" smtClean="0"/>
              <a:t>stránk</a:t>
            </a:r>
            <a:endParaRPr lang="cs-CZ" dirty="0" smtClean="0"/>
          </a:p>
          <a:p>
            <a:r>
              <a:rPr lang="cs-CZ" dirty="0" smtClean="0"/>
              <a:t>Realizátoři veletrhů </a:t>
            </a:r>
          </a:p>
          <a:p>
            <a:pPr lvl="1"/>
            <a:r>
              <a:rPr lang="cs-CZ" dirty="0" smtClean="0"/>
              <a:t>chystají různé soutěže (–např</a:t>
            </a:r>
            <a:r>
              <a:rPr lang="cs-CZ" dirty="0" smtClean="0"/>
              <a:t>. o nejlepší stánek, o nejzdařilejší katalog, prezentaci firmy, nejlepšího prodejce</a:t>
            </a:r>
            <a:r>
              <a:rPr lang="cs-CZ" dirty="0" smtClean="0"/>
              <a:t> pro </a:t>
            </a:r>
            <a:r>
              <a:rPr lang="cs-CZ" dirty="0" err="1" smtClean="0"/>
              <a:t>FiF</a:t>
            </a:r>
            <a:r>
              <a:rPr lang="cs-CZ" dirty="0" smtClean="0"/>
              <a:t>),</a:t>
            </a:r>
          </a:p>
          <a:p>
            <a:pPr lvl="1"/>
            <a:r>
              <a:rPr lang="cs-CZ" dirty="0" smtClean="0"/>
              <a:t>zvou významné hosty (zástupce obcí, firem, novináře, regionální TV, …)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</a:t>
            </a:r>
            <a:r>
              <a:rPr lang="cs-CZ" dirty="0" err="1" smtClean="0"/>
              <a:t>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Krystal</a:t>
            </a:r>
          </a:p>
          <a:p>
            <a:pPr lvl="1"/>
            <a:r>
              <a:rPr lang="cs-CZ" dirty="0" smtClean="0"/>
              <a:t>Výroba skla, spolupráce s reálnou firmou Bohemia Krystal</a:t>
            </a:r>
          </a:p>
          <a:p>
            <a:r>
              <a:rPr lang="cs-CZ" dirty="0" err="1" smtClean="0"/>
              <a:t>Študák</a:t>
            </a:r>
            <a:endParaRPr lang="cs-CZ" dirty="0" smtClean="0"/>
          </a:p>
          <a:p>
            <a:pPr lvl="1"/>
            <a:r>
              <a:rPr lang="cs-CZ" dirty="0" smtClean="0"/>
              <a:t>Pivovar, spolupráce s reálným pivovarem v Žatci</a:t>
            </a:r>
          </a:p>
          <a:p>
            <a:r>
              <a:rPr lang="cs-CZ" dirty="0" smtClean="0"/>
              <a:t>Módní salóny, autoškoly, pekárny, cukrárny, cestovní kanceláře, reklamní agentury, knihkupectví, prodejci krmiva pro zvířata, prodejci zahradního nábytku, prodejci oblečení nebo kosmetiky…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efif_clanek_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88832" cy="2292499"/>
          </a:xfrm>
        </p:spPr>
      </p:pic>
      <p:pic>
        <p:nvPicPr>
          <p:cNvPr id="6" name="Obrázek 5" descr="cefif_clanek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504" y="4707437"/>
            <a:ext cx="3600400" cy="1943230"/>
          </a:xfrm>
          <a:prstGeom prst="rect">
            <a:avLst/>
          </a:prstGeom>
        </p:spPr>
      </p:pic>
      <p:pic>
        <p:nvPicPr>
          <p:cNvPr id="7" name="Obrázek 6" descr="dsc-0474v_denik-630-16x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6175" y="4694765"/>
            <a:ext cx="3849825" cy="2163235"/>
          </a:xfrm>
          <a:prstGeom prst="rect">
            <a:avLst/>
          </a:prstGeom>
        </p:spPr>
      </p:pic>
      <p:pic>
        <p:nvPicPr>
          <p:cNvPr id="8" name="Obrázek 7" descr="cefif_clanek_3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6736" y="2492896"/>
            <a:ext cx="6681192" cy="20452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z veletrhu </a:t>
            </a:r>
            <a:r>
              <a:rPr lang="cs-CZ" dirty="0" err="1" smtClean="0"/>
              <a:t>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https://www.youtube.com/watch?v=wTFjyj07mtY&amp;feature=emb_logo&amp;fbclid=IwAR3wrbPZs-_s1hvh7jGoiEqv_MG1xcR-NjNC0DmVXfl8sfoIfvAVmsF4vhE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alternativního využití principů </a:t>
            </a:r>
            <a:r>
              <a:rPr lang="cs-CZ" dirty="0" err="1" smtClean="0"/>
              <a:t>FiF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</a:t>
            </a:r>
            <a:r>
              <a:rPr lang="cs-CZ" dirty="0" err="1" smtClean="0"/>
              <a:t>FiF</a:t>
            </a:r>
            <a:r>
              <a:rPr lang="cs-CZ" dirty="0" smtClean="0"/>
              <a:t> v oboru kosmetické služby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47" t="37441" r="62373" b="8945"/>
          <a:stretch>
            <a:fillRect/>
          </a:stretch>
        </p:blipFill>
        <p:spPr bwMode="auto">
          <a:xfrm>
            <a:off x="1856656" y="1844824"/>
            <a:ext cx="6480720" cy="494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512" y="332656"/>
            <a:ext cx="8736975" cy="451576"/>
          </a:xfrm>
        </p:spPr>
        <p:txBody>
          <a:bodyPr/>
          <a:lstStyle/>
          <a:p>
            <a:r>
              <a:rPr lang="cs-CZ" dirty="0" smtClean="0"/>
              <a:t>Řešení žáků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20" t="13310" r="65670" b="23992"/>
          <a:stretch>
            <a:fillRect/>
          </a:stretch>
        </p:blipFill>
        <p:spPr bwMode="auto">
          <a:xfrm>
            <a:off x="-47722" y="969183"/>
            <a:ext cx="4968552" cy="591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7715" t="17500" r="66411" b="20201"/>
          <a:stretch>
            <a:fillRect/>
          </a:stretch>
        </p:blipFill>
        <p:spPr bwMode="auto">
          <a:xfrm>
            <a:off x="4937448" y="449288"/>
            <a:ext cx="49685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20" t="18326" r="65670" b="29008"/>
          <a:stretch>
            <a:fillRect/>
          </a:stretch>
        </p:blipFill>
        <p:spPr bwMode="auto">
          <a:xfrm>
            <a:off x="200472" y="1412776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7485" t="22833" r="66411" b="26067"/>
          <a:stretch>
            <a:fillRect/>
          </a:stretch>
        </p:blipFill>
        <p:spPr bwMode="auto">
          <a:xfrm>
            <a:off x="4584082" y="1484784"/>
            <a:ext cx="483341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FiF</a:t>
            </a:r>
            <a:r>
              <a:rPr lang="cs-CZ" dirty="0" smtClean="0"/>
              <a:t> jakou příprava absolventů pro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</a:t>
            </a:r>
            <a:r>
              <a:rPr lang="cs-CZ" dirty="0" smtClean="0"/>
              <a:t>byly </a:t>
            </a:r>
            <a:r>
              <a:rPr lang="cs-CZ" dirty="0" smtClean="0"/>
              <a:t>určeny především pro žáky </a:t>
            </a:r>
            <a:r>
              <a:rPr lang="cs-CZ" dirty="0" smtClean="0"/>
              <a:t>OA</a:t>
            </a:r>
          </a:p>
          <a:p>
            <a:r>
              <a:rPr lang="cs-CZ" dirty="0" smtClean="0"/>
              <a:t>Dnes </a:t>
            </a:r>
            <a:r>
              <a:rPr lang="cs-CZ" dirty="0" smtClean="0"/>
              <a:t>fungují i na </a:t>
            </a:r>
            <a:r>
              <a:rPr lang="cs-CZ" dirty="0" smtClean="0"/>
              <a:t>SŠ s </a:t>
            </a:r>
            <a:r>
              <a:rPr lang="cs-CZ" dirty="0" smtClean="0"/>
              <a:t>jiným zaměřením a také na některých </a:t>
            </a:r>
            <a:r>
              <a:rPr lang="cs-CZ" dirty="0" smtClean="0"/>
              <a:t>VOŠ a nástavbách</a:t>
            </a:r>
          </a:p>
          <a:p>
            <a:pPr lvl="1"/>
            <a:r>
              <a:rPr lang="cs-CZ" dirty="0" smtClean="0"/>
              <a:t>Dopravní školy, hotelové školy, kadeřníci, kosmetičky, …</a:t>
            </a:r>
          </a:p>
          <a:p>
            <a:r>
              <a:rPr lang="cs-CZ" dirty="0" smtClean="0"/>
              <a:t>Ročně </a:t>
            </a:r>
            <a:r>
              <a:rPr lang="cs-CZ" dirty="0" smtClean="0"/>
              <a:t>tímto předmětem projde více než 3 000 žáků středních </a:t>
            </a:r>
            <a:r>
              <a:rPr lang="cs-CZ" dirty="0" smtClean="0"/>
              <a:t>škol</a:t>
            </a:r>
          </a:p>
          <a:p>
            <a:pPr lvl="1"/>
            <a:r>
              <a:rPr lang="cs-CZ" dirty="0" smtClean="0"/>
              <a:t>povinný, nepovinný nebo výběrový </a:t>
            </a:r>
            <a:r>
              <a:rPr lang="cs-CZ" dirty="0" smtClean="0"/>
              <a:t>předmět</a:t>
            </a:r>
          </a:p>
          <a:p>
            <a:pPr lvl="1"/>
            <a:r>
              <a:rPr lang="cs-CZ" dirty="0" smtClean="0"/>
              <a:t>především </a:t>
            </a:r>
            <a:r>
              <a:rPr lang="cs-CZ" dirty="0" smtClean="0"/>
              <a:t>pro žáky </a:t>
            </a:r>
            <a:r>
              <a:rPr lang="cs-CZ" dirty="0" smtClean="0"/>
              <a:t>3. a 4. ročníků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20" t="15818" r="65670" b="16468"/>
          <a:stretch>
            <a:fillRect/>
          </a:stretch>
        </p:blipFill>
        <p:spPr bwMode="auto">
          <a:xfrm>
            <a:off x="560512" y="548680"/>
            <a:ext cx="4464496" cy="57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BOUŠKOVÁ, Jitka. </a:t>
            </a:r>
            <a:r>
              <a:rPr lang="cs-CZ" sz="1800" i="1" dirty="0" smtClean="0"/>
              <a:t>VYUŽITÍ FIKTIVNÍCH FIREM NA STŘEDNÍCH ŠKOLÁCH</a:t>
            </a:r>
            <a:r>
              <a:rPr lang="cs-CZ" sz="1800" dirty="0" smtClean="0"/>
              <a:t>. Brno, 2020. Diplomová práce. Masarykova univerzita. Vedoucí práce PhDr. Jan Válek, Ph.D.</a:t>
            </a:r>
          </a:p>
          <a:p>
            <a:r>
              <a:rPr lang="cs-CZ" sz="1800" dirty="0" smtClean="0"/>
              <a:t>HULA, Lukáš. </a:t>
            </a:r>
            <a:r>
              <a:rPr lang="cs-CZ" sz="1800" i="1" dirty="0" smtClean="0"/>
              <a:t>FIKTIVNÍ FIRMY V ČESKÉ REPUBLICE 1992 - 2008</a:t>
            </a:r>
            <a:r>
              <a:rPr lang="cs-CZ" sz="1800" dirty="0" smtClean="0"/>
              <a:t>. Praha: NÚOV, 2008, , 62.</a:t>
            </a:r>
          </a:p>
          <a:p>
            <a:r>
              <a:rPr lang="cs-CZ" sz="1800" i="1" dirty="0" smtClean="0"/>
              <a:t>Národní ústav pro vzdělávání</a:t>
            </a:r>
            <a:r>
              <a:rPr lang="cs-CZ" sz="1800" dirty="0" smtClean="0"/>
              <a:t> [online]. Praha: NÚV - Národní ústav pro vzdělávání, 2020 [cit. 2020-11-12]. Dostupné z: http://www.</a:t>
            </a:r>
            <a:r>
              <a:rPr lang="cs-CZ" sz="1800" dirty="0" err="1" smtClean="0"/>
              <a:t>nuv.cz</a:t>
            </a:r>
            <a:r>
              <a:rPr lang="cs-CZ" sz="1800" dirty="0" smtClean="0"/>
              <a:t>/</a:t>
            </a:r>
          </a:p>
          <a:p>
            <a:r>
              <a:rPr lang="cs-CZ" sz="1800" dirty="0" smtClean="0"/>
              <a:t>STEJSKALOVÁ, Pavla. </a:t>
            </a:r>
            <a:r>
              <a:rPr lang="cs-CZ" sz="1800" i="1" dirty="0" smtClean="0"/>
              <a:t>Didaktika praktického vyučování obchodu a služeb: Určeno pro studenty učitelství praktického vyučování</a:t>
            </a:r>
            <a:r>
              <a:rPr lang="cs-CZ" sz="1800" dirty="0" smtClean="0"/>
              <a:t>. 1. Brno: Masarykova univerzita, 2013. ISBN 978-80-210-6456-0.</a:t>
            </a:r>
          </a:p>
          <a:p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6496" y="476672"/>
            <a:ext cx="8736975" cy="451576"/>
          </a:xfrm>
        </p:spPr>
        <p:txBody>
          <a:bodyPr/>
          <a:lstStyle/>
          <a:p>
            <a:r>
              <a:rPr lang="cs-CZ" u="sng" dirty="0" smtClean="0"/>
              <a:t>Cíle výuky ve </a:t>
            </a:r>
            <a:r>
              <a:rPr lang="cs-CZ" u="sng" dirty="0" err="1" smtClean="0"/>
              <a:t>FiF</a:t>
            </a:r>
            <a:r>
              <a:rPr lang="cs-CZ" u="sng" dirty="0" smtClean="0"/>
              <a:t/>
            </a:r>
            <a:br>
              <a:rPr lang="cs-CZ" u="sng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124744"/>
            <a:ext cx="8736975" cy="4707256"/>
          </a:xfrm>
        </p:spPr>
        <p:txBody>
          <a:bodyPr/>
          <a:lstStyle/>
          <a:p>
            <a:r>
              <a:rPr lang="cs-CZ" dirty="0" smtClean="0"/>
              <a:t>Trénovat</a:t>
            </a:r>
            <a:r>
              <a:rPr lang="cs-CZ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iniciativu,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samostatnost.</a:t>
            </a:r>
          </a:p>
          <a:p>
            <a:r>
              <a:rPr lang="cs-CZ" dirty="0" smtClean="0"/>
              <a:t>Poskytnout </a:t>
            </a:r>
            <a:r>
              <a:rPr lang="cs-CZ" dirty="0" smtClean="0"/>
              <a:t>žákům znalosti, jak založit a vést obchodní společnost nebo živnost. </a:t>
            </a:r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 smtClean="0"/>
              <a:t>se učí: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pracovat v týmu,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přijímat odpovědnost,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rozvíjet iniciativu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zlepšovat své měkké a také odborné dovednosti. </a:t>
            </a:r>
          </a:p>
          <a:p>
            <a:r>
              <a:rPr lang="cs-CZ" dirty="0" smtClean="0"/>
              <a:t>Trénink prezentace výsledků jak svých, tak celé společnosti.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ve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 Fiktivní firmy spolu obchodují navzájem podle běžných obchodních zvyklostí. </a:t>
            </a:r>
          </a:p>
          <a:p>
            <a:r>
              <a:rPr lang="cs-CZ" dirty="0" smtClean="0"/>
              <a:t>Její </a:t>
            </a:r>
            <a:r>
              <a:rPr lang="cs-CZ" dirty="0" smtClean="0"/>
              <a:t>pracovníci uskutečňují všechny základní podnikové činnosti jako jsou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nákup, prodej, reklama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písemný i telefonický hospodářský styk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fakturace a účtování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činnosti podnikového sekretariátu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412776"/>
            <a:ext cx="8736975" cy="4419224"/>
          </a:xfrm>
        </p:spPr>
        <p:txBody>
          <a:bodyPr/>
          <a:lstStyle/>
          <a:p>
            <a:r>
              <a:rPr lang="cs-CZ" sz="2000" dirty="0" smtClean="0"/>
              <a:t>odpovídá struktuře středně velké firmy reálné</a:t>
            </a:r>
          </a:p>
          <a:p>
            <a:r>
              <a:rPr lang="cs-CZ" sz="2000" dirty="0" smtClean="0"/>
              <a:t>nevyrábí žádný produkt, není třeba zřizovat oddělení výroby</a:t>
            </a:r>
          </a:p>
          <a:p>
            <a:r>
              <a:rPr lang="cs-CZ" sz="2000" dirty="0" smtClean="0"/>
              <a:t>je nutné zřídit zejména ekonomické a právní útvary</a:t>
            </a:r>
          </a:p>
          <a:p>
            <a:r>
              <a:rPr lang="cs-CZ" sz="2000" dirty="0" smtClean="0"/>
              <a:t>konkrétní struktura je dána především počtem žáků, kteří budou ve firmě pracovat</a:t>
            </a:r>
          </a:p>
          <a:p>
            <a:r>
              <a:rPr lang="cs-CZ" sz="2000" dirty="0" smtClean="0"/>
              <a:t>V</a:t>
            </a:r>
            <a:r>
              <a:rPr lang="cs-CZ" sz="2000" dirty="0" smtClean="0"/>
              <a:t> průběhu celé výuky doporučujeme alespoň jednou provést obměnu žáků pracujících na jednotlivých pozicích. Z této obměny by měl být vyloučen ředitel fiktivní firmy.</a:t>
            </a:r>
          </a:p>
          <a:p>
            <a:pPr lvl="1"/>
            <a:r>
              <a:rPr lang="cs-CZ" sz="1600" dirty="0" smtClean="0">
                <a:hlinkClick r:id="rId2"/>
              </a:rPr>
              <a:t>Ředitel </a:t>
            </a:r>
            <a:r>
              <a:rPr lang="cs-CZ" sz="1600" dirty="0" smtClean="0">
                <a:hlinkClick r:id="rId2"/>
              </a:rPr>
              <a:t>fiktivní firmy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3"/>
              </a:rPr>
              <a:t>Sekretariát ředitele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4"/>
              </a:rPr>
              <a:t>Právní oddělení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5"/>
              </a:rPr>
              <a:t>Personální oddělení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6"/>
              </a:rPr>
              <a:t>Obchodní oddělení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7"/>
              </a:rPr>
              <a:t>Oddělení marketingu</a:t>
            </a:r>
            <a:endParaRPr lang="cs-CZ" sz="16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Vyučovací metody ve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340768"/>
            <a:ext cx="8736975" cy="4491232"/>
          </a:xfrm>
        </p:spPr>
        <p:txBody>
          <a:bodyPr/>
          <a:lstStyle/>
          <a:p>
            <a:r>
              <a:rPr lang="cs-CZ" dirty="0" smtClean="0"/>
              <a:t>NE </a:t>
            </a:r>
            <a:r>
              <a:rPr lang="cs-CZ" dirty="0" smtClean="0"/>
              <a:t>monologické vyučovací metody (používáme při podávání nového učiva)</a:t>
            </a:r>
          </a:p>
          <a:p>
            <a:r>
              <a:rPr lang="cs-CZ" dirty="0" smtClean="0"/>
              <a:t>Hlavní </a:t>
            </a:r>
            <a:r>
              <a:rPr lang="cs-CZ" dirty="0" smtClean="0"/>
              <a:t>metody spojeny se samostatnou prací žáků. </a:t>
            </a:r>
          </a:p>
          <a:p>
            <a:pPr lvl="1">
              <a:buFont typeface="Arial" pitchFamily="34" charset="0"/>
              <a:buChar char="•"/>
            </a:pPr>
            <a:r>
              <a:rPr lang="cs-CZ" b="1" dirty="0" smtClean="0"/>
              <a:t>rozhovor</a:t>
            </a:r>
            <a:r>
              <a:rPr lang="cs-CZ" dirty="0" smtClean="0"/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cs-CZ" b="1" dirty="0" smtClean="0"/>
              <a:t>práce s odbornou literaturou </a:t>
            </a:r>
            <a:r>
              <a:rPr lang="cs-CZ" dirty="0" smtClean="0"/>
              <a:t>(samostatné studium zákonů, předpisů a směrnic). </a:t>
            </a:r>
            <a:endParaRPr lang="cs-CZ" dirty="0" smtClean="0"/>
          </a:p>
          <a:p>
            <a:r>
              <a:rPr lang="cs-CZ" dirty="0" smtClean="0"/>
              <a:t>Celou </a:t>
            </a:r>
            <a:r>
              <a:rPr lang="cs-CZ" dirty="0" smtClean="0"/>
              <a:t>práci žáků ve </a:t>
            </a:r>
            <a:r>
              <a:rPr lang="cs-CZ" dirty="0" err="1" smtClean="0"/>
              <a:t>FiF</a:t>
            </a:r>
            <a:r>
              <a:rPr lang="cs-CZ" dirty="0" smtClean="0"/>
              <a:t> můžeme považovat za určitou formu </a:t>
            </a:r>
            <a:r>
              <a:rPr lang="cs-CZ" b="1" dirty="0" smtClean="0"/>
              <a:t>inscenační</a:t>
            </a:r>
            <a:r>
              <a:rPr lang="cs-CZ" dirty="0" smtClean="0"/>
              <a:t> </a:t>
            </a:r>
            <a:r>
              <a:rPr lang="cs-CZ" b="1" dirty="0" smtClean="0"/>
              <a:t>metody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Práce ve fiktivní firmě svých charakterem patří do </a:t>
            </a:r>
            <a:r>
              <a:rPr lang="cs-CZ" b="1" dirty="0" smtClean="0"/>
              <a:t>problémové výuky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8504" y="260648"/>
            <a:ext cx="8736975" cy="451576"/>
          </a:xfrm>
        </p:spPr>
        <p:txBody>
          <a:bodyPr/>
          <a:lstStyle/>
          <a:p>
            <a:r>
              <a:rPr lang="cs-CZ" dirty="0" smtClean="0"/>
              <a:t>Hodnocení ve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44488" y="980728"/>
            <a:ext cx="9289032" cy="4851272"/>
          </a:xfrm>
        </p:spPr>
        <p:txBody>
          <a:bodyPr/>
          <a:lstStyle/>
          <a:p>
            <a:r>
              <a:rPr lang="cs-CZ" dirty="0" smtClean="0"/>
              <a:t>Začlenit </a:t>
            </a:r>
            <a:r>
              <a:rPr lang="cs-CZ" dirty="0" smtClean="0"/>
              <a:t>klasické hodnocení tak, jak probíhá ve firmách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 Hodnotící </a:t>
            </a:r>
            <a:r>
              <a:rPr lang="cs-CZ" dirty="0" smtClean="0"/>
              <a:t>arch (připraví personálním oddělení) 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Každý </a:t>
            </a:r>
            <a:r>
              <a:rPr lang="cs-CZ" dirty="0" smtClean="0"/>
              <a:t>vedoucí ohodnotí práci svých bezprostředních podřízených a navrhne známku.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Taktéž učitel vyplní tyto hodnotící archy.</a:t>
            </a:r>
          </a:p>
          <a:p>
            <a:r>
              <a:rPr lang="cs-CZ" dirty="0" smtClean="0"/>
              <a:t>Hodnotící </a:t>
            </a:r>
            <a:r>
              <a:rPr lang="cs-CZ" dirty="0" smtClean="0"/>
              <a:t>pohovory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Hodnocený se vyjádří k posudkům.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Pokud se navržené známky shodují, je vše v pořádku.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Pokud je mezi nimi rozdíl, můžete dále pokračovat v hodnocení. </a:t>
            </a:r>
          </a:p>
          <a:p>
            <a:pPr algn="just">
              <a:buNone/>
            </a:pPr>
            <a:r>
              <a:rPr lang="cs-CZ" dirty="0" smtClean="0"/>
              <a:t>Konečná </a:t>
            </a:r>
            <a:r>
              <a:rPr lang="cs-CZ" dirty="0" smtClean="0"/>
              <a:t>zodpovědnost za hodnocení je na učiteli, ale tento způsob hodnocení je mnohem blíže realitě a žáci jej jistě ocení.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učitelem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196752"/>
            <a:ext cx="8736975" cy="4635248"/>
          </a:xfrm>
        </p:spPr>
        <p:txBody>
          <a:bodyPr/>
          <a:lstStyle/>
          <a:p>
            <a:r>
              <a:rPr lang="cs-CZ" dirty="0" smtClean="0"/>
              <a:t>Ve značné míře na základě pozorování</a:t>
            </a:r>
          </a:p>
          <a:p>
            <a:r>
              <a:rPr lang="cs-CZ" dirty="0" smtClean="0"/>
              <a:t>Příklady ukazatelů hodnocení pro převod na klasifikační stupně:</a:t>
            </a:r>
          </a:p>
          <a:p>
            <a:pPr lvl="1"/>
            <a:r>
              <a:rPr lang="cs-CZ" dirty="0" smtClean="0"/>
              <a:t>Včasné vyřizování veškerých písemností</a:t>
            </a:r>
          </a:p>
          <a:p>
            <a:pPr lvl="1"/>
            <a:r>
              <a:rPr lang="cs-CZ" dirty="0" smtClean="0"/>
              <a:t>Vlastní iniciativa a aktivita</a:t>
            </a:r>
          </a:p>
          <a:p>
            <a:pPr lvl="1"/>
            <a:r>
              <a:rPr lang="cs-CZ" dirty="0" smtClean="0"/>
              <a:t>Stupeň samostatnosti v rozhodování, pečlivost</a:t>
            </a:r>
          </a:p>
          <a:p>
            <a:pPr lvl="1"/>
            <a:r>
              <a:rPr lang="cs-CZ" dirty="0" smtClean="0"/>
              <a:t>Znalost potřebné dokumentace</a:t>
            </a:r>
          </a:p>
          <a:p>
            <a:pPr lvl="1"/>
            <a:r>
              <a:rPr lang="cs-CZ" dirty="0" smtClean="0"/>
              <a:t>Kvalita a rychlost pracovních činností</a:t>
            </a:r>
          </a:p>
          <a:p>
            <a:pPr lvl="1"/>
            <a:r>
              <a:rPr lang="cs-CZ" dirty="0" smtClean="0"/>
              <a:t>Úroveň organizace práce (vlastní, příp. podřízených)</a:t>
            </a:r>
          </a:p>
          <a:p>
            <a:pPr lvl="1"/>
            <a:r>
              <a:rPr lang="cs-CZ" dirty="0" smtClean="0"/>
              <a:t>Vlastní náměty na zkvalitňování práce</a:t>
            </a:r>
          </a:p>
          <a:p>
            <a:pPr lvl="1"/>
            <a:r>
              <a:rPr lang="cs-CZ" dirty="0" smtClean="0"/>
              <a:t>Používání vlastního úsudku</a:t>
            </a:r>
          </a:p>
          <a:p>
            <a:pPr lvl="1"/>
            <a:r>
              <a:rPr lang="cs-CZ" dirty="0" smtClean="0"/>
              <a:t>Úroveň komunikace ve skupině</a:t>
            </a:r>
          </a:p>
          <a:p>
            <a:pPr lvl="1"/>
            <a:r>
              <a:rPr lang="cs-CZ" dirty="0" smtClean="0"/>
              <a:t>Úroveň využívání teoretických znalostí</a:t>
            </a:r>
          </a:p>
          <a:p>
            <a:pPr lvl="1"/>
            <a:r>
              <a:rPr lang="cs-CZ" dirty="0" smtClean="0"/>
              <a:t>Schopnost plánovat, organizovat, řídit a kontrolovat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</TotalTime>
  <Words>1244</Words>
  <Application>Microsoft Office PowerPoint</Application>
  <PresentationFormat>A4 (210 x 297 mm)</PresentationFormat>
  <Paragraphs>210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NZZ</vt:lpstr>
      <vt:lpstr>prezentace-edu-cz</vt:lpstr>
      <vt:lpstr>Fiktivní firma</vt:lpstr>
      <vt:lpstr>Fiktivní firma (FiF) </vt:lpstr>
      <vt:lpstr>FiF jakou příprava absolventů pro praxi</vt:lpstr>
      <vt:lpstr>Cíle výuky ve FiF </vt:lpstr>
      <vt:lpstr>Činnosti ve FiF </vt:lpstr>
      <vt:lpstr>ORGANIZAČNÍ STRUKTURA FiF </vt:lpstr>
      <vt:lpstr>Vyučovací metody ve FiF </vt:lpstr>
      <vt:lpstr>Hodnocení ve FiF </vt:lpstr>
      <vt:lpstr>Hodnocení učitelem</vt:lpstr>
      <vt:lpstr>Požadavky kladené na učitele ve FiF</vt:lpstr>
      <vt:lpstr>Oblast ekonomická</vt:lpstr>
      <vt:lpstr>Oblast didaktická</vt:lpstr>
      <vt:lpstr>CEFIF PORTÁL</vt:lpstr>
      <vt:lpstr>Registrace </vt:lpstr>
      <vt:lpstr>Dotazník  </vt:lpstr>
      <vt:lpstr>ÚŘADY CEFIF </vt:lpstr>
      <vt:lpstr>CEFIF obchodní rejstřík</vt:lpstr>
      <vt:lpstr>správa zaměstnanců</vt:lpstr>
      <vt:lpstr>Platby zdravotního pojištění (ZP)</vt:lpstr>
      <vt:lpstr>Platby sociálního pojištění (SP)</vt:lpstr>
      <vt:lpstr>Snímek 21</vt:lpstr>
      <vt:lpstr>Veletrhy fiktivních firem</vt:lpstr>
      <vt:lpstr>Příklady FiF</vt:lpstr>
      <vt:lpstr>Snímek 24</vt:lpstr>
      <vt:lpstr>Video z veletrhu FiF</vt:lpstr>
      <vt:lpstr>Příklad alternativního využití principů FiF</vt:lpstr>
      <vt:lpstr>Využití FiF v oboru kosmetické služby</vt:lpstr>
      <vt:lpstr>Řešení žáků</vt:lpstr>
      <vt:lpstr>Snímek 29</vt:lpstr>
      <vt:lpstr>Snímek 30</vt:lpstr>
      <vt:lpstr>Zdroje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Lenovo</cp:lastModifiedBy>
  <cp:revision>162</cp:revision>
  <dcterms:created xsi:type="dcterms:W3CDTF">2010-11-29T12:12:55Z</dcterms:created>
  <dcterms:modified xsi:type="dcterms:W3CDTF">2020-11-12T13:55:29Z</dcterms:modified>
</cp:coreProperties>
</file>