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60" r:id="rId15"/>
    <p:sldId id="273" r:id="rId16"/>
    <p:sldId id="274" r:id="rId17"/>
    <p:sldId id="261" r:id="rId18"/>
    <p:sldId id="275" r:id="rId19"/>
    <p:sldId id="262" r:id="rId20"/>
    <p:sldId id="263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8" autoAdjust="0"/>
    <p:restoredTop sz="96270" autoAdjust="0"/>
  </p:normalViewPr>
  <p:slideViewPr>
    <p:cSldViewPr snapToGrid="0">
      <p:cViewPr>
        <p:scale>
          <a:sx n="100" d="100"/>
          <a:sy n="100" d="100"/>
        </p:scale>
        <p:origin x="-1948" y="-4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="" xmlns:a16="http://schemas.microsoft.com/office/drawing/2014/main" id="{D816079F-E2A1-904D-9C9C-7B3F5A32F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="" xmlns:a16="http://schemas.microsoft.com/office/drawing/2014/main" id="{251D8E84-EA85-D448-8EE9-B92099C66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="" xmlns:a16="http://schemas.microsoft.com/office/drawing/2014/main" id="{DDD67FDD-68E4-9143-A194-D74F4F4334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=""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=""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=""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=""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Grafický objekt 8">
            <a:extLst>
              <a:ext uri="{FF2B5EF4-FFF2-40B4-BE49-F238E27FC236}">
                <a16:creationId xmlns="" xmlns:a16="http://schemas.microsoft.com/office/drawing/2014/main" id="{186904FF-55B2-814C-8503-8F750F237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8">
            <a:extLst>
              <a:ext uri="{FF2B5EF4-FFF2-40B4-BE49-F238E27FC236}">
                <a16:creationId xmlns="" xmlns:a16="http://schemas.microsoft.com/office/drawing/2014/main" id="{B7EC3E44-60F5-6142-B879-7DD80C1E9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=""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=""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Grafický objekt 8">
            <a:extLst>
              <a:ext uri="{FF2B5EF4-FFF2-40B4-BE49-F238E27FC236}">
                <a16:creationId xmlns="" xmlns:a16="http://schemas.microsoft.com/office/drawing/2014/main" id="{635A6DBC-DB80-9647-B267-17E9A9A8AC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=""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=""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="" xmlns:a16="http://schemas.microsoft.com/office/drawing/2014/main" id="{544C2213-2481-1D43-98DB-CC9BFF140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=""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="" xmlns:a16="http://schemas.microsoft.com/office/drawing/2014/main" id="{EC4C054D-8847-4544-A33E-5A3C9D61C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=""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="" xmlns:a16="http://schemas.microsoft.com/office/drawing/2014/main" id="{2EA4BEBC-4725-FD40-B35B-C5DA2AE86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=""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=""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="" xmlns:a16="http://schemas.microsoft.com/office/drawing/2014/main" id="{F2FF03BB-F110-334E-898B-290BDFB03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=""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=""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=""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="" xmlns:a16="http://schemas.microsoft.com/office/drawing/2014/main" id="{1C29E400-CAA5-674E-9459-BC525406B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="" xmlns:a16="http://schemas.microsoft.com/office/drawing/2014/main" id="{3D58DA1E-D4AA-1745-BD9C-9936872A3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="" xmlns:a16="http://schemas.microsoft.com/office/drawing/2014/main" id="{EEE79ECB-0EA4-104B-A13F-5D5F2D5F05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=""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="" xmlns:a16="http://schemas.microsoft.com/office/drawing/2014/main" id="{68945D16-ACF8-1547-8B5D-C0873A6FBA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schulraetsel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cgnqfkl00&amp;t=6s" TargetMode="External"/><Relationship Id="rId2" Type="http://schemas.openxmlformats.org/officeDocument/2006/relationships/hyperlink" Target="https://www.corinth3d.com/c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kahoot.com/schools/how-it-work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2GHyErMZad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" TargetMode="External"/><Relationship Id="rId7" Type="http://schemas.openxmlformats.org/officeDocument/2006/relationships/hyperlink" Target="https://kahoot.com/schools/how-it-works/" TargetMode="External"/><Relationship Id="rId2" Type="http://schemas.openxmlformats.org/officeDocument/2006/relationships/hyperlink" Target="https://jeopardylab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rinth3d.com/cs" TargetMode="External"/><Relationship Id="rId5" Type="http://schemas.openxmlformats.org/officeDocument/2006/relationships/hyperlink" Target="https://www.schulraetsel.de/" TargetMode="External"/><Relationship Id="rId4" Type="http://schemas.openxmlformats.org/officeDocument/2006/relationships/hyperlink" Target="https://wordwall.ne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jeopardylabs.com/play/2023-03-29-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ngz41s6ihq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54588125/didaktika-praktick%c3%a9ho-vyu%c4%8dov%c3%a1n%c3%ad-1-opakov%c3%a1n%c3%ad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wordwall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dokuweb.org/cs/osmismerky/" TargetMode="External"/><Relationship Id="rId2" Type="http://schemas.openxmlformats.org/officeDocument/2006/relationships/hyperlink" Target="https://www.sudokuweb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Materiální výukové prostředky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Nikola Straková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Křížovky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9609" t="6081" r="59766" b="23649"/>
          <a:stretch>
            <a:fillRect/>
          </a:stretch>
        </p:blipFill>
        <p:spPr bwMode="auto">
          <a:xfrm>
            <a:off x="3714750" y="281732"/>
            <a:ext cx="4610100" cy="326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9213" t="12077" r="68110" b="22037"/>
          <a:stretch>
            <a:fillRect/>
          </a:stretch>
        </p:blipFill>
        <p:spPr bwMode="auto">
          <a:xfrm>
            <a:off x="0" y="2717799"/>
            <a:ext cx="4368800" cy="39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3D software </a:t>
            </a:r>
            <a:r>
              <a:rPr lang="cs-CZ" dirty="0" err="1" smtClean="0">
                <a:hlinkClick r:id="rId2"/>
              </a:rPr>
              <a:t>corinth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názorné ilustrace k výkladu</a:t>
            </a:r>
          </a:p>
          <a:p>
            <a:r>
              <a:rPr lang="cs-CZ" dirty="0" smtClean="0"/>
              <a:t>zatraktivnění výukových materiálů</a:t>
            </a:r>
          </a:p>
          <a:p>
            <a:r>
              <a:rPr lang="cs-CZ" dirty="0" smtClean="0"/>
              <a:t>př.: </a:t>
            </a:r>
            <a:r>
              <a:rPr lang="cs-CZ" dirty="0" smtClean="0">
                <a:hlinkClick r:id="rId3"/>
              </a:rPr>
              <a:t>biologie </a:t>
            </a:r>
            <a:r>
              <a:rPr lang="cs-CZ" dirty="0" err="1" smtClean="0">
                <a:hlinkClick r:id="rId3"/>
              </a:rPr>
              <a:t>rostin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8906" t="20101" r="58698" b="20946"/>
          <a:stretch>
            <a:fillRect/>
          </a:stretch>
        </p:blipFill>
        <p:spPr bwMode="auto">
          <a:xfrm>
            <a:off x="5321300" y="215900"/>
            <a:ext cx="3702049" cy="207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8906" t="10811" r="59297" b="43074"/>
          <a:stretch>
            <a:fillRect/>
          </a:stretch>
        </p:blipFill>
        <p:spPr bwMode="auto">
          <a:xfrm>
            <a:off x="146050" y="3022600"/>
            <a:ext cx="77533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Kahoot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528" t="12843" r="58819" b="18717"/>
          <a:stretch>
            <a:fillRect/>
          </a:stretch>
        </p:blipFill>
        <p:spPr bwMode="auto">
          <a:xfrm>
            <a:off x="380999" y="1236134"/>
            <a:ext cx="8432801" cy="562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Aktivizační metody na začátek hodiny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https://www.youtube.com/watch?v=2GHyErMZadg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4869" t="26774" r="2579" b="11318"/>
          <a:stretch>
            <a:fillRect/>
          </a:stretch>
        </p:blipFill>
        <p:spPr bwMode="auto">
          <a:xfrm>
            <a:off x="1339850" y="2490482"/>
            <a:ext cx="6324600" cy="28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(výrobní) prostředky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= materiální prostředky, pomocí kterých jsou vykonávány pracovní činnosti charakteristické pro daný obor/profesi</a:t>
            </a:r>
          </a:p>
          <a:p>
            <a:r>
              <a:rPr lang="cs-CZ" dirty="0" smtClean="0"/>
              <a:t>to, co pracovník při své profesi používá</a:t>
            </a:r>
          </a:p>
          <a:p>
            <a:pPr lvl="1"/>
            <a:r>
              <a:rPr lang="cs-CZ" dirty="0" smtClean="0"/>
              <a:t>musí dokonale ovládat manipulaci s ním</a:t>
            </a:r>
          </a:p>
          <a:p>
            <a:r>
              <a:rPr lang="cs-CZ" dirty="0" smtClean="0"/>
              <a:t>kladou různé nároky a specifické schopnosti a dovednosti žáků</a:t>
            </a:r>
          </a:p>
          <a:p>
            <a:endParaRPr lang="cs-CZ" dirty="0" smtClean="0"/>
          </a:p>
          <a:p>
            <a:r>
              <a:rPr lang="cs-CZ" dirty="0" smtClean="0"/>
              <a:t>příklady:</a:t>
            </a:r>
          </a:p>
          <a:p>
            <a:pPr lvl="1"/>
            <a:r>
              <a:rPr lang="cs-CZ" dirty="0" smtClean="0"/>
              <a:t>ruční nářadí a pomůcky pro manuální práci</a:t>
            </a:r>
          </a:p>
          <a:p>
            <a:pPr lvl="1"/>
            <a:r>
              <a:rPr lang="cs-CZ" dirty="0" smtClean="0"/>
              <a:t>stroje</a:t>
            </a:r>
          </a:p>
          <a:p>
            <a:pPr lvl="1"/>
            <a:r>
              <a:rPr lang="cs-CZ" dirty="0" smtClean="0"/>
              <a:t>výpočetní technika</a:t>
            </a:r>
          </a:p>
          <a:p>
            <a:pPr lvl="1"/>
            <a:r>
              <a:rPr lang="cs-CZ" dirty="0" smtClean="0"/>
              <a:t>kreslící potřeby, psací potřeby</a:t>
            </a:r>
          </a:p>
          <a:p>
            <a:pPr lvl="1"/>
            <a:r>
              <a:rPr lang="cs-CZ" dirty="0" smtClean="0"/>
              <a:t>…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68710_68710-whites-zastera-pro-servirky-s-ozdobnym-lem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0882" y="4089400"/>
            <a:ext cx="3691467" cy="2768600"/>
          </a:xfrm>
          <a:prstGeom prst="rect">
            <a:avLst/>
          </a:prstGeom>
        </p:spPr>
      </p:pic>
      <p:pic>
        <p:nvPicPr>
          <p:cNvPr id="6" name="Obrázek 5" descr="tradetex-0411-pracovni-dvourady-rondon-bi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444500"/>
            <a:ext cx="3321050" cy="332105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419100"/>
            <a:ext cx="8064900" cy="752476"/>
          </a:xfrm>
        </p:spPr>
        <p:txBody>
          <a:bodyPr/>
          <a:lstStyle/>
          <a:p>
            <a:r>
              <a:rPr lang="cs-CZ" dirty="0" smtClean="0"/>
              <a:t>Pracovní a ochranné pomůcky na odborný výcvik pro žáky 1. ročníku oboru kuchař – číšník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Kuchař - kuchařka: </a:t>
            </a:r>
            <a:endParaRPr lang="cs-CZ" dirty="0" smtClean="0"/>
          </a:p>
          <a:p>
            <a:pPr lvl="1"/>
            <a:r>
              <a:rPr lang="cs-CZ" dirty="0" smtClean="0"/>
              <a:t>1x </a:t>
            </a:r>
            <a:r>
              <a:rPr lang="cs-CZ" dirty="0" smtClean="0"/>
              <a:t>rondon bílý, 1x rondon bílý s logem školy (ušití zajistí škola po nástupu do 1. ročníku, cena 490,- Kč včetně DPH) </a:t>
            </a:r>
            <a:endParaRPr lang="cs-CZ" dirty="0" smtClean="0"/>
          </a:p>
          <a:p>
            <a:pPr lvl="1"/>
            <a:r>
              <a:rPr lang="cs-CZ" dirty="0" smtClean="0"/>
              <a:t>kuchařské </a:t>
            </a:r>
            <a:r>
              <a:rPr lang="cs-CZ" dirty="0" smtClean="0"/>
              <a:t>kalhoty bílé </a:t>
            </a:r>
            <a:endParaRPr lang="cs-CZ" dirty="0" smtClean="0"/>
          </a:p>
          <a:p>
            <a:pPr lvl="1"/>
            <a:r>
              <a:rPr lang="cs-CZ" dirty="0" smtClean="0"/>
              <a:t>3 </a:t>
            </a:r>
            <a:r>
              <a:rPr lang="cs-CZ" dirty="0" smtClean="0"/>
              <a:t>kusy kuchařská čepice (lodička, kšiltovka) </a:t>
            </a:r>
            <a:endParaRPr lang="cs-CZ" dirty="0" smtClean="0"/>
          </a:p>
          <a:p>
            <a:pPr lvl="1"/>
            <a:r>
              <a:rPr lang="cs-CZ" dirty="0" smtClean="0"/>
              <a:t>tričko </a:t>
            </a:r>
            <a:r>
              <a:rPr lang="cs-CZ" dirty="0" smtClean="0"/>
              <a:t>bílé 3 kusy </a:t>
            </a:r>
            <a:endParaRPr lang="cs-CZ" dirty="0" smtClean="0"/>
          </a:p>
          <a:p>
            <a:pPr lvl="1"/>
            <a:r>
              <a:rPr lang="cs-CZ" dirty="0" smtClean="0"/>
              <a:t>bílá </a:t>
            </a:r>
            <a:r>
              <a:rPr lang="cs-CZ" dirty="0" smtClean="0"/>
              <a:t>kuchařská zástěra 2 kusy </a:t>
            </a:r>
            <a:endParaRPr lang="cs-CZ" dirty="0" smtClean="0"/>
          </a:p>
          <a:p>
            <a:pPr lvl="1"/>
            <a:r>
              <a:rPr lang="cs-CZ" dirty="0" smtClean="0"/>
              <a:t>bílé </a:t>
            </a:r>
            <a:r>
              <a:rPr lang="cs-CZ" dirty="0" smtClean="0"/>
              <a:t>kuchařské pracovní boty s pevnou patou a špičkou s protiskluzovou podrážkou </a:t>
            </a:r>
            <a:endParaRPr lang="cs-CZ" dirty="0" smtClean="0"/>
          </a:p>
          <a:p>
            <a:r>
              <a:rPr lang="cs-CZ" dirty="0" smtClean="0"/>
              <a:t>Číšník </a:t>
            </a:r>
            <a:r>
              <a:rPr lang="cs-CZ" dirty="0" smtClean="0"/>
              <a:t>– servírka: </a:t>
            </a:r>
            <a:endParaRPr lang="cs-CZ" dirty="0" smtClean="0"/>
          </a:p>
          <a:p>
            <a:pPr lvl="1"/>
            <a:r>
              <a:rPr lang="cs-CZ" dirty="0" smtClean="0"/>
              <a:t>bílá </a:t>
            </a:r>
            <a:r>
              <a:rPr lang="cs-CZ" dirty="0" smtClean="0"/>
              <a:t>košile/halenka </a:t>
            </a:r>
            <a:endParaRPr lang="cs-CZ" dirty="0" smtClean="0"/>
          </a:p>
          <a:p>
            <a:pPr lvl="1"/>
            <a:r>
              <a:rPr lang="cs-CZ" dirty="0" smtClean="0"/>
              <a:t>černé </a:t>
            </a:r>
            <a:r>
              <a:rPr lang="cs-CZ" dirty="0" smtClean="0"/>
              <a:t>kalhoty/sukně </a:t>
            </a:r>
            <a:endParaRPr lang="cs-CZ" dirty="0" smtClean="0"/>
          </a:p>
          <a:p>
            <a:pPr lvl="1"/>
            <a:r>
              <a:rPr lang="cs-CZ" dirty="0" smtClean="0"/>
              <a:t>černý </a:t>
            </a:r>
            <a:r>
              <a:rPr lang="cs-CZ" dirty="0" smtClean="0"/>
              <a:t>pásek (na pouzdro na </a:t>
            </a:r>
            <a:r>
              <a:rPr lang="cs-CZ" dirty="0" err="1" smtClean="0"/>
              <a:t>kasírtašku</a:t>
            </a:r>
            <a:r>
              <a:rPr lang="cs-CZ" dirty="0" smtClean="0"/>
              <a:t>) </a:t>
            </a:r>
            <a:endParaRPr lang="cs-CZ" dirty="0" smtClean="0"/>
          </a:p>
          <a:p>
            <a:pPr lvl="1"/>
            <a:r>
              <a:rPr lang="cs-CZ" dirty="0" smtClean="0"/>
              <a:t>černé </a:t>
            </a:r>
            <a:r>
              <a:rPr lang="cs-CZ" dirty="0" smtClean="0"/>
              <a:t>polobotky/lodičky na nízkém podpatku </a:t>
            </a:r>
            <a:endParaRPr lang="cs-CZ" dirty="0" smtClean="0"/>
          </a:p>
          <a:p>
            <a:pPr lvl="1"/>
            <a:r>
              <a:rPr lang="cs-CZ" dirty="0" smtClean="0"/>
              <a:t>hoši </a:t>
            </a:r>
            <a:r>
              <a:rPr lang="cs-CZ" dirty="0" smtClean="0"/>
              <a:t>černý motýlek </a:t>
            </a:r>
            <a:endParaRPr lang="cs-CZ" dirty="0" smtClean="0"/>
          </a:p>
          <a:p>
            <a:pPr lvl="1"/>
            <a:endParaRPr lang="cs-CZ" dirty="0" smtClean="0"/>
          </a:p>
          <a:p>
            <a:pPr lvl="1">
              <a:buNone/>
            </a:pPr>
            <a:r>
              <a:rPr lang="cs-CZ" dirty="0" smtClean="0"/>
              <a:t>Žák </a:t>
            </a:r>
            <a:r>
              <a:rPr lang="cs-CZ" dirty="0" smtClean="0"/>
              <a:t>si musí u svého dorostového (obvodního) lékaře zajistit „Zdravotní průkaz pracovníka v potravinářství“, který je nutný pro absolvování odborného výcviku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a ochranné pomůcky na odborný výcvik pro žáky 1. ročníku oboru zedník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pracovní oděv (dvoudílné montérky nebo pracovní kombinéza</a:t>
            </a:r>
            <a:r>
              <a:rPr lang="cs-CZ" dirty="0" smtClean="0"/>
              <a:t>)</a:t>
            </a:r>
          </a:p>
          <a:p>
            <a:r>
              <a:rPr lang="cs-CZ" dirty="0" smtClean="0"/>
              <a:t>pracovní </a:t>
            </a:r>
            <a:r>
              <a:rPr lang="cs-CZ" dirty="0" smtClean="0"/>
              <a:t>obuv s pevnou patou a špičkou </a:t>
            </a:r>
            <a:endParaRPr lang="cs-CZ" dirty="0" smtClean="0"/>
          </a:p>
          <a:p>
            <a:r>
              <a:rPr lang="cs-CZ" dirty="0" smtClean="0"/>
              <a:t>pokrývka </a:t>
            </a:r>
            <a:r>
              <a:rPr lang="cs-CZ" dirty="0" smtClean="0"/>
              <a:t>hlavy </a:t>
            </a:r>
            <a:endParaRPr lang="cs-CZ" dirty="0" smtClean="0"/>
          </a:p>
          <a:p>
            <a:r>
              <a:rPr lang="cs-CZ" dirty="0" smtClean="0"/>
              <a:t>vodováha </a:t>
            </a:r>
          </a:p>
          <a:p>
            <a:r>
              <a:rPr lang="cs-CZ" dirty="0" smtClean="0"/>
              <a:t>zednická </a:t>
            </a:r>
            <a:r>
              <a:rPr lang="cs-CZ" dirty="0" smtClean="0"/>
              <a:t>lžíce </a:t>
            </a:r>
            <a:endParaRPr lang="cs-CZ" dirty="0" smtClean="0"/>
          </a:p>
          <a:p>
            <a:r>
              <a:rPr lang="cs-CZ" dirty="0" smtClean="0"/>
              <a:t>zednické </a:t>
            </a:r>
            <a:r>
              <a:rPr lang="cs-CZ" dirty="0" smtClean="0"/>
              <a:t>kladívko </a:t>
            </a:r>
            <a:endParaRPr lang="cs-CZ" dirty="0" smtClean="0"/>
          </a:p>
          <a:p>
            <a:r>
              <a:rPr lang="cs-CZ" dirty="0" smtClean="0"/>
              <a:t>plastové </a:t>
            </a:r>
            <a:r>
              <a:rPr lang="cs-CZ" dirty="0" smtClean="0"/>
              <a:t>hladítko </a:t>
            </a:r>
            <a:endParaRPr lang="cs-CZ" dirty="0" smtClean="0"/>
          </a:p>
          <a:p>
            <a:r>
              <a:rPr lang="cs-CZ" dirty="0" smtClean="0"/>
              <a:t>provázek </a:t>
            </a:r>
          </a:p>
          <a:p>
            <a:r>
              <a:rPr lang="cs-CZ" dirty="0" err="1" smtClean="0"/>
              <a:t>dvoumetr</a:t>
            </a:r>
            <a:r>
              <a:rPr lang="cs-CZ" dirty="0" smtClean="0"/>
              <a:t> </a:t>
            </a:r>
          </a:p>
          <a:p>
            <a:r>
              <a:rPr lang="cs-CZ" dirty="0" smtClean="0"/>
              <a:t>visací </a:t>
            </a:r>
            <a:r>
              <a:rPr lang="cs-CZ" dirty="0" smtClean="0"/>
              <a:t>zámek (na šatní skříňku) </a:t>
            </a:r>
            <a:endParaRPr lang="cs-CZ" dirty="0" smtClean="0"/>
          </a:p>
          <a:p>
            <a:r>
              <a:rPr lang="cs-CZ" dirty="0" smtClean="0"/>
              <a:t>ramínko </a:t>
            </a:r>
            <a:r>
              <a:rPr lang="cs-CZ" dirty="0" smtClean="0"/>
              <a:t>na šaty </a:t>
            </a:r>
            <a:endParaRPr lang="cs-CZ" dirty="0" smtClean="0"/>
          </a:p>
          <a:p>
            <a:r>
              <a:rPr lang="cs-CZ" dirty="0" smtClean="0"/>
              <a:t>ručník</a:t>
            </a:r>
            <a:endParaRPr lang="cs-CZ" dirty="0"/>
          </a:p>
        </p:txBody>
      </p:sp>
      <p:pic>
        <p:nvPicPr>
          <p:cNvPr id="6" name="Obrázek 5" descr="2019-06-11-09-46-13-_MGL6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3324" y="2585466"/>
            <a:ext cx="2332101" cy="1554734"/>
          </a:xfrm>
          <a:prstGeom prst="rect">
            <a:avLst/>
          </a:prstGeom>
        </p:spPr>
      </p:pic>
      <p:pic>
        <p:nvPicPr>
          <p:cNvPr id="7" name="Obrázek 6" descr="2019-06-11-09-57-40-_MGL6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6224" y="2401316"/>
            <a:ext cx="2294001" cy="1529334"/>
          </a:xfrm>
          <a:prstGeom prst="rect">
            <a:avLst/>
          </a:prstGeom>
        </p:spPr>
      </p:pic>
      <p:pic>
        <p:nvPicPr>
          <p:cNvPr id="8" name="Obrázek 7" descr="fc_1604527492j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6600" y="4409664"/>
            <a:ext cx="3035300" cy="18434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Vybavení pracoviště praktického vyučování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záleží na druhu pracoviště (místě výuky)</a:t>
            </a:r>
          </a:p>
          <a:p>
            <a:r>
              <a:rPr lang="cs-CZ" dirty="0" smtClean="0"/>
              <a:t>druh pracoviště určuje celkový charakter pracovních činností oboru</a:t>
            </a:r>
          </a:p>
          <a:p>
            <a:endParaRPr lang="cs-CZ" dirty="0" smtClean="0"/>
          </a:p>
          <a:p>
            <a:r>
              <a:rPr lang="cs-CZ" dirty="0" smtClean="0"/>
              <a:t>cvičná pracoviště (dílny, laboratoře)</a:t>
            </a:r>
          </a:p>
          <a:p>
            <a:pPr lvl="1"/>
            <a:r>
              <a:rPr lang="cs-CZ" dirty="0" smtClean="0"/>
              <a:t>určeny k procvičování pracovních dovedností žáků =&gt; tomu odpovídá vybavení</a:t>
            </a:r>
          </a:p>
          <a:p>
            <a:pPr lvl="1"/>
            <a:r>
              <a:rPr lang="cs-CZ" dirty="0" smtClean="0"/>
              <a:t>podle výukových cílů jsou v nich rozmístěny pracovní prostředky a DT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provozní pracoviště</a:t>
            </a:r>
          </a:p>
          <a:p>
            <a:pPr lvl="1"/>
            <a:r>
              <a:rPr lang="cs-CZ" dirty="0" smtClean="0"/>
              <a:t>podléhá požadavkům provozu</a:t>
            </a:r>
          </a:p>
          <a:p>
            <a:pPr lvl="1"/>
            <a:r>
              <a:rPr lang="cs-CZ" dirty="0" smtClean="0"/>
              <a:t>rozmístění pracovních prostředků je podřízeno produktivní činnosti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Vybavení pracovišť OV</a:t>
            </a:r>
            <a:endParaRPr lang="cs-CZ" dirty="0"/>
          </a:p>
        </p:txBody>
      </p:sp>
      <p:pic>
        <p:nvPicPr>
          <p:cNvPr id="6" name="Zástupný symbol pro obsah 5" descr="Nácvik dojen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1846" y="1625599"/>
            <a:ext cx="2869436" cy="1908175"/>
          </a:xfrm>
        </p:spPr>
      </p:pic>
      <p:pic>
        <p:nvPicPr>
          <p:cNvPr id="7" name="Obrázek 6" descr="Vlhkoměr s měřením lepk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4732" y="3717925"/>
            <a:ext cx="4721917" cy="3140075"/>
          </a:xfrm>
          <a:prstGeom prst="rect">
            <a:avLst/>
          </a:prstGeom>
        </p:spPr>
      </p:pic>
      <p:pic>
        <p:nvPicPr>
          <p:cNvPr id="8" name="Obrázek 7" descr="Dron v zemědělstv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9804" y="758825"/>
            <a:ext cx="4063045" cy="2701925"/>
          </a:xfrm>
          <a:prstGeom prst="rect">
            <a:avLst/>
          </a:prstGeom>
        </p:spPr>
      </p:pic>
      <p:pic>
        <p:nvPicPr>
          <p:cNvPr id="9" name="Obrázek 8" descr="p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550" y="3666425"/>
            <a:ext cx="3390900" cy="22549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pro využívání materiálních výukových prostředků	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splnění požadavků BOZP a hygienických předpisů</a:t>
            </a:r>
          </a:p>
          <a:p>
            <a:r>
              <a:rPr lang="cs-CZ" dirty="0" smtClean="0"/>
              <a:t>DT</a:t>
            </a:r>
          </a:p>
          <a:p>
            <a:pPr lvl="1"/>
            <a:r>
              <a:rPr lang="cs-CZ" dirty="0" smtClean="0"/>
              <a:t>příprava podkladů, materiálů pro práci s DT</a:t>
            </a:r>
          </a:p>
          <a:p>
            <a:pPr lvl="1"/>
            <a:r>
              <a:rPr lang="cs-CZ" dirty="0" smtClean="0"/>
              <a:t>práce s DT si vyzkoušet předem</a:t>
            </a:r>
          </a:p>
          <a:p>
            <a:r>
              <a:rPr lang="cs-CZ" dirty="0" smtClean="0"/>
              <a:t>aktuální přehled o UP, DT využitelný pro výuku OV</a:t>
            </a:r>
          </a:p>
          <a:p>
            <a:r>
              <a:rPr lang="cs-CZ" dirty="0" smtClean="0"/>
              <a:t>kontrola technického stavu, průběžná údržba, opravy, odborný servis, revize ve stanovených lhůtách</a:t>
            </a:r>
          </a:p>
          <a:p>
            <a:r>
              <a:rPr lang="cs-CZ" dirty="0" smtClean="0"/>
              <a:t>při používání materiálních prostředků v OV vyučující dodržuje pravidla BOZP, požární ochrany, hygienických předpisů</a:t>
            </a:r>
          </a:p>
          <a:p>
            <a:r>
              <a:rPr lang="cs-CZ" dirty="0" smtClean="0"/>
              <a:t>zajištění dobré viditelnosti na DT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Materiální výukové prostředky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= předměty a zařízení, které jsou: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nezbytné pro OV,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napomáhají efektivně osvojovat učivo.</a:t>
            </a:r>
          </a:p>
          <a:p>
            <a:pPr marL="511200" indent="-457200">
              <a:buFont typeface="+mj-lt"/>
              <a:buAutoNum type="arabicPeriod"/>
            </a:pPr>
            <a:endParaRPr lang="cs-CZ" dirty="0" smtClean="0"/>
          </a:p>
          <a:p>
            <a:pPr marL="511200" indent="-457200">
              <a:buNone/>
            </a:pPr>
            <a:r>
              <a:rPr lang="cs-CZ" dirty="0" smtClean="0"/>
              <a:t>Patří sem: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didaktické materiální prostředky</a:t>
            </a:r>
          </a:p>
          <a:p>
            <a:pPr marL="700200" lvl="1" indent="-457200"/>
            <a:r>
              <a:rPr lang="cs-CZ" dirty="0" smtClean="0"/>
              <a:t>učební pomůcky (ÚP)</a:t>
            </a:r>
          </a:p>
          <a:p>
            <a:pPr marL="700200" lvl="1" indent="-457200"/>
            <a:r>
              <a:rPr lang="cs-CZ" dirty="0" smtClean="0"/>
              <a:t>didaktická technika (DT)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pracovní (výrobní) prostředky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vybavení pracovišť praktického výcviku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Otázky a úkoly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1200" indent="-457200">
              <a:buFont typeface="+mj-lt"/>
              <a:buAutoNum type="arabicPeriod"/>
            </a:pPr>
            <a:r>
              <a:rPr lang="cs-CZ" dirty="0" smtClean="0"/>
              <a:t>Vyjmenujte alespoň 5 UP a 5 DT vhodných pro váš obor.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Vyjmenujte alespoň 10 pracovních prostředků potřebných pro výkon pracovních činností ve vašem oboru.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 smtClean="0"/>
              <a:t>Vyjmenujte alespoň 3 provozní pracoviště vhodné pro realizaci odborné praxe ve vaše oboru.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Didaktické materiální prostředky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slouží k ZEFEKTIVNĚNÍ PROCESU VZDĚLÁVÁNÍ	</a:t>
            </a:r>
          </a:p>
          <a:p>
            <a:r>
              <a:rPr lang="cs-CZ" dirty="0" smtClean="0"/>
              <a:t>usnadňují pochopení učiva OV</a:t>
            </a:r>
          </a:p>
          <a:p>
            <a:r>
              <a:rPr lang="cs-CZ" dirty="0" smtClean="0"/>
              <a:t>usnadňují nácvik odborných dovedností</a:t>
            </a:r>
          </a:p>
          <a:p>
            <a:r>
              <a:rPr lang="cs-CZ" dirty="0" smtClean="0"/>
              <a:t>dosažení vytyčených cílů</a:t>
            </a:r>
          </a:p>
          <a:p>
            <a:r>
              <a:rPr lang="cs-CZ" dirty="0" smtClean="0"/>
              <a:t>jsou využitelné ve všech fázích výuky OV</a:t>
            </a:r>
          </a:p>
          <a:p>
            <a:r>
              <a:rPr lang="cs-CZ" dirty="0" smtClean="0"/>
              <a:t>prostředek názornosti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UP &amp; DT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539750" y="1692275"/>
          <a:ext cx="806450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250"/>
                <a:gridCol w="403225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UČEBNÍ</a:t>
                      </a:r>
                      <a:r>
                        <a:rPr lang="cs-CZ" baseline="0" dirty="0" smtClean="0"/>
                        <a:t> POMŮCKY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DIDAKTICKÁ TECHNIKA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</a:t>
                      </a:r>
                      <a:r>
                        <a:rPr lang="cs-CZ" baseline="0" dirty="0" smtClean="0"/>
                        <a:t> Předměty napodobující realitu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Umožňuje</a:t>
                      </a:r>
                      <a:r>
                        <a:rPr lang="cs-CZ" baseline="0" dirty="0" smtClean="0"/>
                        <a:t> prezentaci učebních pomůcek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 Napomáhají větší názornosti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Informačně expoziční funkce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 Usnadňují výuku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Usnadňují výuku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Příklady: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Příklady: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- učebnice, školní modely, výukové počítačové programy,</a:t>
                      </a:r>
                      <a:r>
                        <a:rPr lang="cs-CZ" baseline="0" dirty="0" smtClean="0"/>
                        <a:t> video nebo audio záznamy, …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- </a:t>
                      </a:r>
                      <a:r>
                        <a:rPr lang="cs-CZ" dirty="0" err="1" smtClean="0"/>
                        <a:t>vizualizéry</a:t>
                      </a:r>
                      <a:r>
                        <a:rPr lang="cs-CZ" dirty="0" smtClean="0"/>
                        <a:t>, počítače, DVD, interaktivní tabule, tablety, mobilní telefony, …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aplikace pro procvičení a upevnění učiva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2"/>
              </a:rPr>
              <a:t>JeopardyLabs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3"/>
              </a:rPr>
              <a:t>Mentimeter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4"/>
              </a:rPr>
              <a:t>Wordwall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>
                <a:hlinkClick r:id="rId5"/>
              </a:rPr>
              <a:t>Generátor křížovek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>
                <a:hlinkClick r:id="rId6"/>
              </a:rPr>
              <a:t>3D software </a:t>
            </a:r>
            <a:r>
              <a:rPr lang="cs-CZ" dirty="0" err="1" smtClean="0">
                <a:hlinkClick r:id="rId6"/>
              </a:rPr>
              <a:t>corinth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>
                <a:hlinkClick r:id="rId7"/>
              </a:rPr>
              <a:t>Kahoot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…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JeopardyLabs</a:t>
            </a:r>
            <a:r>
              <a:rPr lang="cs-CZ" dirty="0" smtClean="0"/>
              <a:t> - Riskuj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https://jeopardylabs.com/play/2023-03-29-50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6077" r="49962" b="12230"/>
          <a:stretch>
            <a:fillRect/>
          </a:stretch>
        </p:blipFill>
        <p:spPr bwMode="auto">
          <a:xfrm>
            <a:off x="815248" y="2610999"/>
            <a:ext cx="5860973" cy="295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1800" t="6810" r="62154" b="29304"/>
          <a:stretch>
            <a:fillRect/>
          </a:stretch>
        </p:blipFill>
        <p:spPr bwMode="auto">
          <a:xfrm>
            <a:off x="6213580" y="121185"/>
            <a:ext cx="2769964" cy="20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8776" t="6081" r="55546" b="9038"/>
          <a:stretch>
            <a:fillRect/>
          </a:stretch>
        </p:blipFill>
        <p:spPr bwMode="auto">
          <a:xfrm>
            <a:off x="4765595" y="260350"/>
            <a:ext cx="4111704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Mentimeter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snadno sestavitelné prezentace, interaktivní ankety, kvízy a Word </a:t>
            </a:r>
            <a:r>
              <a:rPr lang="cs-CZ" dirty="0" err="1" smtClean="0"/>
              <a:t>Clouds</a:t>
            </a:r>
            <a:r>
              <a:rPr lang="cs-CZ" dirty="0" smtClean="0"/>
              <a:t> </a:t>
            </a:r>
          </a:p>
          <a:p>
            <a:r>
              <a:rPr lang="cs-CZ" dirty="0" smtClean="0"/>
              <a:t>větší účast a méně stresu</a:t>
            </a:r>
          </a:p>
          <a:p>
            <a:r>
              <a:rPr lang="cs-CZ" dirty="0" smtClean="0">
                <a:hlinkClick r:id="rId3"/>
              </a:rPr>
              <a:t>https://www.menti.com/alngz41s6ihq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193" t="7176" r="50203" b="13697"/>
          <a:stretch>
            <a:fillRect/>
          </a:stretch>
        </p:blipFill>
        <p:spPr bwMode="auto">
          <a:xfrm>
            <a:off x="484350" y="3229583"/>
            <a:ext cx="4777047" cy="25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Worldwall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Vytvořte vlastní aktivity pro vaši třídu.</a:t>
            </a:r>
          </a:p>
          <a:p>
            <a:r>
              <a:rPr lang="cs-CZ" dirty="0" smtClean="0"/>
              <a:t>Kvízy, zápasy, slovní hry a mnoho dalšího.</a:t>
            </a:r>
          </a:p>
          <a:p>
            <a:r>
              <a:rPr lang="cs-CZ" dirty="0" smtClean="0"/>
              <a:t>Př.: </a:t>
            </a:r>
            <a:r>
              <a:rPr lang="cs-CZ" dirty="0" smtClean="0">
                <a:hlinkClick r:id="rId3"/>
              </a:rPr>
              <a:t>Náhodné kolo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Otevřete krabici</a:t>
            </a:r>
            <a:r>
              <a:rPr lang="cs-CZ" dirty="0" smtClean="0"/>
              <a:t>, </a:t>
            </a:r>
            <a:r>
              <a:rPr lang="cs-CZ" dirty="0" smtClean="0">
                <a:hlinkClick r:id="rId3"/>
              </a:rPr>
              <a:t>Vyhledávání slov</a:t>
            </a: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2815" t="14775" r="62814" b="24862"/>
          <a:stretch>
            <a:fillRect/>
          </a:stretch>
        </p:blipFill>
        <p:spPr bwMode="auto">
          <a:xfrm>
            <a:off x="4197350" y="2743200"/>
            <a:ext cx="405765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026" t="11740" r="55235" b="19510"/>
          <a:stretch>
            <a:fillRect/>
          </a:stretch>
        </p:blipFill>
        <p:spPr bwMode="auto">
          <a:xfrm>
            <a:off x="381000" y="4057650"/>
            <a:ext cx="3702237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4688" t="10642" r="55859" b="15626"/>
          <a:stretch>
            <a:fillRect/>
          </a:stretch>
        </p:blipFill>
        <p:spPr bwMode="auto">
          <a:xfrm>
            <a:off x="5715000" y="107951"/>
            <a:ext cx="3232150" cy="18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 l="4792" t="11318" r="56406" b="25337"/>
          <a:stretch>
            <a:fillRect/>
          </a:stretch>
        </p:blipFill>
        <p:spPr bwMode="auto">
          <a:xfrm>
            <a:off x="3117850" y="133350"/>
            <a:ext cx="2533650" cy="127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Sudoku</a:t>
            </a:r>
            <a:r>
              <a:rPr lang="cs-CZ" dirty="0" smtClean="0"/>
              <a:t> a </a:t>
            </a:r>
            <a:r>
              <a:rPr lang="cs-CZ" dirty="0" err="1" smtClean="0"/>
              <a:t>osmisměrky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hlinkClick r:id="rId2"/>
              </a:rPr>
              <a:t>sudoku</a:t>
            </a:r>
            <a:endParaRPr lang="cs-CZ" dirty="0" smtClean="0"/>
          </a:p>
          <a:p>
            <a:r>
              <a:rPr lang="cs-CZ" dirty="0" err="1" smtClean="0">
                <a:hlinkClick r:id="rId3"/>
              </a:rPr>
              <a:t>osmisměrky</a:t>
            </a:r>
            <a:endParaRPr lang="cs-CZ" dirty="0" smtClean="0"/>
          </a:p>
          <a:p>
            <a:r>
              <a:rPr lang="cs-CZ" dirty="0" smtClean="0"/>
              <a:t>možnost tisku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9948" t="29477" r="74271" b="21959"/>
          <a:stretch>
            <a:fillRect/>
          </a:stretch>
        </p:blipFill>
        <p:spPr bwMode="auto">
          <a:xfrm>
            <a:off x="3987800" y="1498600"/>
            <a:ext cx="38481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uni-ped-prezentace-4-3-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muni-ped-prezentace-4-3-cz.potx" id="{A2D83281-9DF1-455E-A4DD-AE9E20873FD3}" vid="{C580A734-C016-44FD-B726-208E9D0A6DB8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muni-ped-prezentace-4-3-cz</Template>
  <TotalTime>281</TotalTime>
  <Words>705</Words>
  <Application>Microsoft Office PowerPoint</Application>
  <PresentationFormat>Předvádění na obrazovce (4:3)</PresentationFormat>
  <Paragraphs>169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muni-ped-prezentace-4-3-cz</vt:lpstr>
      <vt:lpstr>Materiální výukové prostředky </vt:lpstr>
      <vt:lpstr>Materiální výukové prostředky</vt:lpstr>
      <vt:lpstr>Didaktické materiální prostředky</vt:lpstr>
      <vt:lpstr>UP &amp; DT</vt:lpstr>
      <vt:lpstr>Online aplikace pro procvičení a upevnění učiva</vt:lpstr>
      <vt:lpstr>JeopardyLabs - Riskuj</vt:lpstr>
      <vt:lpstr>Mentimeter</vt:lpstr>
      <vt:lpstr>Worldwall</vt:lpstr>
      <vt:lpstr>Sudoku a osmisměrky</vt:lpstr>
      <vt:lpstr>Křížovky</vt:lpstr>
      <vt:lpstr>3D software corinth</vt:lpstr>
      <vt:lpstr>Kahoot</vt:lpstr>
      <vt:lpstr>Aktivizační metody na začátek hodiny</vt:lpstr>
      <vt:lpstr>Pracovní (výrobní) prostředky</vt:lpstr>
      <vt:lpstr>Pracovní a ochranné pomůcky na odborný výcvik pro žáky 1. ročníku oboru kuchař – číšník</vt:lpstr>
      <vt:lpstr>Pracovní a ochranné pomůcky na odborný výcvik pro žáky 1. ročníku oboru zedník</vt:lpstr>
      <vt:lpstr>Vybavení pracoviště praktického vyučování </vt:lpstr>
      <vt:lpstr>Vybavení pracovišť OV</vt:lpstr>
      <vt:lpstr>Pravidla pro využívání materiálních výukových prostředků  </vt:lpstr>
      <vt:lpstr>Otázky a úkoly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Admin</cp:lastModifiedBy>
  <cp:revision>26</cp:revision>
  <dcterms:created xsi:type="dcterms:W3CDTF">2022-09-15T19:30:46Z</dcterms:created>
  <dcterms:modified xsi:type="dcterms:W3CDTF">2023-04-13T11:32:35Z</dcterms:modified>
</cp:coreProperties>
</file>