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74" r:id="rId4"/>
    <p:sldId id="265" r:id="rId5"/>
    <p:sldId id="266" r:id="rId6"/>
    <p:sldId id="267" r:id="rId7"/>
    <p:sldId id="269" r:id="rId8"/>
    <p:sldId id="272" r:id="rId9"/>
    <p:sldId id="275" r:id="rId10"/>
    <p:sldId id="276" r:id="rId11"/>
    <p:sldId id="270" r:id="rId12"/>
    <p:sldId id="257" r:id="rId13"/>
    <p:sldId id="273" r:id="rId14"/>
    <p:sldId id="258" r:id="rId15"/>
    <p:sldId id="259" r:id="rId16"/>
    <p:sldId id="260" r:id="rId17"/>
    <p:sldId id="261" r:id="rId18"/>
    <p:sldId id="262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93D1-594D-4AEB-B12E-8640ACFB814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9216B-73B6-4703-9D0F-D655E0824F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vědních disciplín, ekonomiky  a společnosti požaduje požadavek soustavné modernizace a racionalizace výukového procesu ve všech vyučovacích předmětech.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216B-73B6-4703-9D0F-D655E0824FB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Výukové zdroje:</a:t>
            </a:r>
          </a:p>
          <a:p>
            <a:pPr>
              <a:buFontTx/>
              <a:buChar char="-"/>
            </a:pPr>
            <a:r>
              <a:rPr lang="cs-CZ" baseline="0" dirty="0" err="1" smtClean="0"/>
              <a:t>rvp.cz</a:t>
            </a:r>
            <a:endParaRPr lang="cs-CZ" baseline="0" dirty="0" smtClean="0"/>
          </a:p>
          <a:p>
            <a:pPr>
              <a:buFontTx/>
              <a:buChar char="-"/>
            </a:pPr>
            <a:r>
              <a:rPr lang="cs-CZ" baseline="0" dirty="0" err="1" smtClean="0"/>
              <a:t>Databaze.op</a:t>
            </a:r>
            <a:r>
              <a:rPr lang="cs-CZ" baseline="0" dirty="0" smtClean="0"/>
              <a:t>-</a:t>
            </a:r>
            <a:r>
              <a:rPr lang="cs-CZ" baseline="0" dirty="0" err="1" smtClean="0"/>
              <a:t>vk.cz</a:t>
            </a:r>
            <a:r>
              <a:rPr lang="cs-CZ" baseline="0" dirty="0" smtClean="0"/>
              <a:t> (databáze výstupů projektů ministerstva školství, mládeže a tělovýchovy)</a:t>
            </a:r>
          </a:p>
          <a:p>
            <a:pPr>
              <a:buFontTx/>
              <a:buChar char="-"/>
            </a:pPr>
            <a:r>
              <a:rPr lang="cs-CZ" baseline="0" dirty="0" err="1" smtClean="0"/>
              <a:t>Ceskaskola.cz</a:t>
            </a:r>
            <a:r>
              <a:rPr lang="cs-CZ" baseline="0" dirty="0" smtClean="0"/>
              <a:t> (provozuje Albatros media)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216B-73B6-4703-9D0F-D655E0824FB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3B7BF-E506-4487-AA73-36CEDA507676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74FAC4-71B9-4EE0-A1A9-AF16DD61AD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board.cz;www.activucitel.cz/" TargetMode="External"/><Relationship Id="rId2" Type="http://schemas.openxmlformats.org/officeDocument/2006/relationships/hyperlink" Target="http://www.veskol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3789040"/>
            <a:ext cx="6858000" cy="108776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Modernizace a racionalizace  vyučovacího procesu v odborném výcviku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život a práci současnou i budoucí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Všeobecný cíl výchovy a vzdělávání</a:t>
            </a:r>
          </a:p>
          <a:p>
            <a:r>
              <a:rPr lang="cs-CZ" dirty="0" smtClean="0"/>
              <a:t>Respektování změn ve vývoji společnosti</a:t>
            </a:r>
          </a:p>
          <a:p>
            <a:pPr lvl="1"/>
            <a:r>
              <a:rPr lang="cs-CZ" dirty="0" smtClean="0"/>
              <a:t>Intenzivní konkurenční boj na světových trzích – tvořivost, celoživotní vzdělávání</a:t>
            </a:r>
          </a:p>
          <a:p>
            <a:pPr lvl="1"/>
            <a:r>
              <a:rPr lang="cs-CZ" dirty="0" smtClean="0"/>
              <a:t>Exploze informací – klíčové kompetence,schopnost získat, zpracovat, aplikovat informace</a:t>
            </a:r>
          </a:p>
          <a:p>
            <a:pPr lvl="1"/>
            <a:r>
              <a:rPr lang="cs-CZ" dirty="0" smtClean="0"/>
              <a:t>Prudký vědecko-technický rozvoj – člověk X stroje, roboti</a:t>
            </a:r>
          </a:p>
          <a:p>
            <a:pPr lvl="1"/>
            <a:r>
              <a:rPr lang="cs-CZ" dirty="0" smtClean="0"/>
              <a:t>Demografické změny  ve společnosti – celoživotní vzdělávání</a:t>
            </a:r>
          </a:p>
          <a:p>
            <a:pPr lvl="1"/>
            <a:r>
              <a:rPr lang="cs-CZ" dirty="0" smtClean="0"/>
              <a:t>Migrace – multikulturní výchova, globální kulturní gramotnost</a:t>
            </a:r>
          </a:p>
          <a:p>
            <a:pPr lvl="1"/>
            <a:r>
              <a:rPr lang="cs-CZ" dirty="0" smtClean="0"/>
              <a:t>Znečistění životního prostředí, nedostatek potravy a pitné vody</a:t>
            </a:r>
          </a:p>
          <a:p>
            <a:pPr lvl="1"/>
            <a:r>
              <a:rPr lang="cs-CZ" dirty="0" smtClean="0"/>
              <a:t>Malé a střední podnikání – rychlé reakce na měnící se podmínky</a:t>
            </a:r>
          </a:p>
          <a:p>
            <a:pPr lvl="1"/>
            <a:r>
              <a:rPr lang="cs-CZ" dirty="0" smtClean="0"/>
              <a:t>ICT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ICT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 zatraktivnění výuky</a:t>
            </a:r>
          </a:p>
          <a:p>
            <a:r>
              <a:rPr lang="cs-CZ" dirty="0" smtClean="0"/>
              <a:t>Internet věcí</a:t>
            </a:r>
          </a:p>
          <a:p>
            <a:pPr lvl="1"/>
            <a:r>
              <a:rPr lang="cs-CZ" dirty="0" smtClean="0"/>
              <a:t>Chytrý dům, chytré výlohy, monitorování tlaku v pneumatikách</a:t>
            </a:r>
          </a:p>
          <a:p>
            <a:r>
              <a:rPr lang="cs-CZ" dirty="0" smtClean="0"/>
              <a:t>Virtuální realita</a:t>
            </a:r>
          </a:p>
          <a:p>
            <a:pPr lvl="1"/>
            <a:r>
              <a:rPr lang="cs-CZ" dirty="0" smtClean="0"/>
              <a:t>Brýle simulující opilost</a:t>
            </a:r>
          </a:p>
          <a:p>
            <a:r>
              <a:rPr lang="cs-CZ" dirty="0" smtClean="0"/>
              <a:t>Rozšířená realita</a:t>
            </a:r>
          </a:p>
          <a:p>
            <a:pPr lvl="1"/>
            <a:r>
              <a:rPr lang="cs-CZ" dirty="0" smtClean="0"/>
              <a:t>Plánování stavby domu, rekonstrukce </a:t>
            </a:r>
          </a:p>
          <a:p>
            <a:pPr lvl="1"/>
            <a:r>
              <a:rPr lang="cs-CZ" dirty="0" smtClean="0"/>
              <a:t>Výuka řemesel – brýle promítnou, jak věc opravit, opracovat (není nutné přerušit práci za účelem nahlédnutí do manuálu)</a:t>
            </a:r>
          </a:p>
          <a:p>
            <a:r>
              <a:rPr lang="cs-CZ" dirty="0" smtClean="0"/>
              <a:t>3D tisk</a:t>
            </a:r>
          </a:p>
          <a:p>
            <a:pPr lvl="1"/>
            <a:r>
              <a:rPr lang="cs-CZ" dirty="0" smtClean="0"/>
              <a:t>Umělé kyčelní klouby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5701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ICT a jejich vliv na vyučovací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Internet = nekonečný zdroj informací</a:t>
            </a:r>
          </a:p>
          <a:p>
            <a:pPr lvl="1"/>
            <a:r>
              <a:rPr lang="cs-CZ" dirty="0" smtClean="0"/>
              <a:t>Informace pravdivé X nepravdivé X vytržené z kontextu</a:t>
            </a:r>
          </a:p>
          <a:p>
            <a:pPr lvl="1"/>
            <a:r>
              <a:rPr lang="cs-CZ" dirty="0" smtClean="0"/>
              <a:t>Jak najít relevantní a pravdivé informace</a:t>
            </a:r>
          </a:p>
          <a:p>
            <a:r>
              <a:rPr lang="cs-CZ" dirty="0" smtClean="0"/>
              <a:t>Učitelé vzdělávají děti pro život, aniž by věděli, jaký bude</a:t>
            </a:r>
          </a:p>
          <a:p>
            <a:pPr lvl="1"/>
            <a:r>
              <a:rPr lang="cs-CZ" dirty="0" smtClean="0"/>
              <a:t>Jak dlouho budeme učit děti psát rukou?</a:t>
            </a:r>
          </a:p>
          <a:p>
            <a:r>
              <a:rPr lang="cs-CZ" dirty="0" smtClean="0"/>
              <a:t>Od učitele se očekává stále více</a:t>
            </a:r>
          </a:p>
          <a:p>
            <a:pPr lvl="1"/>
            <a:r>
              <a:rPr lang="cs-CZ" dirty="0" smtClean="0"/>
              <a:t>Práce s moderní technikou, nové metody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Integrace nových ICT není dána množstvím technických zařízení používaných při výuce, ale tím, jakým způsobem a z jakých důvodů jsou tato zařízení používána!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Inspirativní a informační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Google</a:t>
            </a:r>
          </a:p>
          <a:p>
            <a:r>
              <a:rPr lang="cs-CZ" dirty="0" smtClean="0"/>
              <a:t>Scholar.google.com</a:t>
            </a:r>
          </a:p>
          <a:p>
            <a:pPr lvl="1"/>
            <a:r>
              <a:rPr lang="cs-CZ" dirty="0"/>
              <a:t> recenzované online dostupné akademické časopisy, knihy, konferenční příspěvky, diplomové práce a </a:t>
            </a:r>
            <a:r>
              <a:rPr lang="cs-CZ" dirty="0" smtClean="0"/>
              <a:t>disertace</a:t>
            </a:r>
          </a:p>
          <a:p>
            <a:r>
              <a:rPr lang="cs-CZ" dirty="0" err="1" smtClean="0"/>
              <a:t>Le-Sy</a:t>
            </a:r>
            <a:r>
              <a:rPr lang="cs-CZ" dirty="0" smtClean="0"/>
              <a:t> nápadů – inspirativní weby a metodiky</a:t>
            </a:r>
          </a:p>
          <a:p>
            <a:r>
              <a:rPr lang="cs-CZ" dirty="0" smtClean="0"/>
              <a:t>Dumy.cz</a:t>
            </a:r>
          </a:p>
          <a:p>
            <a:r>
              <a:rPr lang="cs-CZ" dirty="0"/>
              <a:t>RVP</a:t>
            </a:r>
          </a:p>
          <a:p>
            <a:r>
              <a:rPr lang="cs-CZ" dirty="0" smtClean="0"/>
              <a:t>NUOV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6632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Tablety ve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Tvorba příprav, organizace času – kalendáře, elektronická komunikace se žáky i s rodiči, internet, sdílení materiálů, klasifikační sešit, třídní kniha, … (pro učitele)</a:t>
            </a:r>
          </a:p>
          <a:p>
            <a:pPr lvl="1"/>
            <a:r>
              <a:rPr lang="cs-CZ" dirty="0" smtClean="0"/>
              <a:t>Nové interaktivní a multimediální materiály, digitální učebnice, nástroj pro tvořivou práci, … (pro žáky)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(ne)soustředěnost, (ne)komunikativnost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Tablety ve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EduBase.cz</a:t>
            </a:r>
            <a:r>
              <a:rPr lang="cs-CZ" dirty="0" smtClean="0"/>
              <a:t> – komplexní aplikace pro tablety</a:t>
            </a:r>
          </a:p>
          <a:p>
            <a:pPr lvl="1"/>
            <a:r>
              <a:rPr lang="cs-CZ" dirty="0" smtClean="0"/>
              <a:t>Tvorba výukových aktivit</a:t>
            </a:r>
          </a:p>
          <a:p>
            <a:r>
              <a:rPr lang="cs-CZ" dirty="0" smtClean="0"/>
              <a:t>BOXED, </a:t>
            </a:r>
            <a:r>
              <a:rPr lang="cs-CZ" dirty="0" err="1" smtClean="0"/>
              <a:t>iTřída</a:t>
            </a:r>
            <a:r>
              <a:rPr lang="cs-CZ" dirty="0" smtClean="0"/>
              <a:t> – komunikace se žáky, zveřejňování výukových materiálů, úkolů, testů</a:t>
            </a:r>
          </a:p>
          <a:p>
            <a:r>
              <a:rPr lang="cs-CZ" dirty="0" smtClean="0"/>
              <a:t>Interaktivní učebnice – firma Fraus</a:t>
            </a:r>
          </a:p>
          <a:p>
            <a:endParaRPr lang="cs-CZ" dirty="0"/>
          </a:p>
          <a:p>
            <a:r>
              <a:rPr lang="cs-CZ" dirty="0" smtClean="0"/>
              <a:t>Quizlet.com</a:t>
            </a:r>
          </a:p>
          <a:p>
            <a:r>
              <a:rPr lang="cs-CZ" dirty="0" err="1" smtClean="0"/>
              <a:t>Kahoot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tabule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Doporučení:</a:t>
            </a:r>
          </a:p>
          <a:p>
            <a:pPr lvl="1"/>
            <a:r>
              <a:rPr lang="cs-CZ" dirty="0" smtClean="0"/>
              <a:t>Začít s používáním materiálů připravených zkušenějším kolegou -&gt;zjistíme, co tabule všechno umí a jak se to používá</a:t>
            </a:r>
          </a:p>
          <a:p>
            <a:r>
              <a:rPr lang="cs-CZ" dirty="0" smtClean="0"/>
              <a:t>Výukové materiály –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veskole.cz</a:t>
            </a:r>
            <a:r>
              <a:rPr lang="cs-CZ" dirty="0" smtClean="0"/>
              <a:t>; dumy.</a:t>
            </a:r>
            <a:r>
              <a:rPr lang="cs-CZ" dirty="0" err="1" smtClean="0"/>
              <a:t>cz</a:t>
            </a:r>
            <a:r>
              <a:rPr lang="cs-CZ" dirty="0" smtClean="0"/>
              <a:t>;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activboard.cz</a:t>
            </a:r>
            <a:r>
              <a:rPr lang="cs-CZ" dirty="0" smtClean="0">
                <a:hlinkClick r:id="rId3"/>
              </a:rPr>
              <a:t>;www.</a:t>
            </a:r>
            <a:r>
              <a:rPr lang="cs-CZ" dirty="0" err="1" smtClean="0">
                <a:hlinkClick r:id="rId3"/>
              </a:rPr>
              <a:t>activucitel.cz</a:t>
            </a:r>
            <a:r>
              <a:rPr lang="cs-CZ" dirty="0" smtClean="0"/>
              <a:t>	 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Lepší zapojení žáků do výuky</a:t>
            </a:r>
          </a:p>
          <a:p>
            <a:pPr lvl="1"/>
            <a:r>
              <a:rPr lang="cs-CZ" dirty="0" smtClean="0"/>
              <a:t>Vizualizace učiva</a:t>
            </a:r>
          </a:p>
          <a:p>
            <a:pPr lvl="1"/>
            <a:r>
              <a:rPr lang="cs-CZ" dirty="0" smtClean="0"/>
              <a:t>Okamžité uložení a sdílení obsahu učiva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Snadný přechod k encyklopedismu</a:t>
            </a:r>
          </a:p>
          <a:p>
            <a:pPr lvl="1"/>
            <a:r>
              <a:rPr lang="cs-CZ" dirty="0" smtClean="0"/>
              <a:t>Zaměření se spíše na formu a ne na obsah</a:t>
            </a:r>
          </a:p>
          <a:p>
            <a:pPr lvl="1"/>
            <a:r>
              <a:rPr lang="cs-CZ" dirty="0" smtClean="0"/>
              <a:t>Náročnost tvorby výukových materiálů</a:t>
            </a:r>
          </a:p>
          <a:p>
            <a:pPr lvl="1"/>
            <a:r>
              <a:rPr lang="cs-CZ" dirty="0" smtClean="0"/>
              <a:t>Absence reálných pokusů</a:t>
            </a:r>
          </a:p>
          <a:p>
            <a:pPr lvl="1"/>
            <a:r>
              <a:rPr lang="cs-CZ" dirty="0" smtClean="0"/>
              <a:t>Absence práce s tištěnou knihou</a:t>
            </a:r>
          </a:p>
          <a:p>
            <a:pPr lvl="1"/>
            <a:r>
              <a:rPr lang="cs-CZ" dirty="0" smtClean="0"/>
              <a:t>Potlačován rozvoj abstraktního </a:t>
            </a:r>
            <a:r>
              <a:rPr lang="cs-CZ" dirty="0" err="1" smtClean="0"/>
              <a:t>mylšení</a:t>
            </a:r>
            <a:endParaRPr lang="cs-CZ" dirty="0" smtClean="0"/>
          </a:p>
          <a:p>
            <a:pPr lvl="1"/>
            <a:r>
              <a:rPr lang="cs-CZ" dirty="0" smtClean="0"/>
              <a:t>Finanční náročnost, riziko zničení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Výuka prostřednictvím on-line kurzů dostupných na internetu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Časová flexibilita, individuální studijní plán, sebekontrola, názornost, kombinace s jinými formami výuky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Nutnost silné vůle žáka, velká náročnost na přípravu a řízení výuky učitelem</a:t>
            </a:r>
          </a:p>
          <a:p>
            <a:r>
              <a:rPr lang="cs-CZ" dirty="0" smtClean="0"/>
              <a:t>V ČR se nejvíce využívá LMS </a:t>
            </a:r>
            <a:r>
              <a:rPr lang="cs-CZ" dirty="0" err="1" smtClean="0"/>
              <a:t>Moodle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, </a:t>
            </a:r>
            <a:r>
              <a:rPr lang="cs-CZ" dirty="0" err="1" smtClean="0"/>
              <a:t>Instagram</a:t>
            </a:r>
            <a:r>
              <a:rPr lang="cs-CZ" dirty="0" smtClean="0"/>
              <a:t>, </a:t>
            </a:r>
            <a:r>
              <a:rPr lang="cs-CZ" dirty="0" err="1" smtClean="0"/>
              <a:t>LinkedIn</a:t>
            </a:r>
            <a:endParaRPr lang="cs-CZ" dirty="0" smtClean="0"/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Sdílení výukových materiálů, týmová spolupráce na projektech,</a:t>
            </a:r>
            <a:r>
              <a:rPr lang="cs-CZ" dirty="0"/>
              <a:t>ř</a:t>
            </a:r>
            <a:r>
              <a:rPr lang="cs-CZ" dirty="0" smtClean="0"/>
              <a:t>ešení problému nespecifikovanou skupinou lidí, zpětná vazba, upozornění na důležité termíny odevzdání DÚ, diskuze, zveřejňování fotografií ze školních aktivit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Zneužití osobních dat, spamy, možnost nevhodného chování, </a:t>
            </a:r>
            <a:r>
              <a:rPr lang="cs-CZ" dirty="0" err="1" smtClean="0"/>
              <a:t>kyberšikana</a:t>
            </a:r>
            <a:r>
              <a:rPr lang="cs-CZ" dirty="0" smtClean="0"/>
              <a:t>, nežádoucí rozptylování,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ČADÍLEK, M. </a:t>
            </a:r>
            <a:r>
              <a:rPr lang="cs-CZ" i="1" dirty="0" smtClean="0"/>
              <a:t>Didaktika praktického vyučování I. </a:t>
            </a:r>
            <a:r>
              <a:rPr lang="cs-CZ" dirty="0" smtClean="0"/>
              <a:t>Brno: CERN, S.R.O. 2003. </a:t>
            </a:r>
          </a:p>
          <a:p>
            <a:r>
              <a:rPr lang="cs-CZ" dirty="0" smtClean="0"/>
              <a:t>ČADÍLEK, M. STEJSKALOVÁ, P. </a:t>
            </a:r>
            <a:r>
              <a:rPr lang="cs-CZ" i="1" dirty="0" smtClean="0"/>
              <a:t>Didaktika praktického vyučování II</a:t>
            </a:r>
            <a:r>
              <a:rPr lang="cs-CZ" dirty="0" smtClean="0"/>
              <a:t>. Brno: CERN, S.R.O. 2003. </a:t>
            </a:r>
          </a:p>
          <a:p>
            <a:r>
              <a:rPr lang="cs-CZ" dirty="0" smtClean="0"/>
              <a:t>LACINA, Lubor, Petr ROZMAHEL a Jitka KOMINÁCKÁ. </a:t>
            </a:r>
            <a:r>
              <a:rPr lang="cs-CZ" i="1" dirty="0" smtClean="0"/>
              <a:t>Příručka </a:t>
            </a:r>
            <a:r>
              <a:rPr lang="cs-CZ" i="1" dirty="0" err="1" smtClean="0"/>
              <a:t>mentoringu</a:t>
            </a:r>
            <a:r>
              <a:rPr lang="cs-CZ" i="1" dirty="0" smtClean="0"/>
              <a:t>: Posilování </a:t>
            </a:r>
            <a:r>
              <a:rPr lang="cs-CZ" i="1" dirty="0" err="1" smtClean="0"/>
              <a:t>mentorských</a:t>
            </a:r>
            <a:r>
              <a:rPr lang="cs-CZ" i="1" dirty="0" smtClean="0"/>
              <a:t> kapacit pedagogů</a:t>
            </a:r>
            <a:r>
              <a:rPr lang="cs-CZ" dirty="0" smtClean="0"/>
              <a:t>. 1. Brno: </a:t>
            </a:r>
            <a:r>
              <a:rPr lang="cs-CZ" dirty="0" err="1" smtClean="0"/>
              <a:t>Barrister</a:t>
            </a:r>
            <a:r>
              <a:rPr lang="cs-CZ" dirty="0" smtClean="0"/>
              <a:t> &amp; </a:t>
            </a:r>
            <a:r>
              <a:rPr lang="cs-CZ" dirty="0" err="1" smtClean="0"/>
              <a:t>Principal</a:t>
            </a:r>
            <a:r>
              <a:rPr lang="cs-CZ" dirty="0" smtClean="0"/>
              <a:t>, 2016. ISBN 978-80-7485-067-7.</a:t>
            </a:r>
          </a:p>
          <a:p>
            <a:r>
              <a:rPr lang="cs-CZ" dirty="0" smtClean="0"/>
              <a:t>STEJSKALOVÁ, Pavla. </a:t>
            </a:r>
            <a:r>
              <a:rPr lang="cs-CZ" i="1" dirty="0" smtClean="0"/>
              <a:t>Didaktika praktického vyučování obchodu a služeb: Určeno pro studenty učitelství praktického vyučování</a:t>
            </a:r>
            <a:r>
              <a:rPr lang="cs-CZ" dirty="0" smtClean="0"/>
              <a:t>. 1. Brno: Masarykova univerzita, 2013. ISBN 978-80-210-6456-0.</a:t>
            </a:r>
          </a:p>
          <a:p>
            <a:r>
              <a:rPr lang="cs-CZ" dirty="0" smtClean="0"/>
              <a:t>TUREK, Ivan. </a:t>
            </a:r>
            <a:r>
              <a:rPr lang="cs-CZ" i="1" dirty="0" smtClean="0"/>
              <a:t>Didaktika</a:t>
            </a:r>
            <a:r>
              <a:rPr lang="cs-CZ" dirty="0" smtClean="0"/>
              <a:t>. Bratislava: </a:t>
            </a:r>
            <a:r>
              <a:rPr lang="cs-CZ" dirty="0" err="1" smtClean="0"/>
              <a:t>Wolters</a:t>
            </a:r>
            <a:r>
              <a:rPr lang="cs-CZ" dirty="0" smtClean="0"/>
              <a:t> </a:t>
            </a:r>
            <a:r>
              <a:rPr lang="cs-CZ" dirty="0" err="1" smtClean="0"/>
              <a:t>Kluwer</a:t>
            </a:r>
            <a:r>
              <a:rPr lang="cs-CZ" dirty="0" smtClean="0"/>
              <a:t> (</a:t>
            </a:r>
            <a:r>
              <a:rPr lang="cs-CZ" dirty="0" err="1" smtClean="0"/>
              <a:t>Iura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), 2008. ISBN 978-80-8078-198-9.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modernizace a racionalizace vyučovacího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cs-CZ" sz="2000" dirty="0" smtClean="0"/>
          </a:p>
          <a:p>
            <a:pPr algn="just">
              <a:buNone/>
            </a:pPr>
            <a:r>
              <a:rPr lang="cs-CZ" sz="2000" dirty="0" smtClean="0"/>
              <a:t>Předmětem modernizace je </a:t>
            </a:r>
            <a:r>
              <a:rPr lang="cs-CZ" sz="2000" b="1" dirty="0" smtClean="0"/>
              <a:t>zvyšování efektivity výukového procesu k úspěšnému plnění cílů</a:t>
            </a:r>
            <a:r>
              <a:rPr lang="cs-CZ" sz="2000" dirty="0" smtClean="0"/>
              <a:t>. 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Oblasti:</a:t>
            </a:r>
          </a:p>
          <a:p>
            <a:r>
              <a:rPr lang="cs-CZ" sz="2000" dirty="0" smtClean="0"/>
              <a:t>Výukové cíle dané školy a daných předmětů </a:t>
            </a:r>
          </a:p>
          <a:p>
            <a:r>
              <a:rPr lang="cs-CZ" sz="2000" dirty="0" smtClean="0"/>
              <a:t>Obsah a struktura jednotlivých předmětů </a:t>
            </a:r>
          </a:p>
          <a:p>
            <a:r>
              <a:rPr lang="cs-CZ" sz="2000" dirty="0" smtClean="0"/>
              <a:t>Řízení a organizace výukového procesu </a:t>
            </a:r>
          </a:p>
          <a:p>
            <a:r>
              <a:rPr lang="cs-CZ" sz="2000" dirty="0" smtClean="0"/>
              <a:t>Využívání učebních pomůcek a didaktické techniky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-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Konzistentnost</a:t>
            </a:r>
          </a:p>
          <a:p>
            <a:pPr lvl="1"/>
            <a:r>
              <a:rPr lang="cs-CZ" dirty="0" smtClean="0"/>
              <a:t>Podřízenost nižších cílů cílům vyšších</a:t>
            </a:r>
          </a:p>
          <a:p>
            <a:r>
              <a:rPr lang="cs-CZ" dirty="0" smtClean="0"/>
              <a:t>Přiměřenost</a:t>
            </a:r>
          </a:p>
          <a:p>
            <a:pPr lvl="1"/>
            <a:r>
              <a:rPr lang="cs-CZ" dirty="0" smtClean="0"/>
              <a:t>Možnostem a schopnostem žáků, učitele, reálným podmínkách vyučování</a:t>
            </a:r>
          </a:p>
          <a:p>
            <a:r>
              <a:rPr lang="cs-CZ" dirty="0" smtClean="0"/>
              <a:t>Vyjádření v pojmech výkonů žáků</a:t>
            </a:r>
          </a:p>
          <a:p>
            <a:pPr lvl="1"/>
            <a:r>
              <a:rPr lang="cs-CZ" dirty="0" smtClean="0"/>
              <a:t>Vyjádření změny v osobnosti žáka NE to, co bude učitel dělat</a:t>
            </a:r>
          </a:p>
          <a:p>
            <a:pPr lvl="1"/>
            <a:r>
              <a:rPr lang="cs-CZ" dirty="0" smtClean="0"/>
              <a:t>Nepoužívat nejednoznačná slovesa typu pochopit, znát, rozumět, osvojit si, naučit se! =&gt;AKTIVNÍ slovesa</a:t>
            </a:r>
          </a:p>
          <a:p>
            <a:r>
              <a:rPr lang="cs-CZ" dirty="0" smtClean="0"/>
              <a:t>Respektování taxonomie cílů vyučovacího procesu</a:t>
            </a:r>
          </a:p>
          <a:p>
            <a:pPr lvl="1"/>
            <a:r>
              <a:rPr lang="cs-CZ" dirty="0" smtClean="0"/>
              <a:t>Existuje více úrovní osvojení si učiva než jen zapamatování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Cíle pro vyšší úroveň učení se</a:t>
            </a:r>
          </a:p>
          <a:p>
            <a:r>
              <a:rPr lang="cs-CZ" dirty="0" smtClean="0"/>
              <a:t>Postupy, hledání řešení</a:t>
            </a:r>
          </a:p>
          <a:p>
            <a:r>
              <a:rPr lang="cs-CZ" dirty="0" smtClean="0"/>
              <a:t>=&gt; heuristické metody, sokratovské rozhovory (teze-antiteze-syntéza)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2450" t="37722" r="28708" b="40448"/>
          <a:stretch/>
        </p:blipFill>
        <p:spPr>
          <a:xfrm>
            <a:off x="539552" y="3429000"/>
            <a:ext cx="7872874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36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870" t="27195" r="28470" b="21813"/>
          <a:stretch/>
        </p:blipFill>
        <p:spPr>
          <a:xfrm>
            <a:off x="1115616" y="404664"/>
            <a:ext cx="7322414" cy="5884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27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250" t="33636" r="29688" b="44007"/>
          <a:stretch/>
        </p:blipFill>
        <p:spPr>
          <a:xfrm>
            <a:off x="336621" y="2204864"/>
            <a:ext cx="8454393" cy="302433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v psychomotorické rovině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6856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31250" t="35366" r="29116" b="29268"/>
          <a:stretch/>
        </p:blipFill>
        <p:spPr>
          <a:xfrm>
            <a:off x="678601" y="1124744"/>
            <a:ext cx="8263539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584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SWOT analýza – aktuální příležitosti a hrozby škol v 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Specifické cíle:</a:t>
            </a:r>
            <a:endParaRPr lang="cs-CZ" dirty="0"/>
          </a:p>
          <a:p>
            <a:pPr lvl="1"/>
            <a:r>
              <a:rPr lang="cs-CZ" dirty="0"/>
              <a:t>Charakterizovat pojem vnější prostředí organizace. (2. kategorie cílů podle revidované </a:t>
            </a:r>
            <a:r>
              <a:rPr lang="cs-CZ" dirty="0" err="1"/>
              <a:t>Bloomovy</a:t>
            </a:r>
            <a:r>
              <a:rPr lang="cs-CZ" dirty="0"/>
              <a:t> taxonomie)</a:t>
            </a:r>
          </a:p>
          <a:p>
            <a:pPr lvl="1"/>
            <a:r>
              <a:rPr lang="cs-CZ" dirty="0"/>
              <a:t>Charakterizovat pojem příležitost. (2. kategorie)</a:t>
            </a:r>
          </a:p>
          <a:p>
            <a:pPr lvl="1"/>
            <a:r>
              <a:rPr lang="cs-CZ" dirty="0"/>
              <a:t>Charakterizovat pojem hrozba. (2. kategorie)</a:t>
            </a:r>
          </a:p>
          <a:p>
            <a:pPr lvl="1"/>
            <a:r>
              <a:rPr lang="cs-CZ" dirty="0"/>
              <a:t>Porozumět článku. (2. kategorie)</a:t>
            </a:r>
          </a:p>
          <a:p>
            <a:pPr lvl="1"/>
            <a:r>
              <a:rPr lang="cs-CZ" dirty="0"/>
              <a:t>Vysvětlit obsah článku vlastními slovy ostatním studentům ve třídě. (2. kategorie)</a:t>
            </a:r>
          </a:p>
          <a:p>
            <a:pPr lvl="1"/>
            <a:r>
              <a:rPr lang="cs-CZ" dirty="0"/>
              <a:t>Rozlišit, které informaci z článku mohou mít dopad na střední školy. (4. kategorie)</a:t>
            </a:r>
          </a:p>
          <a:p>
            <a:pPr lvl="1"/>
            <a:r>
              <a:rPr lang="cs-CZ" dirty="0"/>
              <a:t>Uvést argumenty proč bude mít informace z článku dopad na střední školy. (4. kategorie)</a:t>
            </a:r>
          </a:p>
          <a:p>
            <a:pPr lvl="1"/>
            <a:r>
              <a:rPr lang="cs-CZ" dirty="0"/>
              <a:t>Rozhodnout, zda dopad na střední školy bude pozitivní nebo negativní. (5. kategorie)</a:t>
            </a:r>
          </a:p>
          <a:p>
            <a:pPr lvl="1"/>
            <a:r>
              <a:rPr lang="cs-CZ" dirty="0"/>
              <a:t>Kategorizovat dopady do příležitostí a hrozeb sepsáním matice příležitostí a hrozeb. (5. kategorie)</a:t>
            </a:r>
          </a:p>
          <a:p>
            <a:pPr lvl="1"/>
            <a:r>
              <a:rPr lang="cs-CZ" dirty="0"/>
              <a:t>Navrhnout možné strategie (opatření), jak může střední škola reagovat na změny vnějšího prostředí (6. kategorie)</a:t>
            </a:r>
          </a:p>
          <a:p>
            <a:pPr lvl="1"/>
            <a:r>
              <a:rPr lang="cs-CZ" dirty="0"/>
              <a:t>Odvodit kritické faktory úspěchu středních škol ukazující, na jakých faktorech závisí jejich úspěch. (6. kategorie)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0847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učiva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Pozor na </a:t>
            </a:r>
            <a:r>
              <a:rPr lang="cs-CZ" dirty="0" err="1" smtClean="0"/>
              <a:t>předimenzovanost</a:t>
            </a:r>
            <a:r>
              <a:rPr lang="cs-CZ" dirty="0" smtClean="0"/>
              <a:t> učiva</a:t>
            </a:r>
          </a:p>
          <a:p>
            <a:pPr lvl="1"/>
            <a:r>
              <a:rPr lang="cs-CZ" dirty="0" smtClean="0"/>
              <a:t>Zaměření se pouze na osvojování poznatků (=&gt;výklad, prezentace)</a:t>
            </a:r>
          </a:p>
          <a:p>
            <a:pPr lvl="1"/>
            <a:r>
              <a:rPr lang="cs-CZ" dirty="0" smtClean="0"/>
              <a:t>Výchovná a rozvíjející funkce školství? Rozvoj citové, hodnotové, mravní stránky osobnosti? Rozvoj klíčových kompetencí?</a:t>
            </a:r>
          </a:p>
          <a:p>
            <a:pPr lvl="1"/>
            <a:r>
              <a:rPr lang="cs-CZ" dirty="0" smtClean="0"/>
              <a:t>Monolog učitele – co dělají </a:t>
            </a:r>
            <a:r>
              <a:rPr lang="cs-CZ" dirty="0" smtClean="0"/>
              <a:t>žáci?</a:t>
            </a:r>
            <a:endParaRPr lang="cs-CZ" dirty="0" smtClean="0"/>
          </a:p>
          <a:p>
            <a:pPr lvl="2"/>
            <a:r>
              <a:rPr lang="cs-CZ" dirty="0" smtClean="0"/>
              <a:t>Poslouchají, opisují, napodobují učitele, řeší úlohy jako on, mechanicky memorují bez pochopení</a:t>
            </a:r>
          </a:p>
          <a:p>
            <a:r>
              <a:rPr lang="cs-CZ" dirty="0" smtClean="0"/>
              <a:t>Základní učivo x rozšiřující učivo</a:t>
            </a:r>
          </a:p>
          <a:p>
            <a:pPr lvl="1"/>
            <a:r>
              <a:rPr lang="cs-CZ" dirty="0" smtClean="0"/>
              <a:t>Umožňuje diferencovat žáky podle výkonu, nadání, schopností, úsilí, …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254</TotalTime>
  <Words>885</Words>
  <Application>Microsoft Office PowerPoint</Application>
  <PresentationFormat>Předvádění na obrazovce (4:3)</PresentationFormat>
  <Paragraphs>145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Původ</vt:lpstr>
      <vt:lpstr>Modernizace a racionalizace  vyučovacího procesu v odborném výcviku</vt:lpstr>
      <vt:lpstr>Oblasti modernizace a racionalizace vyučovacího procesu</vt:lpstr>
      <vt:lpstr>Cíle - požadavky</vt:lpstr>
      <vt:lpstr>Taxonomie cílů</vt:lpstr>
      <vt:lpstr>Snímek 5</vt:lpstr>
      <vt:lpstr>Taxonomie cílů v psychomotorické rovině</vt:lpstr>
      <vt:lpstr>Snímek 7</vt:lpstr>
      <vt:lpstr>SWOT analýza – aktuální příležitosti a hrozby škol v ČR</vt:lpstr>
      <vt:lpstr>Obsah učiva</vt:lpstr>
      <vt:lpstr>Příprava na život a práci současnou i budoucí</vt:lpstr>
      <vt:lpstr>Moderní ICT</vt:lpstr>
      <vt:lpstr>ICT a jejich vliv na vyučovací proces</vt:lpstr>
      <vt:lpstr>Inspirativní a informační zdroje </vt:lpstr>
      <vt:lpstr>Tablety ve školství</vt:lpstr>
      <vt:lpstr>Tablety ve školství</vt:lpstr>
      <vt:lpstr>Interaktivní tabule</vt:lpstr>
      <vt:lpstr>E-learning</vt:lpstr>
      <vt:lpstr>Sociální sítě ve výuce</vt:lpstr>
      <vt:lpstr>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výuka na školách</dc:title>
  <dc:creator>Lenovo</dc:creator>
  <cp:lastModifiedBy>Lenovo</cp:lastModifiedBy>
  <cp:revision>27</cp:revision>
  <dcterms:created xsi:type="dcterms:W3CDTF">2018-11-11T20:11:55Z</dcterms:created>
  <dcterms:modified xsi:type="dcterms:W3CDTF">2020-11-11T12:56:42Z</dcterms:modified>
</cp:coreProperties>
</file>