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69310" autoAdjust="0"/>
  </p:normalViewPr>
  <p:slideViewPr>
    <p:cSldViewPr snapToGrid="0">
      <p:cViewPr varScale="1">
        <p:scale>
          <a:sx n="79" d="100"/>
          <a:sy n="79" d="100"/>
        </p:scale>
        <p:origin x="-1548" y="-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praktickém vyučování nejpoužívanější</a:t>
            </a:r>
          </a:p>
          <a:p>
            <a:r>
              <a:rPr lang="cs-CZ" dirty="0" smtClean="0"/>
              <a:t>Učitel praktického výcviku by mu měl věnovat největší pozornost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Vymezení </a:t>
            </a:r>
            <a:r>
              <a:rPr lang="cs-CZ" smtClean="0"/>
              <a:t>klasifikačních stupňů</a:t>
            </a:r>
            <a:r>
              <a:rPr lang="cs-CZ" baseline="0" smtClean="0"/>
              <a:t> </a:t>
            </a:r>
            <a:r>
              <a:rPr lang="cs-CZ" baseline="0" dirty="0" smtClean="0"/>
              <a:t>podle kritérií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Prověřování, hodnocení, klasifikace praktických dovedností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Použití:</a:t>
            </a:r>
          </a:p>
          <a:p>
            <a:pPr lvl="1"/>
            <a:r>
              <a:rPr lang="cs-CZ" dirty="0" smtClean="0"/>
              <a:t>Před instruktáží</a:t>
            </a:r>
          </a:p>
          <a:p>
            <a:pPr lvl="1"/>
            <a:r>
              <a:rPr lang="cs-CZ" dirty="0" smtClean="0"/>
              <a:t>Po instruktáži</a:t>
            </a:r>
          </a:p>
          <a:p>
            <a:r>
              <a:rPr lang="cs-CZ" dirty="0" smtClean="0"/>
              <a:t>K ověření vědomostí z odborných teoretických předmětů</a:t>
            </a:r>
          </a:p>
          <a:p>
            <a:pPr lvl="1"/>
            <a:r>
              <a:rPr lang="cs-CZ" dirty="0" smtClean="0"/>
              <a:t>Nedostatky doplnit</a:t>
            </a:r>
          </a:p>
          <a:p>
            <a:r>
              <a:rPr lang="cs-CZ" dirty="0" smtClean="0"/>
              <a:t>Připravené otázky! (=nutnost)</a:t>
            </a:r>
          </a:p>
          <a:p>
            <a:pPr lvl="1"/>
            <a:r>
              <a:rPr lang="cs-CZ" dirty="0" smtClean="0"/>
              <a:t>Jasné</a:t>
            </a:r>
          </a:p>
          <a:p>
            <a:pPr lvl="1"/>
            <a:r>
              <a:rPr lang="cs-CZ" dirty="0" smtClean="0"/>
              <a:t>Konkrétní</a:t>
            </a:r>
          </a:p>
          <a:p>
            <a:pPr lvl="1"/>
            <a:r>
              <a:rPr lang="cs-CZ" dirty="0" smtClean="0"/>
              <a:t>Stručně formulované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Písemné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Ojedinělé využití</a:t>
            </a:r>
          </a:p>
          <a:p>
            <a:r>
              <a:rPr lang="cs-CZ" dirty="0" smtClean="0"/>
              <a:t>Doplňující</a:t>
            </a:r>
          </a:p>
          <a:p>
            <a:r>
              <a:rPr lang="cs-CZ" dirty="0" smtClean="0"/>
              <a:t>Např.:</a:t>
            </a:r>
          </a:p>
          <a:p>
            <a:pPr lvl="1"/>
            <a:r>
              <a:rPr lang="cs-CZ" dirty="0" smtClean="0"/>
              <a:t>Krátké opakování vědomostí před instruktáží</a:t>
            </a:r>
          </a:p>
          <a:p>
            <a:pPr lvl="1"/>
            <a:r>
              <a:rPr lang="cs-CZ" dirty="0" smtClean="0"/>
              <a:t>Alternativní test před instruktáží</a:t>
            </a:r>
          </a:p>
          <a:p>
            <a:pPr lvl="1"/>
            <a:r>
              <a:rPr lang="cs-CZ" dirty="0" smtClean="0"/>
              <a:t>Domácí písemná práce po skončení výuky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hodnocení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</a:p>
          <a:p>
            <a:r>
              <a:rPr lang="cs-CZ" dirty="0" smtClean="0"/>
              <a:t>Čas/rychlost</a:t>
            </a:r>
          </a:p>
          <a:p>
            <a:pPr lvl="1"/>
            <a:r>
              <a:rPr lang="cs-CZ" dirty="0" smtClean="0"/>
              <a:t>Doplňující ukazatel v přípravném období</a:t>
            </a:r>
          </a:p>
          <a:p>
            <a:pPr lvl="1"/>
            <a:r>
              <a:rPr lang="cs-CZ" dirty="0" smtClean="0"/>
              <a:t>V období dosahování norem kvalifikovaného pracovníka srovnatelný ukazatel s ukazatelem kvality</a:t>
            </a:r>
          </a:p>
          <a:p>
            <a:r>
              <a:rPr lang="cs-CZ" dirty="0" smtClean="0"/>
              <a:t>Odbornost/úroveň dovedností</a:t>
            </a:r>
          </a:p>
          <a:p>
            <a:pPr lvl="1"/>
            <a:r>
              <a:rPr lang="cs-CZ" dirty="0" smtClean="0"/>
              <a:t>Důležitý ukazatel v přípravném období</a:t>
            </a:r>
          </a:p>
          <a:p>
            <a:pPr lvl="1"/>
            <a:r>
              <a:rPr lang="cs-CZ" dirty="0" smtClean="0"/>
              <a:t>Později při upevnění dovedností a přechodu na produktivní činnosti doplňující ukazatel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často učitel praktického výcviku využívá k hodnocení žáků praktické zkoušení?</a:t>
            </a:r>
          </a:p>
          <a:p>
            <a:r>
              <a:rPr lang="cs-CZ" dirty="0" smtClean="0"/>
              <a:t>Kdy je vhodné, aby učitel odborného výcviku ústně zkoušek žáky a z jakého důvodu?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v praktickém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Kritéria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jako jedna z forem hodnocení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stupňů klasifikační škály</a:t>
            </a:r>
          </a:p>
          <a:p>
            <a:pPr lvl="1"/>
            <a:r>
              <a:rPr lang="cs-CZ" dirty="0" smtClean="0"/>
              <a:t>Výborně, chvalitebně, dobře, dostatečně, nedostatečně</a:t>
            </a:r>
          </a:p>
          <a:p>
            <a:r>
              <a:rPr lang="cs-CZ" dirty="0" smtClean="0"/>
              <a:t>Kritéria klasifikace = individuální (liší učitel od učitele)</a:t>
            </a:r>
          </a:p>
          <a:p>
            <a:pPr lvl="1"/>
            <a:r>
              <a:rPr lang="cs-CZ" dirty="0" smtClean="0"/>
              <a:t>Odborné dovednosti</a:t>
            </a:r>
          </a:p>
          <a:p>
            <a:pPr lvl="1"/>
            <a:r>
              <a:rPr lang="cs-CZ" dirty="0" smtClean="0"/>
              <a:t>Teoretické dovednosti</a:t>
            </a:r>
          </a:p>
          <a:p>
            <a:pPr lvl="1"/>
            <a:r>
              <a:rPr lang="cs-CZ" dirty="0" smtClean="0"/>
              <a:t>Organizace práce a pracoviště</a:t>
            </a:r>
          </a:p>
          <a:p>
            <a:pPr lvl="1"/>
            <a:r>
              <a:rPr lang="cs-CZ" dirty="0" smtClean="0"/>
              <a:t>BOZP</a:t>
            </a:r>
          </a:p>
          <a:p>
            <a:pPr lvl="1"/>
            <a:r>
              <a:rPr lang="cs-CZ" dirty="0" smtClean="0"/>
              <a:t>Úroveň obsluhy a údržby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5" name="Zástupný symbol pro obsah 4" descr="FullSizeRend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1335506" y="57138"/>
            <a:ext cx="9316276" cy="62714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Prověření teoretických znalosti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Vyjmenujte:</a:t>
            </a:r>
          </a:p>
          <a:p>
            <a:r>
              <a:rPr lang="cs-CZ" dirty="0" smtClean="0"/>
              <a:t>5 metod prověřování praktických dovedností</a:t>
            </a:r>
          </a:p>
          <a:p>
            <a:r>
              <a:rPr lang="cs-CZ" dirty="0" smtClean="0"/>
              <a:t>4 způsoby prověřování praktických dovedností</a:t>
            </a:r>
          </a:p>
          <a:p>
            <a:r>
              <a:rPr lang="cs-CZ" dirty="0" smtClean="0"/>
              <a:t>3 metody hodnocení v praktickém vyučování</a:t>
            </a:r>
          </a:p>
          <a:p>
            <a:r>
              <a:rPr lang="cs-CZ" dirty="0" smtClean="0"/>
              <a:t>3 ukazatele hodnocení v praktickém vyučování</a:t>
            </a:r>
          </a:p>
          <a:p>
            <a:r>
              <a:rPr lang="cs-CZ" dirty="0" smtClean="0"/>
              <a:t>5 doporučených kritérií klasifikace osvojených dovedností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Metody a způsoby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				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Cílem</a:t>
            </a:r>
            <a:r>
              <a:rPr lang="cs-CZ" dirty="0" smtClean="0"/>
              <a:t> je zjistit, jak si žíci osvojili v praktickém vyučování požadované pracovní postupy, operace a úkony.</a:t>
            </a:r>
          </a:p>
          <a:p>
            <a:r>
              <a:rPr lang="cs-CZ" b="1" dirty="0" smtClean="0"/>
              <a:t>Obsahem</a:t>
            </a:r>
            <a:r>
              <a:rPr lang="cs-CZ" dirty="0" smtClean="0"/>
              <a:t> je vlastní žákova činnost.</a:t>
            </a:r>
          </a:p>
          <a:p>
            <a:r>
              <a:rPr lang="cs-CZ" dirty="0" smtClean="0"/>
              <a:t>Soustavné</a:t>
            </a:r>
          </a:p>
          <a:p>
            <a:r>
              <a:rPr lang="cs-CZ" dirty="0" smtClean="0"/>
              <a:t>Přiměřené</a:t>
            </a:r>
          </a:p>
          <a:p>
            <a:r>
              <a:rPr lang="cs-CZ" dirty="0" smtClean="0"/>
              <a:t>Náročné</a:t>
            </a:r>
          </a:p>
          <a:p>
            <a:r>
              <a:rPr lang="cs-CZ" dirty="0" smtClean="0"/>
              <a:t>Spojené s objektivním hodnocením žáka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prověřování v praktickém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Frontální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Individuální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Prověřování skupin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</a:t>
            </a:r>
            <a:r>
              <a:rPr lang="cs-CZ" dirty="0" err="1" smtClean="0"/>
              <a:t>instruktura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kontrolora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prověřování praktických dovedností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Pozorování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Cvičné práce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úkoly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Práce problémového charakteru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požadavky na prověřování praktických dovedností žáků v praktickém vyučování?</a:t>
            </a:r>
          </a:p>
          <a:p>
            <a:r>
              <a:rPr lang="cs-CZ" dirty="0" smtClean="0"/>
              <a:t>V čem spočívá metoda prověřování praktických dovedností „žák v roli kontrolora“?</a:t>
            </a:r>
          </a:p>
          <a:p>
            <a:r>
              <a:rPr lang="cs-CZ" dirty="0" smtClean="0"/>
              <a:t>Popište, kdy využijete jednotlivé způsoby prověřování praktických dovedností.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 v praktickém vyučování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 (zkoušení)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zkoušení</a:t>
            </a:r>
          </a:p>
          <a:p>
            <a:pPr marL="586350" indent="-514350">
              <a:buNone/>
            </a:pPr>
            <a:endParaRPr lang="cs-CZ" dirty="0" smtClean="0"/>
          </a:p>
          <a:p>
            <a:pPr marL="586350" indent="-514350">
              <a:buNone/>
            </a:pPr>
            <a:r>
              <a:rPr lang="cs-CZ" dirty="0" smtClean="0"/>
              <a:t>Nápomocné při rozhodování mezi dvěma klasifikačními stupni může být: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Ústní zkoušení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Písemné zkoušení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zkoušení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Prověřit praktické dovednosti žáků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Zhodnotit praktické dovednosti žáků - vždy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Klasifikovat osvojené dovednosti žáků – v každém tématu (alespoň tematickém celku, alespoň část učební skupiny v každém tématu)</a:t>
            </a:r>
          </a:p>
          <a:p>
            <a:pPr marL="529200" indent="-457200"/>
            <a:r>
              <a:rPr lang="cs-CZ" dirty="0" smtClean="0"/>
              <a:t>Souborné práce</a:t>
            </a:r>
          </a:p>
          <a:p>
            <a:pPr marL="781200" lvl="1" indent="-457200"/>
            <a:r>
              <a:rPr lang="cs-CZ" dirty="0" smtClean="0"/>
              <a:t>Na konci klasifikačního období</a:t>
            </a:r>
          </a:p>
          <a:p>
            <a:pPr marL="781200" lvl="1" indent="-457200"/>
            <a:r>
              <a:rPr lang="cs-CZ" dirty="0" smtClean="0"/>
              <a:t>Prokázání kompletních pracovních dovedností</a:t>
            </a:r>
          </a:p>
          <a:p>
            <a:pPr marL="781200" lvl="1" indent="-457200"/>
            <a:r>
              <a:rPr lang="cs-CZ" dirty="0" smtClean="0"/>
              <a:t>Skládá se z dílčích dovedností získaných v jednotlivých tématech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105</TotalTime>
  <Words>560</Words>
  <Application>Microsoft Office PowerPoint</Application>
  <PresentationFormat>Vlastní</PresentationFormat>
  <Paragraphs>128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prezentace-edu-cz</vt:lpstr>
      <vt:lpstr>Prověřování, hodnocení, klasifikace praktických dovedností</vt:lpstr>
      <vt:lpstr>Prověřování praktických dovedností</vt:lpstr>
      <vt:lpstr>Prověřování praktických dovedností    </vt:lpstr>
      <vt:lpstr>Metody prověřování v praktickém vyučování</vt:lpstr>
      <vt:lpstr>Způsoby prověřování praktických dovedností </vt:lpstr>
      <vt:lpstr>Kontrolní otázky</vt:lpstr>
      <vt:lpstr>Metody hodnocení v praktickém vyučování</vt:lpstr>
      <vt:lpstr>Metody hodnocení (zkoušení)</vt:lpstr>
      <vt:lpstr>Praktické zkoušení </vt:lpstr>
      <vt:lpstr>Ústní zkoušení</vt:lpstr>
      <vt:lpstr>Písemné zkoušení</vt:lpstr>
      <vt:lpstr>Ukazatele hodnocení</vt:lpstr>
      <vt:lpstr>Snímek 13</vt:lpstr>
      <vt:lpstr>Klasifikace v praktickém vyučování</vt:lpstr>
      <vt:lpstr>Klasifikace jako jedna z forem hodnocení</vt:lpstr>
      <vt:lpstr>Snímek 16</vt:lpstr>
      <vt:lpstr>Prověření teoretických znalosti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16</cp:revision>
  <cp:lastPrinted>1601-01-01T00:00:00Z</cp:lastPrinted>
  <dcterms:created xsi:type="dcterms:W3CDTF">2019-06-11T20:19:30Z</dcterms:created>
  <dcterms:modified xsi:type="dcterms:W3CDTF">2019-10-02T12:10:44Z</dcterms:modified>
</cp:coreProperties>
</file>