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0" r:id="rId6"/>
    <p:sldId id="266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660"/>
  </p:normalViewPr>
  <p:slideViewPr>
    <p:cSldViewPr>
      <p:cViewPr varScale="1">
        <p:scale>
          <a:sx n="82" d="100"/>
          <a:sy n="82" d="100"/>
        </p:scale>
        <p:origin x="149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FC760-B615-4F13-9FE2-618F4349B85E}" type="datetimeFigureOut">
              <a:rPr lang="cs-CZ" smtClean="0"/>
              <a:pPr/>
              <a:t>09.10.2020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94C5E-2662-46CF-B164-900B32680B4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C8642F-1681-408C-B088-50645FD01F3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09.10.2020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/>
            <a:br>
              <a:rPr lang="cs-CZ" sz="4000" dirty="0"/>
            </a:br>
            <a:r>
              <a:rPr lang="cs-CZ" sz="4800" dirty="0">
                <a:solidFill>
                  <a:schemeClr val="bg1"/>
                </a:solidFill>
              </a:rPr>
              <a:t>Stavba atomu</a:t>
            </a:r>
            <a:endParaRPr lang="cs-CZ" sz="4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ATOM ?</a:t>
            </a:r>
          </a:p>
          <a:p>
            <a:pPr>
              <a:buBlip>
                <a:blip r:embed="rId3"/>
              </a:buBlip>
            </a:pPr>
            <a:endParaRPr lang="cs-CZ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Ze kterých částí se skládá atom?</a:t>
            </a:r>
          </a:p>
          <a:p>
            <a:pPr>
              <a:buNone/>
            </a:pPr>
            <a:endParaRPr lang="cs-CZ" sz="4400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elektroneutrální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atom ?</a:t>
            </a:r>
          </a:p>
          <a:p>
            <a:pPr>
              <a:buNone/>
            </a:pPr>
            <a:endParaRPr lang="cs-CZ" b="1" i="1" dirty="0">
              <a:latin typeface="Times New Roman"/>
              <a:cs typeface="Times New Roman"/>
              <a:sym typeface="Symbol"/>
            </a:endParaRPr>
          </a:p>
          <a:p>
            <a:pPr>
              <a:buNone/>
            </a:pPr>
            <a:endParaRPr lang="cs-CZ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206084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Atomy jsou základní stavební </a:t>
            </a:r>
            <a:r>
              <a:rPr lang="cs-CZ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částice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všech látek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3356992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Atom se skládá z:</a:t>
            </a:r>
          </a:p>
          <a:p>
            <a:pPr>
              <a:buBlip>
                <a:blip r:embed="rId4"/>
              </a:buBlip>
            </a:pPr>
            <a:r>
              <a:rPr lang="cs-CZ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Atomového jádra </a:t>
            </a:r>
            <a:r>
              <a:rPr lang="cs-CZ" sz="2400" b="1" i="1" dirty="0">
                <a:latin typeface="Times New Roman"/>
                <a:cs typeface="Times New Roman"/>
                <a:sym typeface="Symbol"/>
              </a:rPr>
              <a:t>   obsahuje 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protony p</a:t>
            </a:r>
            <a:r>
              <a:rPr lang="cs-CZ" sz="2400" b="1" i="1" baseline="300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+</a:t>
            </a:r>
            <a:r>
              <a:rPr lang="cs-CZ" sz="2400" b="1" i="1" dirty="0">
                <a:latin typeface="Times New Roman"/>
                <a:cs typeface="Times New Roman"/>
                <a:sym typeface="Symbol"/>
              </a:rPr>
              <a:t> a 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neutrony n</a:t>
            </a:r>
            <a:r>
              <a:rPr lang="cs-CZ" sz="2400" b="1" i="1" baseline="300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0</a:t>
            </a:r>
          </a:p>
          <a:p>
            <a:pPr>
              <a:buBlip>
                <a:blip r:embed="rId4"/>
              </a:buBlip>
            </a:pP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Elektronového obalu </a:t>
            </a:r>
            <a:r>
              <a:rPr lang="cs-CZ" sz="2400" b="1" i="1" dirty="0">
                <a:latin typeface="Times New Roman"/>
                <a:cs typeface="Times New Roman"/>
                <a:sym typeface="Symbol"/>
              </a:rPr>
              <a:t>   obsahuje 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elektrony e</a:t>
            </a:r>
            <a:r>
              <a:rPr lang="cs-CZ" sz="2400" b="1" i="1" baseline="300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-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522920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/>
                <a:cs typeface="Times New Roman"/>
              </a:rPr>
              <a:t>Takový atom, který 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</a:rPr>
              <a:t>nemá</a:t>
            </a:r>
            <a:r>
              <a:rPr lang="cs-CZ" sz="2400" b="1" i="1" dirty="0">
                <a:latin typeface="Times New Roman"/>
                <a:cs typeface="Times New Roman"/>
              </a:rPr>
              <a:t> elektrický náboj </a:t>
            </a:r>
            <a:r>
              <a:rPr lang="cs-CZ" sz="2400" b="1" i="1" dirty="0">
                <a:latin typeface="Times New Roman"/>
                <a:cs typeface="Times New Roman"/>
                <a:sym typeface="Symbol"/>
              </a:rPr>
              <a:t>  má v elektronovém obalu stejný počet 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elektronů (e</a:t>
            </a:r>
            <a:r>
              <a:rPr lang="cs-CZ" sz="2400" b="1" i="1" baseline="300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-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)</a:t>
            </a:r>
            <a:r>
              <a:rPr lang="cs-CZ" sz="2400" b="1" i="1" dirty="0">
                <a:latin typeface="Times New Roman"/>
                <a:cs typeface="Times New Roman"/>
                <a:sym typeface="Symbol"/>
              </a:rPr>
              <a:t>, jako je v jádře 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protonů (p</a:t>
            </a:r>
            <a:r>
              <a:rPr lang="cs-CZ" sz="2400" b="1" i="1" baseline="30000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+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)</a:t>
            </a:r>
            <a:endParaRPr lang="cs-CZ" sz="2400" b="1" i="1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ION ?</a:t>
            </a:r>
          </a:p>
          <a:p>
            <a:pPr>
              <a:buNone/>
            </a:pPr>
            <a:endParaRPr lang="cs-CZ" sz="4400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kation ?</a:t>
            </a:r>
          </a:p>
          <a:p>
            <a:pPr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anion ?</a:t>
            </a:r>
          </a:p>
          <a:p>
            <a:pPr>
              <a:buNone/>
            </a:pPr>
            <a:endParaRPr lang="cs-CZ" b="1" i="1" dirty="0">
              <a:latin typeface="Times New Roman"/>
              <a:cs typeface="Times New Roman"/>
            </a:endParaRPr>
          </a:p>
          <a:p>
            <a:pPr>
              <a:buNone/>
            </a:pPr>
            <a:endParaRPr lang="cs-CZ" b="1" i="1" dirty="0"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34076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/>
                <a:cs typeface="Times New Roman"/>
              </a:rPr>
              <a:t>Je to atom, který nese elektrický 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</a:rPr>
              <a:t>náboj</a:t>
            </a:r>
            <a:r>
              <a:rPr lang="cs-CZ" sz="2400" b="1" i="1" dirty="0">
                <a:latin typeface="Times New Roman"/>
                <a:cs typeface="Times New Roman"/>
              </a:rPr>
              <a:t> </a:t>
            </a:r>
            <a:r>
              <a:rPr lang="cs-CZ" sz="2400" b="1" i="1" dirty="0">
                <a:latin typeface="Times New Roman"/>
                <a:cs typeface="Times New Roman"/>
                <a:sym typeface="Symbol"/>
              </a:rPr>
              <a:t>  buď 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+</a:t>
            </a:r>
            <a:r>
              <a:rPr lang="cs-CZ" sz="2400" b="1" i="1" dirty="0">
                <a:latin typeface="Times New Roman"/>
                <a:cs typeface="Times New Roman"/>
                <a:sym typeface="Symbol"/>
              </a:rPr>
              <a:t>, nebo 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–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249289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/>
                <a:cs typeface="Times New Roman"/>
              </a:rPr>
              <a:t>Takový ion, který má náboj 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</a:rPr>
              <a:t>(+)</a:t>
            </a:r>
          </a:p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/>
                <a:cs typeface="Times New Roman"/>
              </a:rPr>
              <a:t>Kationty vznikají z atomů těch prvků, které mají 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</a:rPr>
              <a:t>malou</a:t>
            </a:r>
            <a:r>
              <a:rPr lang="cs-CZ" sz="2400" b="1" i="1" dirty="0">
                <a:latin typeface="Times New Roman"/>
                <a:cs typeface="Times New Roman"/>
              </a:rPr>
              <a:t> elektronegativitu („nechají si ukrást elektrony“)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4437112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/>
                <a:cs typeface="Times New Roman"/>
              </a:rPr>
              <a:t>Takový ion, který má náboj 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</a:rPr>
              <a:t>(–)</a:t>
            </a:r>
          </a:p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/>
                <a:cs typeface="Times New Roman"/>
              </a:rPr>
              <a:t>Anionty vznikají z atomů těch prvků, které mají 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</a:rPr>
              <a:t>velkou </a:t>
            </a:r>
            <a:r>
              <a:rPr lang="cs-CZ" sz="2400" b="1" i="1" dirty="0">
                <a:latin typeface="Times New Roman"/>
                <a:cs typeface="Times New Roman"/>
              </a:rPr>
              <a:t>elektronegativitu</a:t>
            </a:r>
            <a:r>
              <a:rPr lang="cs-CZ" sz="2400" b="1" i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cs-CZ" sz="2400" b="1" i="1" dirty="0">
                <a:latin typeface="Times New Roman"/>
                <a:cs typeface="Times New Roman"/>
              </a:rPr>
              <a:t>(„kradou jiným atomům elektrony“)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44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Co je to ELEKTRONEGATIVITA </a:t>
            </a:r>
            <a:r>
              <a:rPr lang="cs-CZ" sz="44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>
              <a:buBlip>
                <a:blip r:embed="rId3"/>
              </a:buBlip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Schopnost atomů určitého prvku                          elektrony atomům jiných prvků</a:t>
            </a:r>
          </a:p>
          <a:p>
            <a:pPr>
              <a:buBlip>
                <a:blip r:embed="rId3"/>
              </a:buBlip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Číselná hodnota elektronegativity je uvedena                       v periodické soustavě prvků</a:t>
            </a:r>
          </a:p>
          <a:p>
            <a:pPr>
              <a:buBlip>
                <a:blip r:embed="rId3"/>
              </a:buBlip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Elektronegativita je důležitá vlastnost prvků </a:t>
            </a:r>
            <a:r>
              <a:rPr lang="cs-CZ" b="1" i="1" dirty="0">
                <a:latin typeface="Times New Roman"/>
                <a:cs typeface="Times New Roman"/>
                <a:sym typeface="Symbol"/>
              </a:rPr>
              <a:t> rozhoduje o typu chemické            , která vznikne mezi</a:t>
            </a:r>
          </a:p>
          <a:p>
            <a:pPr>
              <a:buNone/>
            </a:pPr>
            <a:r>
              <a:rPr lang="cs-CZ" b="1" i="1" dirty="0">
                <a:latin typeface="Times New Roman"/>
                <a:cs typeface="Times New Roman"/>
                <a:sym typeface="Symbol"/>
              </a:rPr>
              <a:t>                při tvorbě sloučenin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Největší elektronegativitu ze všech prvků periodické soustavy má</a:t>
            </a:r>
            <a:endParaRPr lang="cs-CZ" b="1" i="1" dirty="0">
              <a:solidFill>
                <a:srgbClr val="0070C0"/>
              </a:solidFill>
              <a:latin typeface="Times New Roman"/>
              <a:cs typeface="Times New Roman"/>
              <a:sym typeface="Symbol"/>
            </a:endParaRPr>
          </a:p>
          <a:p>
            <a:pPr>
              <a:buBlip>
                <a:blip r:embed="rId4"/>
              </a:buBlip>
            </a:pPr>
            <a:r>
              <a:rPr lang="cs-CZ" b="1" i="1" dirty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Atomy žádného prvku nemohou odebrat </a:t>
            </a:r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(„ukrást“) atomům Fluoru elektrony</a:t>
            </a:r>
            <a:endParaRPr lang="cs-CZ" b="1" i="1" dirty="0">
              <a:solidFill>
                <a:srgbClr val="FF0000"/>
              </a:solidFill>
              <a:latin typeface="Times New Roman"/>
              <a:cs typeface="Times New Roman"/>
              <a:sym typeface="Symbol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292080" y="1484784"/>
            <a:ext cx="29523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přitahovat („krást“)</a:t>
            </a:r>
            <a:endParaRPr lang="cs-CZ" sz="2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948264" y="2276872"/>
            <a:ext cx="24482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 značky prvku </a:t>
            </a:r>
            <a:endParaRPr lang="cs-CZ" sz="2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572000" y="3429000"/>
            <a:ext cx="9361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vazby</a:t>
            </a:r>
            <a:endParaRPr lang="cs-CZ" sz="2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3861049"/>
            <a:ext cx="1080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atomy</a:t>
            </a:r>
            <a:endParaRPr lang="cs-CZ" sz="2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483768" y="4653136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Fluor</a:t>
            </a:r>
            <a:r>
              <a:rPr lang="cs-CZ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b="1" i="1" dirty="0">
                <a:latin typeface="Times New Roman"/>
                <a:cs typeface="Times New Roman"/>
                <a:sym typeface="Symbol"/>
              </a:rPr>
              <a:t>  </a:t>
            </a:r>
            <a:r>
              <a:rPr lang="cs-CZ" sz="2600" b="1" i="1" dirty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4,1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Stavba atomu Boru </a:t>
            </a: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8784976" cy="502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>
              <a:buNone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MOLEKULA ?</a:t>
            </a:r>
          </a:p>
          <a:p>
            <a:pPr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alespoň 3 příklady molekul</a:t>
            </a:r>
          </a:p>
          <a:p>
            <a:pPr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znamená pojem disociace MOLEKULY ?</a:t>
            </a:r>
          </a:p>
          <a:p>
            <a:pPr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26876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6"/>
              </a:buBlip>
            </a:pPr>
            <a:r>
              <a:rPr lang="cs-CZ" sz="2400" b="1" i="1" dirty="0"/>
              <a:t> Je to částice složená ze 2 nebo více sloučených atomů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2132856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/>
              <a:t> H2 – plynný vodík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256490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/>
              <a:t> H2O – voda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2996952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/>
              <a:t> NH3 – amoniak (čpavek)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1560" y="342900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/>
              <a:t> CO2 – oxid uhličitý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386104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/>
              <a:t> CH4 - </a:t>
            </a:r>
            <a:r>
              <a:rPr lang="cs-CZ" sz="2400" b="1" i="1" dirty="0" err="1"/>
              <a:t>methan</a:t>
            </a:r>
            <a:endParaRPr lang="cs-CZ" sz="2400" b="1" i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39552" y="5013176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6"/>
              </a:buBlip>
            </a:pPr>
            <a:r>
              <a:rPr lang="cs-CZ" sz="2400" b="1" i="1" dirty="0"/>
              <a:t> Je to rozštěpení chemických vazeb mezi atomy v molekule </a:t>
            </a:r>
            <a:r>
              <a:rPr lang="cs-CZ" sz="2400" b="1" i="1"/>
              <a:t>a rozpad </a:t>
            </a:r>
            <a:r>
              <a:rPr lang="cs-CZ" sz="2400" b="1" i="1" dirty="0"/>
              <a:t>molekuly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04056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Shrnutí základních pojmů určených k zapamatování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Atom</a:t>
            </a:r>
          </a:p>
          <a:p>
            <a:pPr>
              <a:buBlip>
                <a:blip r:embed="rId2"/>
              </a:buBlip>
            </a:pPr>
            <a:r>
              <a:rPr lang="cs-CZ" b="1" dirty="0" err="1">
                <a:solidFill>
                  <a:schemeClr val="accent5">
                    <a:lumMod val="50000"/>
                  </a:schemeClr>
                </a:solidFill>
              </a:rPr>
              <a:t>Elektroneutrální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 atom</a:t>
            </a:r>
          </a:p>
          <a:p>
            <a:pPr>
              <a:buBlip>
                <a:blip r:embed="rId2"/>
              </a:buBlip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Ion (kation, anion)</a:t>
            </a:r>
          </a:p>
          <a:p>
            <a:pPr>
              <a:buBlip>
                <a:blip r:embed="rId2"/>
              </a:buBlip>
            </a:pPr>
            <a:r>
              <a:rPr lang="cs-CZ" b="1">
                <a:solidFill>
                  <a:schemeClr val="accent5">
                    <a:lumMod val="50000"/>
                  </a:schemeClr>
                </a:solidFill>
              </a:rPr>
              <a:t>Elektronegativita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prvku</a:t>
            </a:r>
          </a:p>
          <a:p>
            <a:pPr>
              <a:buBlip>
                <a:blip r:embed="rId2"/>
              </a:buBlip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Atomové jádro (protony, neutrony)</a:t>
            </a:r>
          </a:p>
          <a:p>
            <a:pPr>
              <a:buBlip>
                <a:blip r:embed="rId2"/>
              </a:buBlip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Elektronový obal (elektrony)</a:t>
            </a:r>
          </a:p>
          <a:p>
            <a:pPr>
              <a:buBlip>
                <a:blip r:embed="rId2"/>
              </a:buBlip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Valenční vrstva elektronového obalu</a:t>
            </a:r>
          </a:p>
          <a:p>
            <a:pPr>
              <a:buBlip>
                <a:blip r:embed="rId2"/>
              </a:buBlip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Valenční elektrony</a:t>
            </a:r>
          </a:p>
          <a:p>
            <a:pPr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431</TotalTime>
  <Words>337</Words>
  <Application>Microsoft Office PowerPoint</Application>
  <PresentationFormat>Předvádění na obrazovce (4:3)</PresentationFormat>
  <Paragraphs>67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Calibri</vt:lpstr>
      <vt:lpstr>Constantia</vt:lpstr>
      <vt:lpstr>Symbol</vt:lpstr>
      <vt:lpstr>Times New Roman</vt:lpstr>
      <vt:lpstr>Wingdings</vt:lpstr>
      <vt:lpstr>Wingdings 2</vt:lpstr>
      <vt:lpstr>Tok</vt:lpstr>
      <vt:lpstr> Stavba atomu</vt:lpstr>
      <vt:lpstr>Základní pojmy</vt:lpstr>
      <vt:lpstr>Prezentace aplikace PowerPoint</vt:lpstr>
      <vt:lpstr>Prezentace aplikace PowerPoint</vt:lpstr>
      <vt:lpstr>Stavba atomu Boru </vt:lpstr>
      <vt:lpstr>Prezentace aplikace PowerPoint</vt:lpstr>
      <vt:lpstr>Shrnutí základních pojmů určených k zapamatování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učební materiál</dc:title>
  <dc:creator>Ptacek</dc:creator>
  <cp:lastModifiedBy>Ptáček Petr, Mgr.</cp:lastModifiedBy>
  <cp:revision>64</cp:revision>
  <dcterms:created xsi:type="dcterms:W3CDTF">2012-02-12T15:24:23Z</dcterms:created>
  <dcterms:modified xsi:type="dcterms:W3CDTF">2020-10-09T15:01:43Z</dcterms:modified>
</cp:coreProperties>
</file>