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56" d="100"/>
          <a:sy n="56" d="100"/>
        </p:scale>
        <p:origin x="-72" y="-25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:a16="http://schemas.microsoft.com/office/drawing/2014/main" xmlns="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:a16="http://schemas.microsoft.com/office/drawing/2014/main" xmlns="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:a16="http://schemas.microsoft.com/office/drawing/2014/main" xmlns="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:a16="http://schemas.microsoft.com/office/drawing/2014/main" xmlns="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:a16="http://schemas.microsoft.com/office/drawing/2014/main" xmlns="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:a16="http://schemas.microsoft.com/office/drawing/2014/main" xmlns="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xmlns="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:a16="http://schemas.microsoft.com/office/drawing/2014/main" xmlns="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:a16="http://schemas.microsoft.com/office/drawing/2014/main" xmlns="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xmlns="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:a16="http://schemas.microsoft.com/office/drawing/2014/main" xmlns="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:a16="http://schemas.microsoft.com/office/drawing/2014/main" xmlns="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xmlns="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trvalosti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0489"/>
            <a:ext cx="8064900" cy="4052711"/>
          </a:xfrm>
        </p:spPr>
        <p:txBody>
          <a:bodyPr/>
          <a:lstStyle/>
          <a:p>
            <a:r>
              <a:rPr lang="cs-CZ" dirty="0" smtClean="0"/>
              <a:t>mít </a:t>
            </a:r>
            <a:r>
              <a:rPr lang="cs-CZ" b="1" dirty="0" smtClean="0"/>
              <a:t>vědomosti a dovednosti </a:t>
            </a:r>
            <a:r>
              <a:rPr lang="cs-CZ" dirty="0" smtClean="0"/>
              <a:t>na takové úrovni, aby je žáci v případě potřeby mohli </a:t>
            </a:r>
            <a:r>
              <a:rPr lang="cs-CZ" b="1" dirty="0" smtClean="0"/>
              <a:t>pohotově a správně použít</a:t>
            </a:r>
          </a:p>
          <a:p>
            <a:r>
              <a:rPr lang="cs-CZ" dirty="0" smtClean="0"/>
              <a:t>předpokládá dodržování všech didaktických zásad</a:t>
            </a:r>
          </a:p>
          <a:p>
            <a:r>
              <a:rPr lang="cs-CZ" dirty="0" smtClean="0"/>
              <a:t>pro trvalé osvojení pracovních činností je rozhodující DOSTATEK ČASU na soustavné procvičování učiva</a:t>
            </a:r>
          </a:p>
          <a:p>
            <a:pPr lvl="1"/>
            <a:r>
              <a:rPr lang="cs-CZ" dirty="0" smtClean="0"/>
              <a:t>zejména 3. fáze učení – fáze procvičování a upevňování</a:t>
            </a:r>
          </a:p>
          <a:p>
            <a:r>
              <a:rPr lang="cs-CZ" dirty="0" smtClean="0"/>
              <a:t>k probranému učivu se během výuky vracíme a opakujeme jej v nových souvislostech</a:t>
            </a:r>
          </a:p>
          <a:p>
            <a:pPr lvl="1"/>
            <a:r>
              <a:rPr lang="cs-CZ" dirty="0" smtClean="0"/>
              <a:t>nové prvky učiva začleňujeme do stávajícího systému poznatků</a:t>
            </a:r>
          </a:p>
          <a:p>
            <a:r>
              <a:rPr lang="cs-CZ" b="1" dirty="0" smtClean="0"/>
              <a:t>NENÍ MOŽNÉ, ABY SI ŽÁCI ZAPAMATOVALI VŠECHNO!</a:t>
            </a:r>
          </a:p>
          <a:p>
            <a:r>
              <a:rPr lang="cs-CZ" dirty="0" smtClean="0"/>
              <a:t>trvalé poznatky = ty, co budou žáci potřebovat v osobním a profesním životě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43289" y="5215468"/>
            <a:ext cx="52719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 smtClean="0">
                <a:latin typeface="+mn-lt"/>
              </a:rPr>
              <a:t>Trvalé vědomosti</a:t>
            </a:r>
          </a:p>
          <a:p>
            <a:pPr algn="l">
              <a:buFontTx/>
              <a:buChar char="-"/>
            </a:pPr>
            <a:r>
              <a:rPr lang="cs-CZ" sz="2000" dirty="0" smtClean="0">
                <a:latin typeface="+mn-lt"/>
              </a:rPr>
              <a:t>uchované v dlouhodobé paměti</a:t>
            </a:r>
          </a:p>
          <a:p>
            <a:pPr algn="l">
              <a:buFontTx/>
              <a:buChar char="-"/>
            </a:pPr>
            <a:r>
              <a:rPr lang="cs-CZ" sz="2000" dirty="0" smtClean="0">
                <a:latin typeface="+mn-lt"/>
              </a:rPr>
              <a:t>vybavované bez větší námahy</a:t>
            </a:r>
          </a:p>
          <a:p>
            <a:pPr algn="l">
              <a:buFontTx/>
              <a:buChar char="-"/>
            </a:pPr>
            <a:r>
              <a:rPr lang="cs-CZ" sz="2000" dirty="0" smtClean="0">
                <a:latin typeface="+mn-lt"/>
              </a:rPr>
              <a:t>umožňují řešit praktické i intelektové úkoly</a:t>
            </a:r>
            <a:endParaRPr lang="cs-CZ" sz="20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vědeckosti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požadavek na učitele, aby neustále a systematicky udržoval kontakt s vědeckými disciplínami, které jsou základem vyučovaných předmětů</a:t>
            </a:r>
          </a:p>
          <a:p>
            <a:r>
              <a:rPr lang="cs-CZ" dirty="0" smtClean="0"/>
              <a:t>učivo i didaktické prostředky -&gt; odpovídají současnému stupni poznání v daném oboru</a:t>
            </a:r>
          </a:p>
          <a:p>
            <a:r>
              <a:rPr lang="cs-CZ" dirty="0" smtClean="0"/>
              <a:t>žáci by měli být vedeni k samotné práci se změnou</a:t>
            </a:r>
          </a:p>
          <a:p>
            <a:pPr lvl="1"/>
            <a:r>
              <a:rPr lang="cs-CZ" dirty="0" smtClean="0"/>
              <a:t>samostatná aktualizace probraného učiva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například: změna sazeb daní, sociálního a zdravotního pojištění, změny pracovněprávních předpisů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</a:t>
            </a:r>
            <a:r>
              <a:rPr lang="cs-CZ" b="1" dirty="0" smtClean="0"/>
              <a:t>rincip emocionálnosti</a:t>
            </a:r>
          </a:p>
          <a:p>
            <a:r>
              <a:rPr lang="cs-CZ" dirty="0" smtClean="0"/>
              <a:t>probouzení adekvátní citové priority jedince</a:t>
            </a:r>
          </a:p>
          <a:p>
            <a:r>
              <a:rPr lang="cs-CZ" dirty="0" smtClean="0"/>
              <a:t>radostná tvůrčí atmosféra</a:t>
            </a:r>
          </a:p>
          <a:p>
            <a:r>
              <a:rPr lang="cs-CZ" dirty="0" smtClean="0"/>
              <a:t>=&gt; zvyšuje výkon</a:t>
            </a:r>
          </a:p>
          <a:p>
            <a:r>
              <a:rPr lang="cs-CZ" dirty="0" smtClean="0"/>
              <a:t>=&gt; usnadňuje překonávání překážek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Princip jednotnosti výchovného působení</a:t>
            </a:r>
          </a:p>
          <a:p>
            <a:r>
              <a:rPr lang="cs-CZ" dirty="0" smtClean="0"/>
              <a:t>všech pedagogů</a:t>
            </a:r>
          </a:p>
          <a:p>
            <a:r>
              <a:rPr lang="cs-CZ" dirty="0" smtClean="0"/>
              <a:t>jednota v požadavcích na žáka</a:t>
            </a:r>
          </a:p>
          <a:p>
            <a:r>
              <a:rPr lang="cs-CZ" dirty="0" smtClean="0"/>
              <a:t>jednota v přístupu všech učitelů, vychovatelů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pravidla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specifikace a konkretizace didaktických zásad pro výuku příslušného odborného výcviku</a:t>
            </a:r>
          </a:p>
          <a:p>
            <a:r>
              <a:rPr lang="cs-CZ" dirty="0" smtClean="0"/>
              <a:t>metodické zásady, metodická pravidla vyučovacího předmětu nebo oboru</a:t>
            </a:r>
          </a:p>
          <a:p>
            <a:r>
              <a:rPr lang="cs-CZ" dirty="0" smtClean="0"/>
              <a:t>věcné, konkrétní</a:t>
            </a:r>
          </a:p>
          <a:p>
            <a:r>
              <a:rPr lang="cs-CZ" dirty="0" smtClean="0"/>
              <a:t>pomáhají k dosažení cílů</a:t>
            </a:r>
          </a:p>
          <a:p>
            <a:r>
              <a:rPr lang="cs-CZ" dirty="0" smtClean="0"/>
              <a:t>pokyny ke správnému a účelnému vedení </a:t>
            </a:r>
            <a:r>
              <a:rPr lang="cs-CZ" smtClean="0"/>
              <a:t>procesu vzdělávání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např.: V rámci přípravy na výuku inovovat obsah vzdělávání v odborném výcviku v souladu s požadavky praxe.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vycházejí z:</a:t>
            </a:r>
          </a:p>
          <a:p>
            <a:pPr lvl="1"/>
            <a:r>
              <a:rPr lang="cs-CZ" dirty="0" smtClean="0"/>
              <a:t>obecných zákonitostí učení, </a:t>
            </a:r>
          </a:p>
          <a:p>
            <a:pPr lvl="1"/>
            <a:r>
              <a:rPr lang="cs-CZ" dirty="0" smtClean="0"/>
              <a:t>zobecněných poznatků </a:t>
            </a:r>
          </a:p>
          <a:p>
            <a:pPr lvl="1"/>
            <a:r>
              <a:rPr lang="cs-CZ" dirty="0" smtClean="0"/>
              <a:t>a zkušeností pedagogů</a:t>
            </a:r>
          </a:p>
          <a:p>
            <a:r>
              <a:rPr lang="cs-CZ" dirty="0" smtClean="0"/>
              <a:t>mají důležitý význam pro úspěšný průběh teoretického i praktického vyučování</a:t>
            </a:r>
          </a:p>
          <a:p>
            <a:r>
              <a:rPr lang="cs-CZ" dirty="0" smtClean="0"/>
              <a:t>vzájemně se prolínají</a:t>
            </a:r>
          </a:p>
          <a:p>
            <a:r>
              <a:rPr lang="cs-CZ" dirty="0" smtClean="0"/>
              <a:t>vztahují se na všechny složky výuky (O, F, M, DT, UP, K)</a:t>
            </a:r>
          </a:p>
          <a:p>
            <a:r>
              <a:rPr lang="cs-CZ" dirty="0" smtClean="0"/>
              <a:t>úspěšnost vyučování závisí na jejich:</a:t>
            </a:r>
          </a:p>
          <a:p>
            <a:pPr lvl="1"/>
            <a:r>
              <a:rPr lang="cs-CZ" dirty="0" smtClean="0"/>
              <a:t>respektování</a:t>
            </a:r>
          </a:p>
          <a:p>
            <a:pPr lvl="1"/>
            <a:r>
              <a:rPr lang="cs-CZ" dirty="0" smtClean="0"/>
              <a:t>tvořivém uplatňování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 s nejužší vazbou na praktické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smtClean="0"/>
              <a:t>Zásada soustavnosti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Propojení teorie s praxí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U</a:t>
            </a:r>
            <a:r>
              <a:rPr lang="cs-CZ" dirty="0" smtClean="0"/>
              <a:t>vědomělosti a aktivity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</a:t>
            </a:r>
            <a:r>
              <a:rPr lang="cs-CZ" dirty="0" smtClean="0"/>
              <a:t>řiměřenosti a postupnosti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N</a:t>
            </a:r>
            <a:r>
              <a:rPr lang="cs-CZ" dirty="0" smtClean="0"/>
              <a:t>ázornosti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Trvalosti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Vědeckosti</a:t>
            </a:r>
          </a:p>
          <a:p>
            <a:pPr marL="511200" indent="-457200">
              <a:buFont typeface="+mj-lt"/>
              <a:buAutoNum type="arabicPeriod"/>
            </a:pPr>
            <a:endParaRPr lang="cs-CZ" dirty="0" smtClean="0"/>
          </a:p>
          <a:p>
            <a:pPr marL="511200" indent="-457200">
              <a:buNone/>
            </a:pPr>
            <a:r>
              <a:rPr lang="cs-CZ" dirty="0" smtClean="0"/>
              <a:t>Principy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Emocionálnosti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Jednoty výchovného působení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soustavnosti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osvojování pracovních činností v logickém sledu</a:t>
            </a:r>
          </a:p>
          <a:p>
            <a:r>
              <a:rPr lang="cs-CZ" dirty="0" smtClean="0"/>
              <a:t>poznatky tvoří pro žáky přijatelnou posloupnost</a:t>
            </a:r>
          </a:p>
          <a:p>
            <a:r>
              <a:rPr lang="cs-CZ" dirty="0" smtClean="0"/>
              <a:t>jeden poznatek logicky vyplývá z druhého</a:t>
            </a:r>
          </a:p>
          <a:p>
            <a:endParaRPr lang="cs-CZ" dirty="0" smtClean="0"/>
          </a:p>
          <a:p>
            <a:r>
              <a:rPr lang="cs-CZ" dirty="0" smtClean="0"/>
              <a:t>od konkrétního k abstraktnímu</a:t>
            </a:r>
          </a:p>
          <a:p>
            <a:r>
              <a:rPr lang="cs-CZ" dirty="0" smtClean="0"/>
              <a:t>od jednoduchého ke komplexnímu</a:t>
            </a:r>
          </a:p>
          <a:p>
            <a:endParaRPr lang="cs-CZ" dirty="0" smtClean="0"/>
          </a:p>
          <a:p>
            <a:r>
              <a:rPr lang="cs-CZ" dirty="0" smtClean="0"/>
              <a:t>Př.: Švadleny/krejčí</a:t>
            </a:r>
          </a:p>
          <a:p>
            <a:pPr>
              <a:buNone/>
            </a:pPr>
            <a:r>
              <a:rPr lang="cs-CZ" dirty="0" smtClean="0"/>
              <a:t>druhy stehů -&gt; šití dílů -&gt; šití celku oděvů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Propojení teorie s praxí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Vytváření optimálních mezipředmětových vztahů</a:t>
            </a:r>
          </a:p>
          <a:p>
            <a:pPr marL="700200" lvl="1" indent="-457200"/>
            <a:r>
              <a:rPr lang="cs-CZ" dirty="0" smtClean="0"/>
              <a:t>učivo odborných předmětů a učivo praktického vyučování</a:t>
            </a:r>
          </a:p>
          <a:p>
            <a:pPr marL="700200" lvl="1" indent="-457200"/>
            <a:r>
              <a:rPr lang="cs-CZ" dirty="0" smtClean="0"/>
              <a:t>teoretické vědomosti by měly být funkčně propojeny s jejich praktickou aplikací</a:t>
            </a:r>
          </a:p>
          <a:p>
            <a:pPr marL="700200" lvl="1" indent="-457200"/>
            <a:r>
              <a:rPr lang="cs-CZ" dirty="0" smtClean="0"/>
              <a:t>žáci by měli získávat vědomosti nejen z výkladu učitele nebo literatury, ale i ze své osobní zkušenosti, praktické činnosti</a:t>
            </a:r>
          </a:p>
          <a:p>
            <a:pPr marL="700200" lvl="1" indent="-457200"/>
            <a:endParaRPr lang="cs-CZ" dirty="0" smtClean="0"/>
          </a:p>
          <a:p>
            <a:pPr marL="700200" lvl="1" indent="-457200">
              <a:buNone/>
            </a:pPr>
            <a:endParaRPr lang="cs-CZ" dirty="0" smtClean="0"/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Respektování požadavků praxe a vývoje vědních oborů</a:t>
            </a:r>
          </a:p>
          <a:p>
            <a:pPr marL="700200" lvl="1" indent="-457200"/>
            <a:r>
              <a:rPr lang="cs-CZ" dirty="0" smtClean="0"/>
              <a:t>výsledky vzdělávání by měly korespondovat s požadavky trhu práce</a:t>
            </a:r>
          </a:p>
          <a:p>
            <a:pPr marL="700200" lvl="1" indent="-457200"/>
            <a:r>
              <a:rPr lang="cs-CZ" dirty="0" smtClean="0"/>
              <a:t>praktická využitelnost poznatků a smysluplnost výuky má vliv na MOTIVACI A ZÁJEM ŽÁKŮ O OBOR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1289" y="550666"/>
            <a:ext cx="8064900" cy="451576"/>
          </a:xfrm>
        </p:spPr>
        <p:txBody>
          <a:bodyPr/>
          <a:lstStyle/>
          <a:p>
            <a:r>
              <a:rPr lang="cs-CZ" dirty="0" smtClean="0"/>
              <a:t>Zásada uvědomělosti a aktivity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96622"/>
            <a:ext cx="8064900" cy="4635378"/>
          </a:xfrm>
        </p:spPr>
        <p:txBody>
          <a:bodyPr/>
          <a:lstStyle/>
          <a:p>
            <a:r>
              <a:rPr lang="cs-CZ" dirty="0" smtClean="0"/>
              <a:t>Uvědomělost = pochopení smyslu a významu osvojovaných pracovních činností</a:t>
            </a:r>
          </a:p>
          <a:p>
            <a:r>
              <a:rPr lang="cs-CZ" dirty="0" smtClean="0"/>
              <a:t>&gt; Předpoklad:</a:t>
            </a:r>
          </a:p>
          <a:p>
            <a:pPr lvl="1"/>
            <a:r>
              <a:rPr lang="cs-CZ" dirty="0" smtClean="0"/>
              <a:t>pochopit a uvědomit si cíle, ke kterým výuka směřuje</a:t>
            </a:r>
          </a:p>
          <a:p>
            <a:pPr lvl="1"/>
            <a:r>
              <a:rPr lang="cs-CZ" dirty="0" smtClean="0"/>
              <a:t>vnitřní přesvědčení o kvalitě a nutnosti výuky</a:t>
            </a:r>
          </a:p>
          <a:p>
            <a:pPr lvl="1"/>
            <a:r>
              <a:rPr lang="cs-CZ" dirty="0" smtClean="0"/>
              <a:t>informace o pozitivních výsledcích svého učení (zpětná vazba pro žáka)</a:t>
            </a:r>
          </a:p>
          <a:p>
            <a:pPr lvl="1"/>
            <a:r>
              <a:rPr lang="cs-CZ" dirty="0" smtClean="0"/>
              <a:t>radost, uspokojení při hodnocení učebních výsledků</a:t>
            </a:r>
          </a:p>
          <a:p>
            <a:endParaRPr lang="cs-CZ" dirty="0" smtClean="0"/>
          </a:p>
          <a:p>
            <a:r>
              <a:rPr lang="cs-CZ" dirty="0" smtClean="0"/>
              <a:t>aktivita = samostatně svých vědomostí používat při řešení pracovních úkolů</a:t>
            </a:r>
          </a:p>
          <a:p>
            <a:r>
              <a:rPr lang="cs-CZ" dirty="0" smtClean="0"/>
              <a:t>&gt;aktivitu ve výuce podporuje vnitřní motivovanost -&gt; pocit úspěchu, uznání, sociální kontakt, …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ŽÁCI NEMOHOU BÝT AKTIVNÍ, POKUD NEPOCHOPÍ UČIVO,</a:t>
            </a:r>
          </a:p>
          <a:p>
            <a:pPr>
              <a:buNone/>
            </a:pPr>
            <a:r>
              <a:rPr lang="cs-CZ" dirty="0" smtClean="0"/>
              <a:t>STEJNĚ TAK ŽÁCI NEMOHOU POCHOPIT UČIVO BEZ VLASTNÍ AKTIVNÍ SPOLUÚČASTI NA POZNÁVACÍM PROCESU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přiměřenosti a postupnosti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22400"/>
            <a:ext cx="8064900" cy="4409600"/>
          </a:xfrm>
        </p:spPr>
        <p:txBody>
          <a:bodyPr/>
          <a:lstStyle/>
          <a:p>
            <a:r>
              <a:rPr lang="cs-CZ" dirty="0" smtClean="0"/>
              <a:t>přiměřené:</a:t>
            </a:r>
          </a:p>
          <a:p>
            <a:pPr lvl="1"/>
            <a:r>
              <a:rPr lang="cs-CZ" dirty="0" smtClean="0"/>
              <a:t>výukové tempo učitele</a:t>
            </a:r>
          </a:p>
          <a:p>
            <a:pPr lvl="1"/>
            <a:r>
              <a:rPr lang="cs-CZ" dirty="0" smtClean="0"/>
              <a:t>pracovní tempo žáků při osvojování nového učiva</a:t>
            </a:r>
          </a:p>
          <a:p>
            <a:r>
              <a:rPr lang="cs-CZ" dirty="0" smtClean="0"/>
              <a:t>dostatek času lze získat správným výběrem základního učiva</a:t>
            </a:r>
          </a:p>
          <a:p>
            <a:r>
              <a:rPr lang="cs-CZ" dirty="0" smtClean="0"/>
              <a:t>brát ohled na psychický a fyzický rozvoj žáků</a:t>
            </a:r>
          </a:p>
          <a:p>
            <a:r>
              <a:rPr lang="cs-CZ" dirty="0" smtClean="0"/>
              <a:t>brát ohled na odlišnosti u žáků, mohou být v:</a:t>
            </a:r>
          </a:p>
          <a:p>
            <a:pPr lvl="1"/>
            <a:r>
              <a:rPr lang="cs-CZ" dirty="0" smtClean="0"/>
              <a:t>intelektu</a:t>
            </a:r>
          </a:p>
          <a:p>
            <a:pPr lvl="1"/>
            <a:r>
              <a:rPr lang="cs-CZ" dirty="0" smtClean="0"/>
              <a:t>citové sféře</a:t>
            </a:r>
          </a:p>
          <a:p>
            <a:pPr lvl="1"/>
            <a:r>
              <a:rPr lang="cs-CZ" dirty="0" smtClean="0"/>
              <a:t>temperamentu</a:t>
            </a:r>
          </a:p>
          <a:p>
            <a:pPr lvl="1"/>
            <a:r>
              <a:rPr lang="cs-CZ" dirty="0" smtClean="0"/>
              <a:t>schopnostech</a:t>
            </a:r>
          </a:p>
          <a:p>
            <a:pPr lvl="1"/>
            <a:r>
              <a:rPr lang="cs-CZ" dirty="0" smtClean="0"/>
              <a:t>zdravotním stavu</a:t>
            </a:r>
          </a:p>
          <a:p>
            <a:pPr lvl="1"/>
            <a:r>
              <a:rPr lang="cs-CZ" dirty="0" smtClean="0"/>
              <a:t>zájmech</a:t>
            </a:r>
          </a:p>
          <a:p>
            <a:pPr lvl="1"/>
            <a:r>
              <a:rPr lang="cs-CZ" dirty="0" smtClean="0"/>
              <a:t>motivaci</a:t>
            </a:r>
          </a:p>
          <a:p>
            <a:pPr lvl="1"/>
            <a:r>
              <a:rPr lang="cs-CZ" dirty="0" smtClean="0"/>
              <a:t>píli</a:t>
            </a:r>
          </a:p>
          <a:p>
            <a:pPr lvl="1"/>
            <a:r>
              <a:rPr lang="cs-CZ" dirty="0" smtClean="0"/>
              <a:t>aktuálních vědomostech a dovednostech</a:t>
            </a:r>
          </a:p>
          <a:p>
            <a:pPr lvl="1"/>
            <a:r>
              <a:rPr lang="cs-CZ" dirty="0" smtClean="0"/>
              <a:t>zvládání stresu</a:t>
            </a:r>
          </a:p>
          <a:p>
            <a:pPr lvl="1"/>
            <a:r>
              <a:rPr lang="cs-CZ" dirty="0" smtClean="0"/>
              <a:t>komunikativnosti, otevřenosti</a:t>
            </a:r>
          </a:p>
          <a:p>
            <a:pPr lvl="1"/>
            <a:r>
              <a:rPr lang="cs-CZ" dirty="0" smtClean="0"/>
              <a:t>nadání, handicapu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368801" y="3567289"/>
            <a:ext cx="424462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 smtClean="0">
                <a:latin typeface="+mn-lt"/>
              </a:rPr>
              <a:t>-&gt;od jednoduchého ke složitému</a:t>
            </a:r>
          </a:p>
          <a:p>
            <a:pPr algn="l"/>
            <a:r>
              <a:rPr lang="cs-CZ" sz="2000" dirty="0" smtClean="0">
                <a:latin typeface="+mn-lt"/>
              </a:rPr>
              <a:t>-&gt;od snadného k obtížnému</a:t>
            </a:r>
          </a:p>
          <a:p>
            <a:pPr algn="l"/>
            <a:r>
              <a:rPr lang="cs-CZ" sz="2000" dirty="0" smtClean="0">
                <a:latin typeface="+mn-lt"/>
              </a:rPr>
              <a:t>-&gt;od známého k neznámému</a:t>
            </a:r>
          </a:p>
          <a:p>
            <a:pPr algn="l"/>
            <a:endParaRPr lang="cs-CZ" sz="2000" dirty="0" smtClean="0">
              <a:latin typeface="+mn-lt"/>
            </a:endParaRPr>
          </a:p>
          <a:p>
            <a:pPr algn="l"/>
            <a:r>
              <a:rPr lang="cs-CZ" sz="1400" dirty="0" smtClean="0">
                <a:latin typeface="+mn-lt"/>
              </a:rPr>
              <a:t>Příliš snadné úkoly =&gt;ztráta zájmu o učení i o práci</a:t>
            </a:r>
          </a:p>
          <a:p>
            <a:pPr algn="l"/>
            <a:r>
              <a:rPr lang="cs-CZ" sz="1400" dirty="0" smtClean="0">
                <a:latin typeface="+mn-lt"/>
              </a:rPr>
              <a:t>Příliš obtížné úkoly=&gt;ztráta důvěry ve své schopnosti</a:t>
            </a:r>
          </a:p>
          <a:p>
            <a:pPr algn="l"/>
            <a:endParaRPr lang="cs-CZ" sz="1400" dirty="0" smtClean="0">
              <a:latin typeface="+mn-lt"/>
            </a:endParaRPr>
          </a:p>
          <a:p>
            <a:pPr algn="l">
              <a:buFontTx/>
              <a:buChar char="-"/>
            </a:pPr>
            <a:r>
              <a:rPr lang="cs-CZ" sz="1800" dirty="0" smtClean="0">
                <a:latin typeface="+mn-lt"/>
              </a:rPr>
              <a:t>individuální přístup k žákům</a:t>
            </a:r>
          </a:p>
          <a:p>
            <a:pPr algn="l">
              <a:buFontTx/>
              <a:buChar char="-"/>
            </a:pPr>
            <a:r>
              <a:rPr lang="cs-CZ" sz="1800" dirty="0" smtClean="0">
                <a:latin typeface="+mn-lt"/>
              </a:rPr>
              <a:t>diferencovaný přístup </a:t>
            </a:r>
          </a:p>
          <a:p>
            <a:pPr algn="l"/>
            <a:r>
              <a:rPr lang="cs-CZ" sz="1800" dirty="0" smtClean="0">
                <a:latin typeface="+mn-lt"/>
              </a:rPr>
              <a:t>k hodnocení výkonu žáků</a:t>
            </a:r>
            <a:endParaRPr lang="cs-CZ" sz="18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názornosti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si vytvářejí představy a pojmy na základě bezprostředního vnímání předmětů, jevů a činností</a:t>
            </a:r>
          </a:p>
          <a:p>
            <a:r>
              <a:rPr lang="cs-CZ" dirty="0" smtClean="0"/>
              <a:t>J. A. Komenský, „zlaté pravidlo učitelů“ = vnímat, co nejvíce smysly -&gt; nejen zrak, ale i hmat, sluch, čich, chuť</a:t>
            </a:r>
          </a:p>
          <a:p>
            <a:pPr lvl="1"/>
            <a:r>
              <a:rPr lang="cs-CZ" dirty="0" smtClean="0"/>
              <a:t>80 % informací vnímáme zrakem, 12 % sluchem, 5 % hmatem, 3 % dalšími smysly</a:t>
            </a:r>
          </a:p>
          <a:p>
            <a:pPr lvl="1"/>
            <a:r>
              <a:rPr lang="cs-CZ" dirty="0" smtClean="0"/>
              <a:t>tradiční výuka předává 12 % </a:t>
            </a:r>
            <a:r>
              <a:rPr lang="cs-CZ" dirty="0" err="1" smtClean="0"/>
              <a:t>info</a:t>
            </a:r>
            <a:r>
              <a:rPr lang="cs-CZ" dirty="0" smtClean="0"/>
              <a:t> zrakem, 80 % sluchem, 5 % hmatem, 3 % </a:t>
            </a:r>
            <a:r>
              <a:rPr lang="cs-CZ" dirty="0" err="1" smtClean="0"/>
              <a:t>ost</a:t>
            </a:r>
            <a:r>
              <a:rPr lang="cs-CZ" dirty="0" smtClean="0"/>
              <a:t>. smysly</a:t>
            </a:r>
          </a:p>
          <a:p>
            <a:r>
              <a:rPr lang="cs-CZ" dirty="0" smtClean="0"/>
              <a:t>Funkci názornosti podle </a:t>
            </a:r>
            <a:r>
              <a:rPr lang="cs-CZ" dirty="0" err="1" smtClean="0"/>
              <a:t>Petláka</a:t>
            </a:r>
            <a:r>
              <a:rPr lang="cs-CZ" dirty="0" smtClean="0"/>
              <a:t> (1997) plní:</a:t>
            </a:r>
          </a:p>
          <a:p>
            <a:pPr lvl="1"/>
            <a:r>
              <a:rPr lang="cs-CZ" dirty="0" smtClean="0"/>
              <a:t>pozorování skutečných předmětů a jevů (exkurze, instruktáž, předvádění, …)</a:t>
            </a:r>
          </a:p>
          <a:p>
            <a:pPr lvl="1"/>
            <a:r>
              <a:rPr lang="cs-CZ" dirty="0" smtClean="0"/>
              <a:t>nepřímá názornost (foto, nákresy, schémata, kresby, film, …)</a:t>
            </a:r>
          </a:p>
          <a:p>
            <a:pPr lvl="1"/>
            <a:r>
              <a:rPr lang="cs-CZ" dirty="0" smtClean="0"/>
              <a:t>názorné představy vyvolané vyprávěním (příklady, příběhy, vzory, …)</a:t>
            </a:r>
          </a:p>
          <a:p>
            <a:pPr lvl="1"/>
            <a:r>
              <a:rPr lang="cs-CZ" dirty="0" smtClean="0"/>
              <a:t>vztahové prožívání (citové prožitky, sdílení, komunikace, empatie, …)</a:t>
            </a:r>
          </a:p>
          <a:p>
            <a:r>
              <a:rPr lang="cs-CZ" dirty="0" smtClean="0"/>
              <a:t>učitelé nejčastěji používají UP a DT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Názornost ve vyučovacím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představuje zdroj informací pro žáka</a:t>
            </a:r>
          </a:p>
          <a:p>
            <a:r>
              <a:rPr lang="cs-CZ" dirty="0" smtClean="0"/>
              <a:t>ulehčuje pochopit abstraktní prvky učiva</a:t>
            </a:r>
          </a:p>
          <a:p>
            <a:r>
              <a:rPr lang="cs-CZ" dirty="0" smtClean="0"/>
              <a:t>zvyšuje zájem žáků (jejich motivaci, podporuje pozornost)</a:t>
            </a:r>
          </a:p>
          <a:p>
            <a:r>
              <a:rPr lang="cs-CZ" dirty="0" smtClean="0"/>
              <a:t>přispívá k rozvoji myšlení</a:t>
            </a:r>
          </a:p>
          <a:p>
            <a:r>
              <a:rPr lang="cs-CZ" dirty="0" smtClean="0"/>
              <a:t>pomáhá vytvářet přesnější představy, pojmy</a:t>
            </a:r>
          </a:p>
          <a:p>
            <a:r>
              <a:rPr lang="cs-CZ" dirty="0" smtClean="0"/>
              <a:t>je prostředkem proti odtrhnutí teorie od praxe, školy od života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137</TotalTime>
  <Words>911</Words>
  <Application>Microsoft Office PowerPoint</Application>
  <PresentationFormat>Předvádění na obrazovce (4:3)</PresentationFormat>
  <Paragraphs>168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muni-ped-prezentace-4-3-cz</vt:lpstr>
      <vt:lpstr>Didaktické zásady</vt:lpstr>
      <vt:lpstr>Didaktické zásady</vt:lpstr>
      <vt:lpstr>Didaktické zásady s nejužší vazbou na praktické vyučování</vt:lpstr>
      <vt:lpstr>Zásada soustavnosti</vt:lpstr>
      <vt:lpstr>Propojení teorie s praxí</vt:lpstr>
      <vt:lpstr>Zásada uvědomělosti a aktivity</vt:lpstr>
      <vt:lpstr>Zásada přiměřenosti a postupnosti</vt:lpstr>
      <vt:lpstr>Zásada názornosti</vt:lpstr>
      <vt:lpstr>Názornost ve vyučovacím procesu</vt:lpstr>
      <vt:lpstr>Zásada trvalosti</vt:lpstr>
      <vt:lpstr>Zásada vědeckosti</vt:lpstr>
      <vt:lpstr>Principy</vt:lpstr>
      <vt:lpstr>Didaktická pravidla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14</cp:revision>
  <dcterms:created xsi:type="dcterms:W3CDTF">2022-09-15T19:30:46Z</dcterms:created>
  <dcterms:modified xsi:type="dcterms:W3CDTF">2023-01-13T12:36:46Z</dcterms:modified>
</cp:coreProperties>
</file>