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5" r:id="rId3"/>
    <p:sldId id="257" r:id="rId4"/>
    <p:sldId id="279" r:id="rId5"/>
    <p:sldId id="276" r:id="rId6"/>
    <p:sldId id="258" r:id="rId7"/>
    <p:sldId id="259" r:id="rId8"/>
    <p:sldId id="260" r:id="rId9"/>
    <p:sldId id="277" r:id="rId10"/>
    <p:sldId id="263" r:id="rId11"/>
    <p:sldId id="264" r:id="rId12"/>
    <p:sldId id="265" r:id="rId13"/>
    <p:sldId id="266" r:id="rId14"/>
    <p:sldId id="261" r:id="rId15"/>
    <p:sldId id="262" r:id="rId16"/>
    <p:sldId id="267" r:id="rId17"/>
    <p:sldId id="268" r:id="rId18"/>
    <p:sldId id="269" r:id="rId19"/>
    <p:sldId id="270" r:id="rId20"/>
    <p:sldId id="273" r:id="rId21"/>
    <p:sldId id="271" r:id="rId22"/>
    <p:sldId id="272" r:id="rId23"/>
    <p:sldId id="278" r:id="rId24"/>
    <p:sldId id="274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0" autoAdjust="0"/>
    <p:restoredTop sz="69310" autoAdjust="0"/>
  </p:normalViewPr>
  <p:slideViewPr>
    <p:cSldViewPr snapToGrid="0">
      <p:cViewPr varScale="1">
        <p:scale>
          <a:sx n="51" d="100"/>
          <a:sy n="51" d="100"/>
        </p:scale>
        <p:origin x="-76" y="-5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Mají pro učitele i pro žáky takový význam jako mají pro turistu ve Vysokých tatrách mapy zemských polokoulí.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kvence1.cz/radio/zaznamy-poradu/press-klub/petr-gazdik-nerad-bych-aby-skoly-a-deti-byly-opet-ty-kdo-na-covid-doplati-nejvic-tak-jak-tomu-bylo-v-minulosti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vyučovacího procesu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830179"/>
            <a:ext cx="10753200" cy="5001821"/>
          </a:xfrm>
        </p:spPr>
        <p:txBody>
          <a:bodyPr/>
          <a:lstStyle/>
          <a:p>
            <a:r>
              <a:rPr lang="cs-CZ" dirty="0" smtClean="0"/>
              <a:t>„Žák si má osvojit logické myšlení.“</a:t>
            </a:r>
          </a:p>
          <a:p>
            <a:r>
              <a:rPr lang="cs-CZ" dirty="0" smtClean="0"/>
              <a:t>„Žák má získat základní vědomosti, dovednosti a návyky z …“</a:t>
            </a:r>
          </a:p>
          <a:p>
            <a:r>
              <a:rPr lang="cs-CZ" dirty="0" smtClean="0"/>
              <a:t>Žák se má naučit řešit technické problémy tvořivým způsobem.“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= všeobecné, neurčitě formulované cíle</a:t>
            </a:r>
          </a:p>
          <a:p>
            <a:r>
              <a:rPr lang="cs-CZ" dirty="0" smtClean="0"/>
              <a:t>Je potřeba je dále specifikovat soustavou konkrétních cílů nižší úrovně.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553453"/>
            <a:ext cx="10753200" cy="5278547"/>
          </a:xfrm>
        </p:spPr>
        <p:txBody>
          <a:bodyPr/>
          <a:lstStyle/>
          <a:p>
            <a:r>
              <a:rPr lang="cs-CZ" dirty="0" smtClean="0"/>
              <a:t>„4P marketingového mixu“</a:t>
            </a:r>
          </a:p>
          <a:p>
            <a:r>
              <a:rPr lang="cs-CZ" dirty="0" smtClean="0"/>
              <a:t>„SWOT analýza“</a:t>
            </a:r>
          </a:p>
          <a:p>
            <a:r>
              <a:rPr lang="cs-CZ" dirty="0" smtClean="0"/>
              <a:t>„výroba kyseliny sírové“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= cíle zredukované na stručné vyjádření obsahu/tématu výuky</a:t>
            </a:r>
          </a:p>
          <a:p>
            <a:r>
              <a:rPr lang="cs-CZ" dirty="0" smtClean="0"/>
              <a:t>Není jasné v jakém rozsahu a na jaké úrovni má být učivo osvojeno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30968"/>
            <a:ext cx="10753200" cy="4701032"/>
          </a:xfrm>
        </p:spPr>
        <p:txBody>
          <a:bodyPr/>
          <a:lstStyle/>
          <a:p>
            <a:r>
              <a:rPr lang="cs-CZ" dirty="0" smtClean="0"/>
              <a:t>„Žák se má naučit postup vypracování SWOT analýzy vybrané organizace.“</a:t>
            </a:r>
          </a:p>
          <a:p>
            <a:r>
              <a:rPr lang="cs-CZ" dirty="0" smtClean="0"/>
              <a:t>„Žák si má důkladně osvojit definici marketingového mixu.“</a:t>
            </a:r>
          </a:p>
          <a:p>
            <a:endParaRPr lang="cs-CZ" dirty="0" smtClean="0"/>
          </a:p>
          <a:p>
            <a:r>
              <a:rPr lang="cs-CZ" dirty="0" smtClean="0"/>
              <a:t>Takto vymezené cíle připouštějí různé interpretace</a:t>
            </a:r>
          </a:p>
          <a:p>
            <a:r>
              <a:rPr lang="cs-CZ" dirty="0" smtClean="0"/>
              <a:t>Nevyplývá z nich jasná návod na studium a jeho kontrolu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 bwMode="auto">
          <a:xfrm>
            <a:off x="9553074" y="2863517"/>
            <a:ext cx="2454442" cy="1852862"/>
          </a:xfrm>
          <a:prstGeom prst="wedgeEllipseCallout">
            <a:avLst>
              <a:gd name="adj1" fmla="val -123093"/>
              <a:gd name="adj2" fmla="val -50781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118558" y="3128211"/>
            <a:ext cx="1479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Naučit se na </a:t>
            </a:r>
            <a:r>
              <a:rPr lang="cs-CZ" sz="1400" dirty="0" err="1" smtClean="0"/>
              <a:t>zpamět</a:t>
            </a:r>
            <a:r>
              <a:rPr lang="cs-CZ" sz="1400" dirty="0" smtClean="0"/>
              <a:t>? Umět vytvořit? Popsat na příkladech? Originálně zpracovat?</a:t>
            </a:r>
            <a:endParaRPr lang="cs-CZ" sz="1400" dirty="0"/>
          </a:p>
        </p:txBody>
      </p:sp>
      <p:sp>
        <p:nvSpPr>
          <p:cNvPr id="8" name="Oválný popisek 7"/>
          <p:cNvSpPr/>
          <p:nvPr/>
        </p:nvSpPr>
        <p:spPr bwMode="auto">
          <a:xfrm>
            <a:off x="5065295" y="192505"/>
            <a:ext cx="6280484" cy="962527"/>
          </a:xfrm>
          <a:prstGeom prst="wedgeEllipseCallout">
            <a:avLst>
              <a:gd name="adj1" fmla="val -43438"/>
              <a:gd name="adj2" fmla="val 44231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19536" y="300790"/>
            <a:ext cx="5233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 využitím jakých analýz vnějšího a vnitřního prostředí? Ziskové/neziskové organizace? Včetně návrhů strategií? Na základě jakých podkladů? Samostatně nebo ve skupině?</a:t>
            </a:r>
            <a:endParaRPr lang="cs-CZ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950495"/>
            <a:ext cx="10753200" cy="4881505"/>
          </a:xfrm>
        </p:spPr>
        <p:txBody>
          <a:bodyPr/>
          <a:lstStyle/>
          <a:p>
            <a:r>
              <a:rPr lang="cs-CZ" dirty="0" smtClean="0"/>
              <a:t>„Seznámit žáky se smyslem tvorby SWOT analýzy.“</a:t>
            </a:r>
          </a:p>
          <a:p>
            <a:r>
              <a:rPr lang="cs-CZ" dirty="0" smtClean="0"/>
              <a:t>„Poukázat na užitečnost SWOT analýzy pro úspěšný chod organizace.“</a:t>
            </a:r>
          </a:p>
          <a:p>
            <a:endParaRPr lang="cs-CZ" dirty="0" smtClean="0"/>
          </a:p>
          <a:p>
            <a:r>
              <a:rPr lang="cs-CZ" dirty="0" smtClean="0"/>
              <a:t>Místo cílů je popsána zamýšlená činnost učitele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Stanovování psychomotorických cílů v praktickém vyučování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Žákův výkon se vymezuje činností (operací), kterou má žák zvládnout. Tyto cíle nazýváme operacionalizované. </a:t>
            </a:r>
          </a:p>
          <a:p>
            <a:r>
              <a:rPr lang="cs-CZ" dirty="0" smtClean="0"/>
              <a:t>Operacionalizovaný cíl obsahuje: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požadovanou činnosti (druh a předmět činnosti), 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podmínky činnosti (mohou se týkat pomůcek, pracovního místa, formy spolupráce, …)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a normu činnosti (kvalita, výkon).  </a:t>
            </a:r>
          </a:p>
          <a:p>
            <a:pPr marL="781200" lvl="1" indent="-457200">
              <a:buNone/>
            </a:pPr>
            <a:endParaRPr lang="cs-CZ" dirty="0" smtClean="0"/>
          </a:p>
          <a:p>
            <a:pPr marL="781200" lvl="1" indent="-457200">
              <a:buNone/>
            </a:pPr>
            <a:r>
              <a:rPr lang="cs-CZ" dirty="0" smtClean="0"/>
              <a:t>Správný cíl je vyjádřen aktivními slovesy: předvést, seřídit, smontovat, zhotovit, vyhledat, stanovit, změřit, nastavit, zregulovat, sestavit, opravit…atd.</a:t>
            </a:r>
          </a:p>
          <a:p>
            <a:pPr marL="781200" lvl="1" indent="-457200">
              <a:buNone/>
            </a:pPr>
            <a:r>
              <a:rPr lang="cs-CZ" dirty="0" smtClean="0"/>
              <a:t>Naopak by cíl neměl obsahovat nejednoznačné vazby jako: porozumět, vyjasnit si, mít přehled, žák dobře pochopí, žák se naučí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1874" y="359053"/>
            <a:ext cx="10753200" cy="451576"/>
          </a:xfrm>
        </p:spPr>
        <p:txBody>
          <a:bodyPr/>
          <a:lstStyle/>
          <a:p>
            <a:r>
              <a:rPr lang="cs-CZ" dirty="0" smtClean="0"/>
              <a:t>Příklady operacionalizovaných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27221"/>
            <a:ext cx="10753200" cy="4604779"/>
          </a:xfrm>
        </p:spPr>
        <p:txBody>
          <a:bodyPr/>
          <a:lstStyle/>
          <a:p>
            <a:r>
              <a:rPr lang="cs-CZ" dirty="0" smtClean="0"/>
              <a:t>Žák umí ušít sako z předem nastřihaných dílů s konečnou úpravou za 60 minut.</a:t>
            </a:r>
          </a:p>
          <a:p>
            <a:r>
              <a:rPr lang="cs-CZ" dirty="0" smtClean="0"/>
              <a:t>Žák umí obsloužit zákazníka v pultovém prodeji s uplatněním základních pravidel správné obsluhy.</a:t>
            </a:r>
          </a:p>
          <a:p>
            <a:r>
              <a:rPr lang="cs-CZ" dirty="0" smtClean="0"/>
              <a:t>Žák umí osadit topná tělesa podle dokumentace za dodržení stanovené tolerance nastavení a pokynů výrobce. </a:t>
            </a:r>
          </a:p>
          <a:p>
            <a:r>
              <a:rPr lang="cs-CZ" dirty="0" smtClean="0"/>
              <a:t>Žák umí připravit polotovary na výrobu skříně podle výrobní dokumentace a v požadované toleranci.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Výchovné cíle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formování charakterových vlastnosti žáků, vztah k danému povolání (oboru) a vztah i ke světu, společnosti a přírodě.</a:t>
            </a:r>
          </a:p>
          <a:p>
            <a:r>
              <a:rPr lang="cs-CZ" dirty="0" smtClean="0"/>
              <a:t>Výchovné cíle jsou dlouhodobější a zpravidla přesahují do dalších předmětů. </a:t>
            </a:r>
          </a:p>
          <a:p>
            <a:r>
              <a:rPr lang="cs-CZ" dirty="0" smtClean="0"/>
              <a:t>Příklady:</a:t>
            </a:r>
          </a:p>
          <a:p>
            <a:pPr lvl="1"/>
            <a:r>
              <a:rPr lang="cs-CZ" dirty="0" smtClean="0"/>
              <a:t> Žák dodržuje pravidla bezpečnosti práce a ochrany zdraví při práci.</a:t>
            </a:r>
          </a:p>
          <a:p>
            <a:pPr lvl="1"/>
            <a:r>
              <a:rPr lang="cs-CZ" dirty="0" smtClean="0"/>
              <a:t> Žák udržuje pořádek na pracovišti.</a:t>
            </a:r>
          </a:p>
          <a:p>
            <a:pPr lvl="1"/>
            <a:r>
              <a:rPr lang="cs-CZ" dirty="0" smtClean="0"/>
              <a:t> Žák vždy vykoná precizní kvalitní práci podle požadavků na danou činnost.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 vyučovacího procesu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Existuje více úrovní osvojení si učiva než jen zapamatování</a:t>
            </a:r>
          </a:p>
          <a:p>
            <a:r>
              <a:rPr lang="cs-CZ" dirty="0" smtClean="0"/>
              <a:t>Taxonomie cílů pro:</a:t>
            </a:r>
          </a:p>
          <a:p>
            <a:pPr lvl="1"/>
            <a:r>
              <a:rPr lang="cs-CZ" dirty="0" smtClean="0"/>
              <a:t>Kognitivní oblast – </a:t>
            </a:r>
            <a:r>
              <a:rPr lang="cs-CZ" dirty="0" err="1" smtClean="0"/>
              <a:t>Bloomova</a:t>
            </a:r>
            <a:endParaRPr lang="cs-CZ" dirty="0" smtClean="0"/>
          </a:p>
          <a:p>
            <a:pPr lvl="1"/>
            <a:r>
              <a:rPr lang="cs-CZ" dirty="0" smtClean="0"/>
              <a:t>Psychomotorickou oblast – </a:t>
            </a:r>
            <a:r>
              <a:rPr lang="cs-CZ" dirty="0" err="1" smtClean="0"/>
              <a:t>Simpsonova</a:t>
            </a:r>
            <a:endParaRPr lang="cs-CZ" dirty="0" smtClean="0"/>
          </a:p>
          <a:p>
            <a:pPr lvl="1"/>
            <a:r>
              <a:rPr lang="cs-CZ" dirty="0" smtClean="0"/>
              <a:t>Afektivní oblast - </a:t>
            </a:r>
            <a:r>
              <a:rPr lang="cs-CZ" dirty="0" err="1" smtClean="0"/>
              <a:t>Krathwohl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Revidovaná </a:t>
            </a:r>
            <a:r>
              <a:rPr lang="cs-CZ" dirty="0" err="1" smtClean="0"/>
              <a:t>Bloomova</a:t>
            </a:r>
            <a:r>
              <a:rPr lang="cs-CZ" dirty="0" smtClean="0"/>
              <a:t> taxonomie cílů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450" t="37722" r="28708" b="40448"/>
          <a:stretch/>
        </p:blipFill>
        <p:spPr>
          <a:xfrm>
            <a:off x="694914" y="1864896"/>
            <a:ext cx="10157569" cy="35679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/>
          <a:srcRect l="31870" t="27195" r="28470" b="21813"/>
          <a:stretch/>
        </p:blipFill>
        <p:spPr>
          <a:xfrm>
            <a:off x="1115616" y="404664"/>
            <a:ext cx="7322414" cy="58840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Pedagogický cíl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ideální představa toho, čeho se má dosáhnout </a:t>
            </a:r>
            <a:r>
              <a:rPr lang="cs-CZ" dirty="0" err="1" smtClean="0"/>
              <a:t>vých</a:t>
            </a:r>
            <a:r>
              <a:rPr lang="cs-CZ" dirty="0" smtClean="0"/>
              <a:t>. </a:t>
            </a:r>
            <a:r>
              <a:rPr lang="cs-CZ" dirty="0" err="1" smtClean="0"/>
              <a:t>vzděl</a:t>
            </a:r>
            <a:r>
              <a:rPr lang="cs-CZ" dirty="0" smtClean="0"/>
              <a:t>. čin.</a:t>
            </a:r>
          </a:p>
          <a:p>
            <a:r>
              <a:rPr lang="cs-CZ" dirty="0" smtClean="0"/>
              <a:t>1. Na zákl. jasně a </a:t>
            </a:r>
            <a:r>
              <a:rPr lang="cs-CZ" dirty="0" err="1" smtClean="0"/>
              <a:t>konkr</a:t>
            </a:r>
            <a:r>
              <a:rPr lang="cs-CZ" dirty="0" smtClean="0"/>
              <a:t>. stanovených cílů</a:t>
            </a:r>
          </a:p>
          <a:p>
            <a:pPr>
              <a:buNone/>
            </a:pPr>
            <a:r>
              <a:rPr lang="cs-CZ" dirty="0" smtClean="0"/>
              <a:t>						2. sestavuje učitel obsah učiva</a:t>
            </a:r>
          </a:p>
          <a:p>
            <a:pPr>
              <a:buNone/>
            </a:pPr>
            <a:r>
              <a:rPr lang="cs-CZ" dirty="0" smtClean="0"/>
              <a:t>		3. vlastní realizaci obsahu pak uskutečňuje volbou vhodných didaktických prostředků </a:t>
            </a:r>
          </a:p>
          <a:p>
            <a:r>
              <a:rPr lang="cs-CZ" dirty="0" smtClean="0"/>
              <a:t>cíle determinují výběr obsahu, metod, forem i materiálních prostředků výchovy a vzdělávání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 bwMode="auto">
          <a:xfrm>
            <a:off x="6990735" y="2448232"/>
            <a:ext cx="899651" cy="50144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8175524" y="3028334"/>
            <a:ext cx="1115960" cy="62926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850492" y="4109883"/>
            <a:ext cx="3942734" cy="105205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ovací čára 9"/>
          <p:cNvCxnSpPr>
            <a:stCxn id="6" idx="2"/>
          </p:cNvCxnSpPr>
          <p:nvPr/>
        </p:nvCxnSpPr>
        <p:spPr bwMode="auto">
          <a:xfrm flipH="1">
            <a:off x="3215150" y="2698955"/>
            <a:ext cx="3775585" cy="1430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ovací čára 11"/>
          <p:cNvCxnSpPr>
            <a:stCxn id="6" idx="5"/>
            <a:endCxn id="7" idx="1"/>
          </p:cNvCxnSpPr>
          <p:nvPr/>
        </p:nvCxnSpPr>
        <p:spPr bwMode="auto">
          <a:xfrm>
            <a:off x="7758635" y="2876243"/>
            <a:ext cx="580318" cy="2442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ovací čára 13"/>
          <p:cNvCxnSpPr>
            <a:stCxn id="8" idx="6"/>
          </p:cNvCxnSpPr>
          <p:nvPr/>
        </p:nvCxnSpPr>
        <p:spPr bwMode="auto">
          <a:xfrm flipV="1">
            <a:off x="4793226" y="4601497"/>
            <a:ext cx="6253316" cy="34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ovací čára 15"/>
          <p:cNvCxnSpPr>
            <a:stCxn id="7" idx="5"/>
          </p:cNvCxnSpPr>
          <p:nvPr/>
        </p:nvCxnSpPr>
        <p:spPr bwMode="auto">
          <a:xfrm>
            <a:off x="9128055" y="3565446"/>
            <a:ext cx="1947984" cy="10065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Př.: SWOT analýza – aktuální příležitosti a hrozby škol v 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Charakterizovat pojem vnější prostředí organizace. (2. kategorie cílů podle revidované </a:t>
            </a:r>
            <a:r>
              <a:rPr lang="cs-CZ" dirty="0" err="1" smtClean="0"/>
              <a:t>Bloomovy</a:t>
            </a:r>
            <a:r>
              <a:rPr lang="cs-CZ" dirty="0" smtClean="0"/>
              <a:t> taxonomie)</a:t>
            </a:r>
          </a:p>
          <a:p>
            <a:pPr lvl="1"/>
            <a:r>
              <a:rPr lang="cs-CZ" dirty="0" smtClean="0"/>
              <a:t>Charakterizovat pojem příležitost. (2. kategorie)</a:t>
            </a:r>
          </a:p>
          <a:p>
            <a:pPr lvl="1"/>
            <a:r>
              <a:rPr lang="cs-CZ" dirty="0" smtClean="0"/>
              <a:t>Charakterizovat pojem hrozba. (2. kategorie)</a:t>
            </a:r>
          </a:p>
          <a:p>
            <a:pPr lvl="1"/>
            <a:r>
              <a:rPr lang="cs-CZ" dirty="0" smtClean="0"/>
              <a:t>Porozumět článku. (2. kategorie)</a:t>
            </a:r>
          </a:p>
          <a:p>
            <a:pPr lvl="1"/>
            <a:r>
              <a:rPr lang="cs-CZ" dirty="0" smtClean="0"/>
              <a:t>Vysvětlit obsah článku vlastními slovy ostatním studentům ve třídě. (2. kategorie)</a:t>
            </a:r>
          </a:p>
          <a:p>
            <a:pPr lvl="1"/>
            <a:r>
              <a:rPr lang="cs-CZ" dirty="0" smtClean="0"/>
              <a:t>Rozlišit, které informaci z článku mohou mít dopad na střední školy. (4. kategorie)</a:t>
            </a:r>
          </a:p>
          <a:p>
            <a:pPr lvl="1"/>
            <a:r>
              <a:rPr lang="cs-CZ" dirty="0" smtClean="0"/>
              <a:t>Uvést argumenty proč bude mít informace z článku dopad na střední školy. (4. kategorie)</a:t>
            </a:r>
          </a:p>
          <a:p>
            <a:pPr lvl="1"/>
            <a:r>
              <a:rPr lang="cs-CZ" dirty="0" smtClean="0"/>
              <a:t>Rozhodnout, zda dopad na střední školy bude pozitivní nebo negativní. (5. kategorie)</a:t>
            </a:r>
          </a:p>
          <a:p>
            <a:pPr lvl="1"/>
            <a:r>
              <a:rPr lang="cs-CZ" dirty="0" smtClean="0"/>
              <a:t>Kategorizovat dopady do příležitostí a hrozeb sepsáním matice příležitostí a hrozeb. (5. kategorie)</a:t>
            </a:r>
          </a:p>
          <a:p>
            <a:pPr lvl="1"/>
            <a:r>
              <a:rPr lang="cs-CZ" dirty="0" smtClean="0"/>
              <a:t>Navrhnout možné strategie (opatření), jak může střední škola reagovat na změny vnějšího prostředí (6. kategorie)</a:t>
            </a:r>
          </a:p>
          <a:p>
            <a:pPr lvl="1"/>
            <a:r>
              <a:rPr lang="cs-CZ" dirty="0" smtClean="0"/>
              <a:t>Odvodit kritické faktory úspěchu středních škol ukazující, na jakých faktorech závisí jejich úspěch. (6. kategorie)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 M. </a:t>
            </a:r>
            <a:r>
              <a:rPr lang="cs-CZ" dirty="0" err="1" smtClean="0"/>
              <a:t>Simpsonové</a:t>
            </a:r>
            <a:r>
              <a:rPr lang="cs-CZ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psychomotorické rovině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250" t="33636" r="29688" b="44007"/>
          <a:stretch/>
        </p:blipFill>
        <p:spPr>
          <a:xfrm>
            <a:off x="907288" y="1853852"/>
            <a:ext cx="10173796" cy="42701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/>
          <a:srcRect l="31250" t="35366" r="29116" b="29268"/>
          <a:stretch/>
        </p:blipFill>
        <p:spPr>
          <a:xfrm>
            <a:off x="1364401" y="571291"/>
            <a:ext cx="9632462" cy="5371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cílů D. B. </a:t>
            </a:r>
            <a:r>
              <a:rPr lang="cs-CZ" dirty="0" err="1" smtClean="0"/>
              <a:t>Kratwohla</a:t>
            </a:r>
            <a:r>
              <a:rPr lang="cs-CZ" dirty="0" smtClean="0"/>
              <a:t> v afektivné oblasti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404"/>
                <a:gridCol w="2430049"/>
                <a:gridCol w="777768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Přijímání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si uvědomí, že barva pokožky nemá nic společného s hodnotou</a:t>
                      </a:r>
                      <a:r>
                        <a:rPr lang="cs-CZ" baseline="0" dirty="0" smtClean="0"/>
                        <a:t> člověka jako jedince.</a:t>
                      </a:r>
                    </a:p>
                    <a:p>
                      <a:r>
                        <a:rPr lang="cs-CZ" baseline="0" dirty="0" smtClean="0"/>
                        <a:t>Žák si uvědomí, že třídění odpadu má pozitivní vliv na životní prostředí.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Reagování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se dobrovolně zúčastní besedy o životě černochův Africe.</a:t>
                      </a:r>
                    </a:p>
                    <a:p>
                      <a:r>
                        <a:rPr lang="cs-CZ" dirty="0" smtClean="0"/>
                        <a:t>Žák se</a:t>
                      </a:r>
                      <a:r>
                        <a:rPr lang="cs-CZ" baseline="0" dirty="0" smtClean="0"/>
                        <a:t> dobrovolně podívá na dokument o recyklaci tříděného odpadu.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Oceňování hodnoty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věří, že je důležité stýkat se s lidmi z jiných zemí.</a:t>
                      </a:r>
                    </a:p>
                    <a:p>
                      <a:r>
                        <a:rPr lang="cs-CZ" dirty="0" smtClean="0"/>
                        <a:t>Žák věří, že třídění odpadu má smysl.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Integrování hodnoty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Žák dokáže obhájit, zdůvodnit výrok Všichni lidé jsou potřební.</a:t>
                      </a:r>
                    </a:p>
                    <a:p>
                      <a:r>
                        <a:rPr lang="cs-CZ" dirty="0" smtClean="0"/>
                        <a:t>Žák dokáže vysvětlit, proč</a:t>
                      </a:r>
                      <a:r>
                        <a:rPr lang="cs-CZ" baseline="0" dirty="0" smtClean="0"/>
                        <a:t> je třídění odpadu přínosné pro životní prostředí.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Začlenění hodnoty do charakterové struktur osobnosti.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Chování</a:t>
                      </a:r>
                      <a:r>
                        <a:rPr lang="cs-CZ" baseline="0" dirty="0" smtClean="0"/>
                        <a:t> žáka vůči lidem jiných ras a národů, jeho přesvědčení je v souladu s jeho slovy.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Žák sám začne aktivně třídit odpad.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83632"/>
            <a:ext cx="10753200" cy="4448368"/>
          </a:xfrm>
        </p:spPr>
        <p:txBody>
          <a:bodyPr/>
          <a:lstStyle/>
          <a:p>
            <a:r>
              <a:rPr lang="cs-CZ" sz="2400" dirty="0" smtClean="0"/>
              <a:t>ČADÍLEK, M. </a:t>
            </a:r>
            <a:r>
              <a:rPr lang="cs-CZ" sz="2400" i="1" dirty="0" smtClean="0"/>
              <a:t>Didaktika praktického vyučování I. </a:t>
            </a:r>
            <a:r>
              <a:rPr lang="cs-CZ" sz="2400" dirty="0" smtClean="0"/>
              <a:t>Brno: CERN, S.R.O. 2003. </a:t>
            </a:r>
          </a:p>
          <a:p>
            <a:r>
              <a:rPr lang="cs-CZ" sz="2400" dirty="0" smtClean="0"/>
              <a:t>ČADÍLEK, M. STEJSKALOVÁ, P. </a:t>
            </a:r>
            <a:r>
              <a:rPr lang="cs-CZ" sz="2400" i="1" dirty="0" smtClean="0"/>
              <a:t>Didaktika praktického vyučování II</a:t>
            </a:r>
            <a:r>
              <a:rPr lang="cs-CZ" sz="2400" dirty="0" smtClean="0"/>
              <a:t>. Brno: CERN, S.R.O. 2003. </a:t>
            </a:r>
          </a:p>
          <a:p>
            <a:r>
              <a:rPr lang="cs-CZ" sz="2400" dirty="0" smtClean="0"/>
              <a:t>STEJSKALOVÁ, Pavla. </a:t>
            </a:r>
            <a:r>
              <a:rPr lang="cs-CZ" sz="2400" i="1" dirty="0" smtClean="0"/>
              <a:t>Didaktika praktického vyučování obchodu a služeb: Určeno pro studenty učitelství praktického vyučování</a:t>
            </a:r>
            <a:r>
              <a:rPr lang="cs-CZ" sz="2400" dirty="0" smtClean="0"/>
              <a:t>. 1. Brno: Masarykova univerzita, 2013. ISBN 978-80-210-6456-0.</a:t>
            </a:r>
          </a:p>
          <a:p>
            <a:r>
              <a:rPr lang="cs-CZ" sz="2400" dirty="0" smtClean="0"/>
              <a:t>TUREK, Ivan. </a:t>
            </a:r>
            <a:r>
              <a:rPr lang="cs-CZ" sz="2400" i="1" dirty="0" smtClean="0"/>
              <a:t>Didaktika</a:t>
            </a:r>
            <a:r>
              <a:rPr lang="cs-CZ" sz="2400" dirty="0" smtClean="0"/>
              <a:t>. Bratislava: </a:t>
            </a:r>
            <a:r>
              <a:rPr lang="cs-CZ" sz="2400" dirty="0" err="1" smtClean="0"/>
              <a:t>Wolters</a:t>
            </a:r>
            <a:r>
              <a:rPr lang="cs-CZ" sz="2400" dirty="0" smtClean="0"/>
              <a:t> </a:t>
            </a:r>
            <a:r>
              <a:rPr lang="cs-CZ" sz="2400" dirty="0" err="1" smtClean="0"/>
              <a:t>Kluwer</a:t>
            </a:r>
            <a:r>
              <a:rPr lang="cs-CZ" sz="2400" dirty="0" smtClean="0"/>
              <a:t> (</a:t>
            </a:r>
            <a:r>
              <a:rPr lang="cs-CZ" sz="2400" dirty="0" err="1" smtClean="0"/>
              <a:t>Iura</a:t>
            </a:r>
            <a:r>
              <a:rPr lang="cs-CZ" sz="2400" dirty="0" smtClean="0"/>
              <a:t> </a:t>
            </a:r>
            <a:r>
              <a:rPr lang="cs-CZ" sz="2400" dirty="0" err="1" smtClean="0"/>
              <a:t>Edition</a:t>
            </a:r>
            <a:r>
              <a:rPr lang="cs-CZ" sz="2400" dirty="0" smtClean="0"/>
              <a:t>), 2008. ISBN 978-80-8078-198-9.</a:t>
            </a:r>
          </a:p>
          <a:p>
            <a:pPr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2103"/>
            <a:ext cx="10753200" cy="4489897"/>
          </a:xfrm>
        </p:spPr>
        <p:txBody>
          <a:bodyPr/>
          <a:lstStyle/>
          <a:p>
            <a:r>
              <a:rPr lang="cs-CZ" dirty="0" smtClean="0"/>
              <a:t>od koncepce vzdělávacích programů (RVP, ŠVP) na jednotlivých stupních kurikula až k přímé kontaktní výuce v sytému vyučovacích hodin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>
                <a:solidFill>
                  <a:schemeClr val="tx2"/>
                </a:solidFill>
              </a:rPr>
              <a:t>Všeobecné cíle výchovy a vzdělávání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Cíle jednotlivých typů škol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Cíle studijních a učebních oborů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vyučovacích předmětů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tematických celků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vyučovacích hodin (vyučovacích dní)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Cíle jednotlivých částí vyučovacích hodin/dni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 bwMode="auto">
          <a:xfrm>
            <a:off x="6975599" y="2492476"/>
            <a:ext cx="2947737" cy="818148"/>
          </a:xfrm>
          <a:prstGeom prst="borderCallout1">
            <a:avLst>
              <a:gd name="adj1" fmla="val 52574"/>
              <a:gd name="adj2" fmla="val -986"/>
              <a:gd name="adj3" fmla="val 112500"/>
              <a:gd name="adj4" fmla="val -38333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Čárový popisek 1 6"/>
          <p:cNvSpPr/>
          <p:nvPr/>
        </p:nvSpPr>
        <p:spPr bwMode="auto">
          <a:xfrm>
            <a:off x="6921910" y="3435079"/>
            <a:ext cx="2947737" cy="818148"/>
          </a:xfrm>
          <a:prstGeom prst="borderCallout1">
            <a:avLst>
              <a:gd name="adj1" fmla="val 46691"/>
              <a:gd name="adj2" fmla="val -986"/>
              <a:gd name="adj3" fmla="val 33088"/>
              <a:gd name="adj4" fmla="val -80374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Čárový popisek 1 7"/>
          <p:cNvSpPr/>
          <p:nvPr/>
        </p:nvSpPr>
        <p:spPr bwMode="auto">
          <a:xfrm>
            <a:off x="6932647" y="4527495"/>
            <a:ext cx="2947737" cy="818148"/>
          </a:xfrm>
          <a:prstGeom prst="borderCallout1">
            <a:avLst>
              <a:gd name="adj1" fmla="val 48162"/>
              <a:gd name="adj2" fmla="val 1463"/>
              <a:gd name="adj3" fmla="val -22794"/>
              <a:gd name="adj4" fmla="val -78333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ovací čára 9"/>
          <p:cNvCxnSpPr>
            <a:endCxn id="7" idx="2"/>
          </p:cNvCxnSpPr>
          <p:nvPr/>
        </p:nvCxnSpPr>
        <p:spPr bwMode="auto">
          <a:xfrm flipV="1">
            <a:off x="5157278" y="3844153"/>
            <a:ext cx="1764632" cy="1724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ovací čára 11"/>
          <p:cNvCxnSpPr>
            <a:endCxn id="8" idx="2"/>
          </p:cNvCxnSpPr>
          <p:nvPr/>
        </p:nvCxnSpPr>
        <p:spPr bwMode="auto">
          <a:xfrm>
            <a:off x="4161374" y="4679897"/>
            <a:ext cx="2771273" cy="2566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ovací čára 13"/>
          <p:cNvCxnSpPr>
            <a:endCxn id="8" idx="2"/>
          </p:cNvCxnSpPr>
          <p:nvPr/>
        </p:nvCxnSpPr>
        <p:spPr bwMode="auto">
          <a:xfrm flipV="1">
            <a:off x="6206742" y="4936569"/>
            <a:ext cx="725905" cy="922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ovací čára 15"/>
          <p:cNvCxnSpPr>
            <a:endCxn id="8" idx="2"/>
          </p:cNvCxnSpPr>
          <p:nvPr/>
        </p:nvCxnSpPr>
        <p:spPr bwMode="auto">
          <a:xfrm flipV="1">
            <a:off x="6639879" y="4936569"/>
            <a:ext cx="292768" cy="344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ovéPole 16"/>
          <p:cNvSpPr txBox="1"/>
          <p:nvPr/>
        </p:nvSpPr>
        <p:spPr>
          <a:xfrm>
            <a:off x="7002379" y="2678385"/>
            <a:ext cx="291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Všeobecný cíl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034463" y="3660187"/>
            <a:ext cx="287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Dílčí cíle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046495" y="4646388"/>
            <a:ext cx="291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948" y="456954"/>
            <a:ext cx="10753200" cy="451576"/>
          </a:xfrm>
        </p:spPr>
        <p:txBody>
          <a:bodyPr/>
          <a:lstStyle/>
          <a:p>
            <a:r>
              <a:rPr lang="cs-CZ" dirty="0" smtClean="0"/>
              <a:t>Strategie 2030 +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014609"/>
            <a:ext cx="10753200" cy="4817392"/>
          </a:xfrm>
        </p:spPr>
        <p:txBody>
          <a:bodyPr/>
          <a:lstStyle/>
          <a:p>
            <a:r>
              <a:rPr lang="cs-CZ" sz="1800" i="1" dirty="0" smtClean="0"/>
              <a:t>Implementace Strategie 2030+ povede k vytvoření a rozvoji otevřeného vzdělávacího systému, který reaguje na měnící se vnější prostředí a poskytuje relevantní obsah vzdělávání v celoživotní perspektivě. </a:t>
            </a:r>
            <a:endParaRPr lang="cs-CZ" sz="1800" i="1" dirty="0" smtClean="0"/>
          </a:p>
          <a:p>
            <a:r>
              <a:rPr lang="cs-CZ" sz="1800" i="1" dirty="0" smtClean="0"/>
              <a:t>Cílem </a:t>
            </a:r>
            <a:r>
              <a:rPr lang="cs-CZ" sz="1800" i="1" dirty="0" smtClean="0"/>
              <a:t>vzdělávání v následující dekádě je základními a nepostradatelnými kompetencemi vybavený a motivovaný jedinec, který dokáže v co nejvyšší míře využít svůj potenciál v dynamicky se měnícím světě </a:t>
            </a:r>
            <a:r>
              <a:rPr lang="cs-CZ" sz="1800" i="1" dirty="0" err="1" smtClean="0"/>
              <a:t>ve</a:t>
            </a:r>
            <a:r>
              <a:rPr lang="cs-CZ" sz="1800" i="1" dirty="0" smtClean="0"/>
              <a:t> prospěch jak svého vlastního rozvoje, tak s ohledem na druhé a ve prospěch rozvoje celé společnosti. </a:t>
            </a:r>
            <a:endParaRPr lang="cs-CZ" sz="1800" i="1" dirty="0" smtClean="0"/>
          </a:p>
          <a:p>
            <a:r>
              <a:rPr lang="cs-CZ" dirty="0" smtClean="0"/>
              <a:t>Strategické cíle</a:t>
            </a:r>
            <a:r>
              <a:rPr lang="cs-CZ" dirty="0" smtClean="0"/>
              <a:t>: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Zaměřit vzdělávání více na získávání kompetencí potřebných pro aktivní občanský, profesní a osobní život</a:t>
            </a:r>
            <a:r>
              <a:rPr lang="cs-CZ" dirty="0" smtClean="0"/>
              <a:t>.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smtClean="0"/>
              <a:t>Snížit nerovnosti v přístupu ke kvalitnímu vzdělávání a umožnit maximální rozvoj potenciálu dětí, žáků a studentů.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rozhovor </a:t>
            </a:r>
            <a:r>
              <a:rPr lang="cs-CZ" dirty="0" smtClean="0"/>
              <a:t>s ministrem školství Petrem </a:t>
            </a:r>
            <a:r>
              <a:rPr lang="cs-CZ" dirty="0" err="1" smtClean="0"/>
              <a:t>Gazdíkem</a:t>
            </a:r>
            <a:r>
              <a:rPr lang="cs-CZ" dirty="0" smtClean="0"/>
              <a:t> z 1/2022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</a:t>
            </a:r>
            <a:r>
              <a:rPr lang="cs-CZ" dirty="0" err="1" smtClean="0"/>
              <a:t>vých</a:t>
            </a:r>
            <a:r>
              <a:rPr lang="cs-CZ" dirty="0" smtClean="0"/>
              <a:t>. </a:t>
            </a:r>
            <a:r>
              <a:rPr lang="cs-CZ" dirty="0" err="1" smtClean="0"/>
              <a:t>vzděl</a:t>
            </a:r>
            <a:r>
              <a:rPr lang="cs-CZ" dirty="0" smtClean="0"/>
              <a:t>.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 etapové</a:t>
            </a:r>
          </a:p>
          <a:p>
            <a:pPr lvl="1"/>
            <a:r>
              <a:rPr lang="cs-CZ" dirty="0" smtClean="0"/>
              <a:t>stanovují čeho má žák dosáhnout za určité časové období (za 1., 2., 3, ročník …)</a:t>
            </a:r>
          </a:p>
          <a:p>
            <a:pPr lvl="1"/>
            <a:r>
              <a:rPr lang="cs-CZ" dirty="0" smtClean="0"/>
              <a:t>velký význam pro rovnoměrné rozdělení učiva po celou dobu vzdělávání a pro kontrolu jejich plnění</a:t>
            </a:r>
          </a:p>
          <a:p>
            <a:r>
              <a:rPr lang="cs-CZ" dirty="0" smtClean="0"/>
              <a:t>podle míry obecnosti</a:t>
            </a:r>
          </a:p>
          <a:p>
            <a:pPr lvl="1"/>
            <a:r>
              <a:rPr lang="cs-CZ" dirty="0" smtClean="0"/>
              <a:t>obecné – vycházejí z celkové koncepce školství ve společnosti (např.: vychovat vzdělaného kvalifikovaného pracovníka pro výkon povolání)</a:t>
            </a:r>
          </a:p>
          <a:p>
            <a:pPr lvl="1"/>
            <a:r>
              <a:rPr lang="cs-CZ" dirty="0" smtClean="0"/>
              <a:t>&gt;odvozují se z nich dílčí cíle pro jednotlivé typy škol</a:t>
            </a:r>
          </a:p>
          <a:p>
            <a:pPr lvl="1"/>
            <a:r>
              <a:rPr lang="cs-CZ" dirty="0" smtClean="0"/>
              <a:t>zvláštní (specifické) – vycházejí z cílů obecných, jejich prostřednictvím lze realizovat cíle obecné</a:t>
            </a:r>
          </a:p>
          <a:p>
            <a:pPr lvl="1"/>
            <a:r>
              <a:rPr lang="cs-CZ" dirty="0" smtClean="0"/>
              <a:t>&gt;cíle vyučovacího předmětu, odborného výcviku, …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968" y="250768"/>
            <a:ext cx="10753200" cy="451576"/>
          </a:xfrm>
        </p:spPr>
        <p:txBody>
          <a:bodyPr/>
          <a:lstStyle/>
          <a:p>
            <a:r>
              <a:rPr lang="cs-CZ" dirty="0" smtClean="0"/>
              <a:t>Specifické cíle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818147"/>
            <a:ext cx="10753200" cy="5013853"/>
          </a:xfrm>
        </p:spPr>
        <p:txBody>
          <a:bodyPr/>
          <a:lstStyle/>
          <a:p>
            <a:r>
              <a:rPr lang="cs-CZ" dirty="0" smtClean="0"/>
              <a:t>Cíle vyučovacích předmětů</a:t>
            </a:r>
          </a:p>
          <a:p>
            <a:r>
              <a:rPr lang="cs-CZ" dirty="0" smtClean="0"/>
              <a:t>Cíle tematických celků</a:t>
            </a:r>
          </a:p>
          <a:p>
            <a:r>
              <a:rPr lang="cs-CZ" dirty="0" smtClean="0"/>
              <a:t>Cíle vyučovacích hodin/dní</a:t>
            </a:r>
          </a:p>
          <a:p>
            <a:r>
              <a:rPr lang="cs-CZ" dirty="0" smtClean="0"/>
              <a:t>Cíle jednotlivých částí vyučovacích hodin/dní (např.: zkoušení)</a:t>
            </a:r>
          </a:p>
          <a:p>
            <a:endParaRPr lang="cs-CZ" dirty="0" smtClean="0"/>
          </a:p>
          <a:p>
            <a:r>
              <a:rPr lang="cs-CZ" dirty="0" smtClean="0"/>
              <a:t>Jednoznačně definují stav osobnosti žáka, chování žáka, kterého chceme dosáhnout na konci vyučovacího procesu</a:t>
            </a:r>
          </a:p>
          <a:p>
            <a:pPr lvl="1"/>
            <a:r>
              <a:rPr lang="cs-CZ" dirty="0" smtClean="0"/>
              <a:t>Co konkrétně se má žák naučit</a:t>
            </a:r>
          </a:p>
          <a:p>
            <a:pPr lvl="1"/>
            <a:r>
              <a:rPr lang="cs-CZ" dirty="0" smtClean="0"/>
              <a:t>Co konkrétně má vědět (</a:t>
            </a:r>
            <a:r>
              <a:rPr lang="cs-CZ" u="sng" dirty="0" smtClean="0"/>
              <a:t>které konkrétní </a:t>
            </a:r>
            <a:r>
              <a:rPr lang="cs-CZ" b="1" u="sng" dirty="0" smtClean="0"/>
              <a:t>vědomosti, dovednosti, návyky</a:t>
            </a:r>
            <a:r>
              <a:rPr lang="cs-CZ" u="sng" dirty="0" smtClean="0"/>
              <a:t>, postoje, schopnosti, kompetence si má osvojit, do jaké </a:t>
            </a:r>
            <a:r>
              <a:rPr lang="cs-CZ" b="1" u="sng" dirty="0" smtClean="0"/>
              <a:t>hlouby</a:t>
            </a:r>
            <a:r>
              <a:rPr lang="cs-CZ" u="sng" dirty="0" smtClean="0"/>
              <a:t> a za jakých </a:t>
            </a:r>
            <a:r>
              <a:rPr lang="cs-CZ" b="1" u="sng" dirty="0" smtClean="0"/>
              <a:t>podmínek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0632" y="166547"/>
            <a:ext cx="11951368" cy="451576"/>
          </a:xfrm>
        </p:spPr>
        <p:txBody>
          <a:bodyPr/>
          <a:lstStyle/>
          <a:p>
            <a:r>
              <a:rPr lang="cs-CZ" dirty="0" smtClean="0"/>
              <a:t>Rozdělení specifických cílů </a:t>
            </a:r>
            <a:br>
              <a:rPr lang="cs-CZ" dirty="0" smtClean="0"/>
            </a:br>
            <a:r>
              <a:rPr lang="cs-CZ" dirty="0" smtClean="0"/>
              <a:t>dle psychických proces učících se žáků/studentů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83632"/>
            <a:ext cx="10753200" cy="4448367"/>
          </a:xfrm>
        </p:spPr>
        <p:txBody>
          <a:bodyPr/>
          <a:lstStyle/>
          <a:p>
            <a:r>
              <a:rPr lang="cs-CZ" dirty="0" smtClean="0"/>
              <a:t> Kognitivní cíle </a:t>
            </a:r>
          </a:p>
          <a:p>
            <a:pPr lvl="1"/>
            <a:r>
              <a:rPr lang="cs-CZ" dirty="0" smtClean="0"/>
              <a:t>oblast vědomostí, intelektových dovedností, poznávacích schopností (vnímání, paměť, myšlení, …)</a:t>
            </a:r>
          </a:p>
          <a:p>
            <a:pPr lvl="1"/>
            <a:r>
              <a:rPr lang="cs-CZ" dirty="0" smtClean="0"/>
              <a:t>Vzdělávací cíle (převažují při vzdělávání</a:t>
            </a:r>
          </a:p>
          <a:p>
            <a:r>
              <a:rPr lang="cs-CZ" dirty="0" smtClean="0"/>
              <a:t> Psychomotorické</a:t>
            </a:r>
          </a:p>
          <a:p>
            <a:pPr lvl="1"/>
            <a:r>
              <a:rPr lang="cs-CZ" dirty="0" smtClean="0"/>
              <a:t>oblast motorických, praktických dovedností za účasti psychických procesů (rozvoj pohybových dovedností při TV, obsluha strojů, práce s přístroji...)</a:t>
            </a:r>
          </a:p>
          <a:p>
            <a:pPr lvl="1"/>
            <a:r>
              <a:rPr lang="cs-CZ" dirty="0" smtClean="0"/>
              <a:t>Výcvikové cíle </a:t>
            </a:r>
          </a:p>
          <a:p>
            <a:r>
              <a:rPr lang="cs-CZ" dirty="0" smtClean="0"/>
              <a:t> Afektivní</a:t>
            </a:r>
          </a:p>
          <a:p>
            <a:pPr lvl="1"/>
            <a:r>
              <a:rPr lang="cs-CZ" dirty="0" smtClean="0"/>
              <a:t>oblast rozvoje osobnosti (oblast výchovného působení učitele, citová oblast, </a:t>
            </a:r>
            <a:r>
              <a:rPr lang="cs-CZ" dirty="0" err="1" smtClean="0"/>
              <a:t>oblast</a:t>
            </a:r>
            <a:r>
              <a:rPr lang="cs-CZ" dirty="0" smtClean="0"/>
              <a:t> postojů, hodnotová orientace, sociální a komunikační dovednosti, …)</a:t>
            </a:r>
          </a:p>
          <a:p>
            <a:pPr lvl="1"/>
            <a:r>
              <a:rPr lang="cs-CZ" dirty="0" smtClean="0"/>
              <a:t>Výchovné cíle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správně formulované výukového cíle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00988"/>
            <a:ext cx="10753200" cy="3931011"/>
          </a:xfrm>
        </p:spPr>
        <p:txBody>
          <a:bodyPr/>
          <a:lstStyle/>
          <a:p>
            <a:r>
              <a:rPr lang="cs-CZ" dirty="0" smtClean="0"/>
              <a:t>Přiměřenost </a:t>
            </a:r>
          </a:p>
          <a:p>
            <a:pPr lvl="1"/>
            <a:r>
              <a:rPr lang="cs-CZ" dirty="0" smtClean="0"/>
              <a:t>soulad cíle s reálnými podmínkami (aktuální stav žáků).</a:t>
            </a:r>
          </a:p>
          <a:p>
            <a:r>
              <a:rPr lang="cs-CZ" dirty="0" smtClean="0"/>
              <a:t>Jednoznačnost </a:t>
            </a:r>
          </a:p>
          <a:p>
            <a:pPr lvl="1"/>
            <a:r>
              <a:rPr lang="cs-CZ" dirty="0" smtClean="0"/>
              <a:t>formulace cíle nepřipouští různý výklad.</a:t>
            </a:r>
          </a:p>
          <a:p>
            <a:r>
              <a:rPr lang="cs-CZ" dirty="0" smtClean="0"/>
              <a:t>Kontrolovatelnost </a:t>
            </a:r>
          </a:p>
          <a:p>
            <a:pPr lvl="1"/>
            <a:r>
              <a:rPr lang="cs-CZ" dirty="0" smtClean="0"/>
              <a:t>možnost kontroly dosažení cíle.</a:t>
            </a:r>
          </a:p>
          <a:p>
            <a:r>
              <a:rPr lang="cs-CZ" dirty="0" smtClean="0"/>
              <a:t>Vyjádření v pojmech výkonů žáků</a:t>
            </a:r>
          </a:p>
          <a:p>
            <a:pPr lvl="1"/>
            <a:r>
              <a:rPr lang="cs-CZ" dirty="0" smtClean="0"/>
              <a:t>Např.: nevhodně stanovený cíl: Seznámit žáky s …, Poukázat na funkci …, =&gt; při kontrole výsledků výuky nebudeme kontrolovat jestli učitel žáky s něčím seznámil/poukázal na funkci, ale zda žáci </a:t>
            </a:r>
            <a:r>
              <a:rPr lang="cs-CZ" dirty="0" err="1" smtClean="0"/>
              <a:t>dokáží</a:t>
            </a:r>
            <a:r>
              <a:rPr lang="cs-CZ" dirty="0" smtClean="0"/>
              <a:t> vysvětlit funkci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208" y="2824373"/>
            <a:ext cx="10753200" cy="451576"/>
          </a:xfrm>
        </p:spPr>
        <p:txBody>
          <a:bodyPr/>
          <a:lstStyle/>
          <a:p>
            <a:r>
              <a:rPr lang="cs-CZ" dirty="0" smtClean="0"/>
              <a:t>Chybně definované cíle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206</TotalTime>
  <Words>1421</Words>
  <Application>Microsoft Office PowerPoint</Application>
  <PresentationFormat>Vlastní</PresentationFormat>
  <Paragraphs>207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prezentace-edu-cz</vt:lpstr>
      <vt:lpstr>Cíle vyučovacího procesu</vt:lpstr>
      <vt:lpstr>Pedagogický cíl</vt:lpstr>
      <vt:lpstr>Hierarchie cílů</vt:lpstr>
      <vt:lpstr>Strategie 2030 +</vt:lpstr>
      <vt:lpstr>Členění vých. vzděl. cílů</vt:lpstr>
      <vt:lpstr>Specifické cíle</vt:lpstr>
      <vt:lpstr>Rozdělení specifických cílů  dle psychických proces učících se žáků/studentů</vt:lpstr>
      <vt:lpstr>Požadavky na správně formulované výukového cíle</vt:lpstr>
      <vt:lpstr>Chybně definované cíle</vt:lpstr>
      <vt:lpstr>Snímek 10</vt:lpstr>
      <vt:lpstr>Snímek 11</vt:lpstr>
      <vt:lpstr>Snímek 12</vt:lpstr>
      <vt:lpstr>Snímek 13</vt:lpstr>
      <vt:lpstr>Stanovování psychomotorických cílů v praktickém vyučování </vt:lpstr>
      <vt:lpstr>Příklady operacionalizovaných cílů</vt:lpstr>
      <vt:lpstr>Výchovné cíle </vt:lpstr>
      <vt:lpstr>Taxonomie cílů vyučovacího procesu</vt:lpstr>
      <vt:lpstr>Revidovaná Bloomova taxonomie cílů</vt:lpstr>
      <vt:lpstr>Snímek 19</vt:lpstr>
      <vt:lpstr>Př.: SWOT analýza – aktuální příležitosti a hrozby škol v ČR</vt:lpstr>
      <vt:lpstr>Taxonomie cílů M. Simpsonové  v psychomotorické rovině</vt:lpstr>
      <vt:lpstr>Snímek 22</vt:lpstr>
      <vt:lpstr>Taxonomie cílů D. B. Kratwohla v afektivné oblasti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31</cp:revision>
  <cp:lastPrinted>1601-01-01T00:00:00Z</cp:lastPrinted>
  <dcterms:created xsi:type="dcterms:W3CDTF">2019-06-11T20:19:30Z</dcterms:created>
  <dcterms:modified xsi:type="dcterms:W3CDTF">2023-02-28T09:31:24Z</dcterms:modified>
</cp:coreProperties>
</file>