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2"/>
  </p:notesMasterIdLst>
  <p:handoutMasterIdLst>
    <p:handoutMasterId r:id="rId33"/>
  </p:handout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83" r:id="rId15"/>
    <p:sldId id="268" r:id="rId16"/>
    <p:sldId id="269" r:id="rId17"/>
    <p:sldId id="270" r:id="rId18"/>
    <p:sldId id="271" r:id="rId19"/>
    <p:sldId id="272" r:id="rId20"/>
    <p:sldId id="284" r:id="rId21"/>
    <p:sldId id="273" r:id="rId22"/>
    <p:sldId id="274" r:id="rId23"/>
    <p:sldId id="277" r:id="rId24"/>
    <p:sldId id="275" r:id="rId25"/>
    <p:sldId id="285" r:id="rId26"/>
    <p:sldId id="276" r:id="rId27"/>
    <p:sldId id="279" r:id="rId28"/>
    <p:sldId id="280" r:id="rId29"/>
    <p:sldId id="281" r:id="rId30"/>
    <p:sldId id="282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40" d="100"/>
          <a:sy n="40" d="100"/>
        </p:scale>
        <p:origin x="-992" y="-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xmlns="" id="{D816079F-E2A1-904D-9C9C-7B3F5A32F2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xmlns="" id="{251D8E84-EA85-D448-8EE9-B92099C662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xmlns="" id="{DDD67FDD-68E4-9143-A194-D74F4F4334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xmlns="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xmlns="" id="{B7EC3E44-60F5-6142-B879-7DD80C1E9E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:a16="http://schemas.microsoft.com/office/drawing/2014/main" xmlns="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xmlns="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xmlns="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xmlns="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xmlns="" id="{EC4C054D-8847-4544-A33E-5A3C9D61CA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xmlns="" id="{2EA4BEBC-4725-FD40-B35B-C5DA2AE861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xmlns="" id="{F2FF03BB-F110-334E-898B-290BDFB03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xmlns="" id="{1C29E400-CAA5-674E-9459-BC525406BC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xmlns="" id="{3D58DA1E-D4AA-1745-BD9C-9936872A38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xmlns="" id="{EEE79ECB-0EA4-104B-A13F-5D5F2D5F05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xmlns="" id="{68945D16-ACF8-1547-8B5D-C0873A6FBA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L6eaBaJZoY" TargetMode="External"/><Relationship Id="rId2" Type="http://schemas.openxmlformats.org/officeDocument/2006/relationships/hyperlink" Target="https://www.youtube.com/watch?v=9yVScoBZ9C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l-ucebnice.cz/html/truhlar-1/files/2_3_Rezani_7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absolvent.cz/Rady/Clanek/7-3-12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e.steampowered.com/app/641320/Cooking_Simulator/" TargetMode="External"/><Relationship Id="rId2" Type="http://schemas.openxmlformats.org/officeDocument/2006/relationships/hyperlink" Target="https://www.youtube.com/watch?v=uw50zn3SCRk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pur.cz/wp-content/uploads/2023/01/Kompletni-metodicky-postup-inscenacni-metody-na-tema-korupce-2022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vyučovacích metod </a:t>
            </a:r>
            <a:br>
              <a:rPr lang="cs-CZ" dirty="0" smtClean="0"/>
            </a:br>
            <a:r>
              <a:rPr lang="cs-CZ" dirty="0" smtClean="0"/>
              <a:t>v odborném výcviku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instruktáž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 samotnou instruktáží:</a:t>
            </a:r>
          </a:p>
          <a:p>
            <a:pPr lvl="1"/>
            <a:r>
              <a:rPr lang="cs-CZ" dirty="0" smtClean="0"/>
              <a:t>CÍL: sdělení cíle tematického celku(učebního dne)</a:t>
            </a:r>
          </a:p>
          <a:p>
            <a:pPr lvl="1"/>
            <a:r>
              <a:rPr lang="cs-CZ" dirty="0" smtClean="0"/>
              <a:t>MOTIVACE: zdůvodnění významu a rozsahu pracovní činnosti</a:t>
            </a:r>
          </a:p>
          <a:p>
            <a:pPr lvl="2"/>
            <a:r>
              <a:rPr lang="cs-CZ" dirty="0" smtClean="0"/>
              <a:t>výklad, beseda, ukázky prací, výrobků</a:t>
            </a:r>
          </a:p>
          <a:p>
            <a:pPr lvl="2"/>
            <a:r>
              <a:rPr lang="cs-CZ" dirty="0" smtClean="0"/>
              <a:t>exkurze, instruktážní film, videozáznam -&gt; pro náročnější tematické celky</a:t>
            </a:r>
          </a:p>
          <a:p>
            <a:pPr lvl="1"/>
            <a:r>
              <a:rPr lang="cs-CZ" dirty="0" smtClean="0"/>
              <a:t>OPAKOVÁNÍ TEORIE: ověření základních teoretických znalostí tématu</a:t>
            </a:r>
          </a:p>
          <a:p>
            <a:pPr lvl="2"/>
            <a:r>
              <a:rPr lang="cs-CZ" dirty="0" smtClean="0"/>
              <a:t>probrání nezbytné teorie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Těžiště úvodní instruktáže:</a:t>
            </a:r>
          </a:p>
          <a:p>
            <a:pPr lvl="1"/>
            <a:r>
              <a:rPr lang="cs-CZ" dirty="0" smtClean="0"/>
              <a:t>předvedení nové pracovní činnosti (úkony, operace)</a:t>
            </a:r>
          </a:p>
          <a:p>
            <a:pPr lvl="1"/>
            <a:r>
              <a:rPr lang="cs-CZ" dirty="0" smtClean="0"/>
              <a:t>správná představa o průběhu a postupu nové pracovní činnosti</a:t>
            </a:r>
          </a:p>
          <a:p>
            <a:pPr lvl="1"/>
            <a:r>
              <a:rPr lang="cs-CZ" dirty="0" smtClean="0"/>
              <a:t>dodržení požadavků na správný postup úvodní instruktáže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správný postup úvodní instruktáže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Vhodné místo – viditelnost, zrcadlový efekt</a:t>
            </a:r>
          </a:p>
          <a:p>
            <a:r>
              <a:rPr lang="cs-CZ" dirty="0" smtClean="0"/>
              <a:t>Předvádění doplnit výkladem – hlavní, typické prvky úkonu</a:t>
            </a:r>
          </a:p>
          <a:p>
            <a:r>
              <a:rPr lang="cs-CZ" dirty="0" smtClean="0"/>
              <a:t>Zkouška instruktáže před výukou  předvedení musí být přesné, správné, efektivní</a:t>
            </a:r>
          </a:p>
          <a:p>
            <a:r>
              <a:rPr lang="cs-CZ" dirty="0" smtClean="0"/>
              <a:t>U složitějších prací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demonstrace celé činnosti ve standardním tempu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zpomalené provedené, rozložení na části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na závěr opět předvedení celé činnosti</a:t>
            </a:r>
          </a:p>
          <a:p>
            <a:pPr marL="396900" indent="-342900"/>
            <a:r>
              <a:rPr lang="cs-CZ" dirty="0" smtClean="0"/>
              <a:t>Upozornit na časté chyby, nepřesnosti, specifika</a:t>
            </a:r>
          </a:p>
          <a:p>
            <a:pPr marL="396900" indent="-342900"/>
            <a:r>
              <a:rPr lang="cs-CZ" dirty="0" smtClean="0"/>
              <a:t>Zopakování operace jedním nebo dvěma žáky -&gt; učitel je opravuje</a:t>
            </a:r>
          </a:p>
          <a:p>
            <a:pPr marL="396900" indent="-342900"/>
            <a:r>
              <a:rPr lang="cs-CZ" dirty="0" smtClean="0"/>
              <a:t>Kontrolní otázky -&gt; ověřují pochopení postupu práce</a:t>
            </a:r>
          </a:p>
          <a:p>
            <a:pPr marL="396900" indent="-342900"/>
            <a:r>
              <a:rPr lang="cs-CZ" dirty="0" smtClean="0"/>
              <a:t>Zadání práce na procvičení učiva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Průběžná instruktáž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jejím úkolem je odstranit chyby vyskytující se u více žáků</a:t>
            </a:r>
          </a:p>
          <a:p>
            <a:r>
              <a:rPr lang="cs-CZ" dirty="0" smtClean="0"/>
              <a:t>individuální instruktáž -&gt; odstranění chyby u jednoho nebo několika žáků (ojedinělé chyby)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Závěrečná instruktáž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souhrnné opakování ucelené části učiva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Vyvolaní žáci zopakují pracovní postup operace/úkonu, nebo předvedou nejdůležitější část operace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Zhotovení dosažených výsledků celé skupiny i jednotlivých žáků</a:t>
            </a:r>
          </a:p>
          <a:p>
            <a:pPr marL="700200" lvl="1" indent="-457200"/>
            <a:r>
              <a:rPr lang="cs-CZ" dirty="0" smtClean="0"/>
              <a:t>rozbor jejich práce</a:t>
            </a:r>
          </a:p>
          <a:p>
            <a:pPr marL="700200" lvl="1" indent="-457200"/>
            <a:r>
              <a:rPr lang="cs-CZ" dirty="0" smtClean="0"/>
              <a:t>+ a –</a:t>
            </a:r>
          </a:p>
          <a:p>
            <a:pPr marL="700200" lvl="1" indent="-457200"/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 instruktáží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Univerzální víceúčelový stroj </a:t>
            </a:r>
            <a:r>
              <a:rPr lang="cs-CZ" dirty="0" err="1" smtClean="0">
                <a:hlinkClick r:id="rId2"/>
              </a:rPr>
              <a:t>Holzstar</a:t>
            </a:r>
            <a:endParaRPr lang="cs-CZ" dirty="0" smtClean="0"/>
          </a:p>
          <a:p>
            <a:r>
              <a:rPr lang="cs-CZ" dirty="0" smtClean="0"/>
              <a:t>Servis </a:t>
            </a:r>
            <a:r>
              <a:rPr lang="cs-CZ" dirty="0" smtClean="0">
                <a:hlinkClick r:id="rId3"/>
              </a:rPr>
              <a:t>bílého vína</a:t>
            </a:r>
            <a:endParaRPr lang="cs-CZ" dirty="0" smtClean="0"/>
          </a:p>
          <a:p>
            <a:r>
              <a:rPr lang="cs-CZ" dirty="0" smtClean="0"/>
              <a:t>Práce s </a:t>
            </a:r>
            <a:r>
              <a:rPr lang="cs-CZ" dirty="0" smtClean="0">
                <a:hlinkClick r:id="rId4"/>
              </a:rPr>
              <a:t>rámovou pilou</a:t>
            </a:r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VM zařazována po instruktáži (1. fáze učení)</a:t>
            </a:r>
          </a:p>
          <a:p>
            <a:r>
              <a:rPr lang="cs-CZ" dirty="0" smtClean="0"/>
              <a:t>často tvoří hlavní část učebního dne OV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=ZÁMĚRNĚ ČASOVĚ ROZVRŽENÉ OPAKOVÁNÍ JEDNOTLIVÝCH ÚKONŮ A OPERACÍ JEHOŽ CÍLEM JE OSVOJENÍ DOVEDNOSTI A ZVYŠOVÁNÍ VÝKONU</a:t>
            </a:r>
          </a:p>
          <a:p>
            <a:endParaRPr lang="cs-CZ" dirty="0" smtClean="0"/>
          </a:p>
          <a:p>
            <a:r>
              <a:rPr lang="cs-CZ" dirty="0" smtClean="0"/>
              <a:t>požadavky pro úspěšné cvičení v OV:</a:t>
            </a:r>
          </a:p>
          <a:p>
            <a:pPr lvl="1"/>
            <a:r>
              <a:rPr lang="cs-CZ" dirty="0" smtClean="0"/>
              <a:t>cílevědomost, promyšlenost, účelnost cvičení</a:t>
            </a:r>
          </a:p>
          <a:p>
            <a:pPr lvl="1"/>
            <a:r>
              <a:rPr lang="cs-CZ" dirty="0" smtClean="0"/>
              <a:t>přiměřenost úkolu vzhledem k dosavadním dovednostem, věku, fyzickému stavu</a:t>
            </a:r>
          </a:p>
          <a:p>
            <a:pPr lvl="1"/>
            <a:r>
              <a:rPr lang="cs-CZ" dirty="0" smtClean="0"/>
              <a:t>systematičnost a správné využití času (ne zdlouhavé cvičení -&gt; únava-&gt;přestávky dle obtížnosti dovedností)</a:t>
            </a:r>
          </a:p>
          <a:p>
            <a:pPr lvl="1"/>
            <a:r>
              <a:rPr lang="cs-CZ" dirty="0" smtClean="0"/>
              <a:t>průběžná kontrola učitelem</a:t>
            </a:r>
          </a:p>
          <a:p>
            <a:pPr lvl="1"/>
            <a:r>
              <a:rPr lang="cs-CZ" dirty="0" smtClean="0"/>
              <a:t>hodnocení průběhu cvičení a odstraňování chyb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způsoby cvičení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cs-CZ" dirty="0" smtClean="0"/>
              <a:t>Přesné opakování každého pohybu, úkonu a operace</a:t>
            </a:r>
          </a:p>
          <a:p>
            <a:pPr marL="700200" lvl="1" indent="-457200"/>
            <a:r>
              <a:rPr lang="cs-CZ" dirty="0" smtClean="0"/>
              <a:t>cílem je přesné nacvičení potřebných pracovních postupů</a:t>
            </a:r>
          </a:p>
          <a:p>
            <a:pPr marL="700200" lvl="1" indent="-457200"/>
            <a:r>
              <a:rPr lang="cs-CZ" dirty="0" smtClean="0"/>
              <a:t>vhodné pro činnosti, které se často opakují, v příslušném oboru jsou stereotypní činnosti kvalifikovaného dělníka</a:t>
            </a:r>
          </a:p>
          <a:p>
            <a:pPr marL="700200" lvl="1" indent="-457200"/>
            <a:r>
              <a:rPr lang="cs-CZ" dirty="0" smtClean="0"/>
              <a:t>2. fáze učení</a:t>
            </a:r>
          </a:p>
          <a:p>
            <a:pPr marL="700200" lvl="1" indent="-457200">
              <a:buNone/>
            </a:pPr>
            <a:endParaRPr lang="cs-CZ" dirty="0" smtClean="0"/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Praktické produktivní úkoly</a:t>
            </a:r>
          </a:p>
          <a:p>
            <a:pPr marL="700200" lvl="1" indent="-457200"/>
            <a:r>
              <a:rPr lang="cs-CZ" dirty="0" smtClean="0"/>
              <a:t>trvalé odborné dovednosti</a:t>
            </a:r>
          </a:p>
          <a:p>
            <a:pPr marL="700200" lvl="1" indent="-457200"/>
            <a:r>
              <a:rPr lang="cs-CZ" dirty="0" smtClean="0"/>
              <a:t>rozvoj tvůrčího myšlení</a:t>
            </a:r>
          </a:p>
          <a:p>
            <a:pPr marL="700200" lvl="1" indent="-457200"/>
            <a:r>
              <a:rPr lang="cs-CZ" dirty="0" smtClean="0"/>
              <a:t>3. fáze učení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výukových prací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10235"/>
            <a:ext cx="8064900" cy="4621765"/>
          </a:xfrm>
        </p:spPr>
        <p:txBody>
          <a:bodyPr/>
          <a:lstStyle/>
          <a:p>
            <a:r>
              <a:rPr lang="cs-CZ" dirty="0" smtClean="0"/>
              <a:t>Cvičné práce</a:t>
            </a:r>
          </a:p>
          <a:p>
            <a:pPr lvl="1"/>
            <a:r>
              <a:rPr lang="cs-CZ" dirty="0" smtClean="0"/>
              <a:t>slouží pouze výukovým cílům</a:t>
            </a:r>
          </a:p>
          <a:p>
            <a:pPr lvl="1"/>
            <a:r>
              <a:rPr lang="cs-CZ" dirty="0" smtClean="0"/>
              <a:t>je možné aby odpovídali všem didaktickým zásadám</a:t>
            </a:r>
          </a:p>
          <a:p>
            <a:pPr lvl="1"/>
            <a:r>
              <a:rPr lang="cs-CZ" dirty="0" smtClean="0"/>
              <a:t>v počátcích cvičení</a:t>
            </a:r>
          </a:p>
          <a:p>
            <a:pPr lvl="1"/>
            <a:r>
              <a:rPr lang="cs-CZ" dirty="0" smtClean="0"/>
              <a:t>př.: nácvik psaní písma, balení zboží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Užitkové práce</a:t>
            </a:r>
          </a:p>
          <a:p>
            <a:pPr lvl="1"/>
            <a:r>
              <a:rPr lang="cs-CZ" dirty="0" smtClean="0"/>
              <a:t>co nejvíce se podřizují výukovým cílům</a:t>
            </a:r>
          </a:p>
          <a:p>
            <a:pPr lvl="1"/>
            <a:r>
              <a:rPr lang="cs-CZ" dirty="0" smtClean="0"/>
              <a:t>mají užitnou hodnotu pro učiliště, školu, žáka</a:t>
            </a:r>
          </a:p>
          <a:p>
            <a:pPr lvl="1"/>
            <a:r>
              <a:rPr lang="cs-CZ" dirty="0" smtClean="0"/>
              <a:t>př.: dekorační předmět, pozvánka na den otevření dveří pro rodinu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Produktivní práce</a:t>
            </a:r>
          </a:p>
          <a:p>
            <a:pPr lvl="1"/>
            <a:r>
              <a:rPr lang="cs-CZ" dirty="0" smtClean="0"/>
              <a:t>práce na výrobku školy nebo skutečná služba zákazníkovi</a:t>
            </a:r>
          </a:p>
          <a:p>
            <a:pPr lvl="1"/>
            <a:r>
              <a:rPr lang="cs-CZ" dirty="0" smtClean="0"/>
              <a:t>provádí se s ohledem na didaktické požadavky (soulad s osnovami a odpovídající náročnost) a na ekonomické hledisko</a:t>
            </a:r>
          </a:p>
          <a:p>
            <a:pPr lvl="1"/>
            <a:r>
              <a:rPr lang="cs-CZ" dirty="0" smtClean="0"/>
              <a:t>ve 2. </a:t>
            </a:r>
            <a:r>
              <a:rPr lang="cs-CZ" dirty="0" err="1" smtClean="0"/>
              <a:t>pol</a:t>
            </a:r>
            <a:r>
              <a:rPr lang="cs-CZ" dirty="0" smtClean="0"/>
              <a:t>. 2 fáze učení a v celé 3. fázi učení</a:t>
            </a:r>
          </a:p>
          <a:p>
            <a:pPr lvl="1"/>
            <a:r>
              <a:rPr lang="cs-CZ" dirty="0" smtClean="0"/>
              <a:t>motivuje, vede k lepším výsledkům </a:t>
            </a:r>
          </a:p>
          <a:p>
            <a:pPr lvl="1"/>
            <a:r>
              <a:rPr lang="cs-CZ" dirty="0" smtClean="0"/>
              <a:t>př.: výroba baget do kantýny, vaření obědů ve školní kuchyni, stříhání zákazníků učni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Simulační metody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některé prvky pracovního procesu nahrazeny prvky imitujícími skutečné:</a:t>
            </a:r>
          </a:p>
          <a:p>
            <a:pPr lvl="1"/>
            <a:r>
              <a:rPr lang="cs-CZ" dirty="0" smtClean="0"/>
              <a:t>pracovní prostředí</a:t>
            </a:r>
          </a:p>
          <a:p>
            <a:pPr lvl="1"/>
            <a:r>
              <a:rPr lang="cs-CZ" dirty="0" smtClean="0"/>
              <a:t>pracovní předmět</a:t>
            </a:r>
          </a:p>
          <a:p>
            <a:pPr lvl="1"/>
            <a:r>
              <a:rPr lang="cs-CZ" dirty="0" smtClean="0"/>
              <a:t>pracovní prostředek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charakteristický znak nácviku nových dovedností = SIMULÁTOR, TRENAŽÉR, SIMULOVANÉ PROSTŘEDÍ</a:t>
            </a:r>
          </a:p>
          <a:p>
            <a:endParaRPr lang="cs-CZ" dirty="0" smtClean="0"/>
          </a:p>
          <a:p>
            <a:r>
              <a:rPr lang="cs-CZ" dirty="0" smtClean="0"/>
              <a:t>nevzniká výrobek, neuskutečňuje se služba (výsledkem pracovní činnosti není užitná hodnota)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188720"/>
            <a:ext cx="8064900" cy="4643280"/>
          </a:xfrm>
        </p:spPr>
        <p:txBody>
          <a:bodyPr/>
          <a:lstStyle/>
          <a:p>
            <a:r>
              <a:rPr lang="cs-CZ" dirty="0" smtClean="0"/>
              <a:t>Změna pracovního prostředí</a:t>
            </a:r>
          </a:p>
          <a:p>
            <a:pPr lvl="1"/>
            <a:r>
              <a:rPr lang="cs-CZ" dirty="0" smtClean="0"/>
              <a:t>důvod: hrozí riziko úrazu, ohrožení zdraví, ekonomická náročnost</a:t>
            </a:r>
          </a:p>
          <a:p>
            <a:pPr lvl="1"/>
            <a:r>
              <a:rPr lang="cs-CZ" dirty="0" smtClean="0"/>
              <a:t>např.: práce ve výškách, cvičná prodejna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Změna pracovních předmětů/materiálů</a:t>
            </a:r>
          </a:p>
          <a:p>
            <a:pPr lvl="1"/>
            <a:r>
              <a:rPr lang="cs-CZ" dirty="0" smtClean="0"/>
              <a:t>důvod: pracovní předměty/materiály jsou vzácné, zdraví škodlivé, nákladné</a:t>
            </a:r>
          </a:p>
          <a:p>
            <a:pPr lvl="1"/>
            <a:r>
              <a:rPr lang="cs-CZ" dirty="0" smtClean="0"/>
              <a:t>např.: míchání alkoholických nápojů, balení zboží na atrapách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Změna pracovních prostředků</a:t>
            </a:r>
          </a:p>
          <a:p>
            <a:pPr lvl="1"/>
            <a:r>
              <a:rPr lang="cs-CZ" dirty="0" smtClean="0"/>
              <a:t>důvod: obsluha, seřizování, údržba složitých strojů</a:t>
            </a:r>
          </a:p>
          <a:p>
            <a:pPr lvl="1"/>
            <a:r>
              <a:rPr lang="cs-CZ" dirty="0" smtClean="0"/>
              <a:t>používají se simulátory, trenažéry, …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úkolu – modulový vzdělávací program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Navrhněte modulový vzdělávací program ve vašem oboru</a:t>
            </a:r>
          </a:p>
          <a:p>
            <a:pPr lvl="1"/>
            <a:r>
              <a:rPr lang="cs-CZ" dirty="0" smtClean="0"/>
              <a:t>Prostudujte soustavu </a:t>
            </a:r>
            <a:r>
              <a:rPr lang="cs-CZ" dirty="0" smtClean="0">
                <a:hlinkClick r:id="rId2"/>
              </a:rPr>
              <a:t>oborů </a:t>
            </a:r>
            <a:r>
              <a:rPr lang="cs-CZ" dirty="0" smtClean="0"/>
              <a:t>(obory R, H, L, M, …), příslušné RVP a ŠVP</a:t>
            </a:r>
          </a:p>
          <a:p>
            <a:pPr lvl="1"/>
            <a:r>
              <a:rPr lang="cs-CZ" dirty="0" smtClean="0"/>
              <a:t>Navrhněte minimálně 2 vzdělávací programy s různou úrovní získané kvalifikace</a:t>
            </a:r>
          </a:p>
          <a:p>
            <a:pPr lvl="1"/>
            <a:r>
              <a:rPr lang="cs-CZ" dirty="0" smtClean="0"/>
              <a:t>Uveďte:</a:t>
            </a:r>
          </a:p>
          <a:p>
            <a:pPr lvl="2"/>
            <a:r>
              <a:rPr lang="cs-CZ" dirty="0" smtClean="0"/>
              <a:t>příklady jednotlivých modulů ve vzdělávacích programech</a:t>
            </a:r>
          </a:p>
          <a:p>
            <a:pPr lvl="2"/>
            <a:r>
              <a:rPr lang="cs-CZ" dirty="0" smtClean="0"/>
              <a:t>předpokládanou délku studia </a:t>
            </a:r>
          </a:p>
          <a:p>
            <a:pPr lvl="2"/>
            <a:r>
              <a:rPr lang="cs-CZ" dirty="0" smtClean="0"/>
              <a:t>výstup v podobě získané kvalifikace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+mj-lt"/>
                <a:cs typeface="Times New Roman" panose="02020603050405020304" pitchFamily="18" charset="0"/>
              </a:rPr>
              <a:t>Pro potřeby výuky gastronomických oborů (kuchař) lze využít např. </a:t>
            </a:r>
            <a:r>
              <a:rPr lang="cs-CZ" sz="2400" dirty="0" smtClean="0">
                <a:latin typeface="+mj-lt"/>
                <a:cs typeface="Times New Roman" panose="02020603050405020304" pitchFamily="18" charset="0"/>
                <a:hlinkClick r:id="rId2"/>
              </a:rPr>
              <a:t>reálný simulátor vaření v podobě hry</a:t>
            </a:r>
            <a:r>
              <a:rPr lang="cs-CZ" sz="2400" dirty="0" smtClean="0">
                <a:latin typeface="+mj-lt"/>
                <a:cs typeface="Times New Roman" panose="02020603050405020304" pitchFamily="18" charset="0"/>
              </a:rPr>
              <a:t>. </a:t>
            </a:r>
          </a:p>
          <a:p>
            <a:r>
              <a:rPr lang="cs-CZ" sz="2400" dirty="0" smtClean="0">
                <a:latin typeface="+mj-lt"/>
                <a:cs typeface="Times New Roman" panose="02020603050405020304" pitchFamily="18" charset="0"/>
                <a:hlinkClick r:id="rId3"/>
              </a:rPr>
              <a:t>Stránky produktu </a:t>
            </a:r>
            <a:r>
              <a:rPr lang="cs-CZ" sz="2400" dirty="0" smtClean="0">
                <a:latin typeface="+mj-lt"/>
                <a:cs typeface="Times New Roman" panose="02020603050405020304" pitchFamily="18" charset="0"/>
              </a:rPr>
              <a:t>(simulátor vaření):</a:t>
            </a:r>
          </a:p>
          <a:p>
            <a:pPr lvl="1"/>
            <a:r>
              <a:rPr lang="cs-CZ" sz="1800" dirty="0" smtClean="0">
                <a:latin typeface="+mj-lt"/>
                <a:cs typeface="Times New Roman" panose="02020603050405020304" pitchFamily="18" charset="0"/>
              </a:rPr>
              <a:t>V současné době (2023) lze tento simulátor vaření zakoupit za cca 45 €. </a:t>
            </a:r>
          </a:p>
          <a:p>
            <a:endParaRPr lang="cs-CZ" dirty="0">
              <a:latin typeface="+mj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Problémové metody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aktivní tvořivé práce (podpora kreativity)</a:t>
            </a:r>
          </a:p>
          <a:p>
            <a:r>
              <a:rPr lang="cs-CZ" dirty="0" smtClean="0"/>
              <a:t>zvyšuje zájem o obor</a:t>
            </a:r>
          </a:p>
          <a:p>
            <a:r>
              <a:rPr lang="cs-CZ" dirty="0" smtClean="0"/>
              <a:t>vede žáky k samostatnosti</a:t>
            </a:r>
          </a:p>
          <a:p>
            <a:r>
              <a:rPr lang="cs-CZ" dirty="0" smtClean="0"/>
              <a:t>aktivní získání nových poznatků z oboru na základě již osvojených vědomosti a dovedností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zásady:</a:t>
            </a:r>
          </a:p>
          <a:p>
            <a:pPr lvl="1"/>
            <a:r>
              <a:rPr lang="cs-CZ" dirty="0" smtClean="0"/>
              <a:t>problém musí upoutat žáky</a:t>
            </a:r>
          </a:p>
          <a:p>
            <a:pPr lvl="1"/>
            <a:r>
              <a:rPr lang="cs-CZ" dirty="0" smtClean="0"/>
              <a:t>přiměřená obtížnost</a:t>
            </a:r>
          </a:p>
          <a:p>
            <a:pPr lvl="1"/>
            <a:r>
              <a:rPr lang="cs-CZ" dirty="0" smtClean="0"/>
              <a:t>správná a jednoznačná formulace problému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Varianty řešení problému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cs-CZ" dirty="0" smtClean="0"/>
              <a:t>žák nezná všechny údaje k vyřešení problému</a:t>
            </a:r>
          </a:p>
          <a:p>
            <a:pPr marL="700200" lvl="1" indent="-457200"/>
            <a:r>
              <a:rPr lang="cs-CZ" dirty="0" smtClean="0"/>
              <a:t>žák si musí sám poradit a rozhodnout se, jak vše potřebné získá</a:t>
            </a:r>
          </a:p>
          <a:p>
            <a:pPr marL="700200" lvl="1" indent="-457200">
              <a:buNone/>
            </a:pPr>
            <a:endParaRPr lang="cs-CZ" dirty="0" smtClean="0"/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žák má všechny potřebné údaje k dispozici a i více</a:t>
            </a:r>
          </a:p>
          <a:p>
            <a:pPr marL="700200" lvl="1" indent="-457200"/>
            <a:r>
              <a:rPr lang="cs-CZ" dirty="0" smtClean="0"/>
              <a:t>žák musí vybrat nejvhodnější postup</a:t>
            </a:r>
          </a:p>
          <a:p>
            <a:pPr marL="700200" lvl="1" indent="-457200"/>
            <a:endParaRPr lang="cs-CZ" dirty="0" smtClean="0"/>
          </a:p>
          <a:p>
            <a:pPr marL="511200" indent="-457200">
              <a:buNone/>
            </a:pPr>
            <a:r>
              <a:rPr lang="cs-CZ" dirty="0" smtClean="0"/>
              <a:t>3 etapy řešení problému ve vyučování</a:t>
            </a:r>
          </a:p>
          <a:p>
            <a:pPr marL="700200" lvl="1" indent="-457200">
              <a:buFont typeface="+mj-lt"/>
              <a:buAutoNum type="arabicPeriod"/>
            </a:pPr>
            <a:r>
              <a:rPr lang="cs-CZ" dirty="0" smtClean="0"/>
              <a:t>Vysvětlení problému</a:t>
            </a:r>
          </a:p>
          <a:p>
            <a:pPr marL="700200" lvl="1" indent="-457200">
              <a:buNone/>
            </a:pPr>
            <a:r>
              <a:rPr lang="cs-CZ" dirty="0" smtClean="0"/>
              <a:t>	- co je dáno? co je potřeba vyřešit?</a:t>
            </a:r>
          </a:p>
          <a:p>
            <a:pPr marL="700200" lvl="1" indent="-457200">
              <a:buFont typeface="+mj-lt"/>
              <a:buAutoNum type="arabicPeriod" startAt="2"/>
            </a:pPr>
            <a:r>
              <a:rPr lang="cs-CZ" dirty="0" smtClean="0"/>
              <a:t>Řešení problému</a:t>
            </a:r>
          </a:p>
          <a:p>
            <a:pPr marL="700200" lvl="1" indent="-457200">
              <a:buNone/>
            </a:pPr>
            <a:r>
              <a:rPr lang="cs-CZ" dirty="0" smtClean="0"/>
              <a:t>	- samostatné individuální/skupinové řešení + pomoc učitele</a:t>
            </a:r>
          </a:p>
          <a:p>
            <a:pPr marL="700200" lvl="1" indent="-457200">
              <a:buFont typeface="+mj-lt"/>
              <a:buAutoNum type="arabicPeriod" startAt="3"/>
            </a:pPr>
            <a:r>
              <a:rPr lang="cs-CZ" dirty="0" smtClean="0"/>
              <a:t>Ověření správnosti řešení a zhodnocení dosažených výsledků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obor kuchař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Co dělat se zakaleným vývarem?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dirty="0" smtClean="0"/>
              <a:t>Žáci dostanou k dispozici: zakalený vývar z masa, cedníky různé jemnosti, plátno, naběračku, tyčový mixér s různými násadami, vajíčko, ocet, olej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Řešení:</a:t>
            </a:r>
          </a:p>
          <a:p>
            <a:pPr lvl="1"/>
            <a:r>
              <a:rPr lang="cs-CZ" dirty="0" smtClean="0"/>
              <a:t>Bílkovina se z vařených kostí vysráží vždycky a je potřeba ji sebrat.</a:t>
            </a:r>
          </a:p>
          <a:p>
            <a:pPr lvl="1"/>
            <a:r>
              <a:rPr lang="cs-CZ" dirty="0" smtClean="0"/>
              <a:t>Když se toho chceme zbavit:</a:t>
            </a:r>
          </a:p>
          <a:p>
            <a:pPr lvl="2"/>
            <a:r>
              <a:rPr lang="cs-CZ" dirty="0" smtClean="0"/>
              <a:t>ušleháme bílky na sníh, </a:t>
            </a:r>
          </a:p>
          <a:p>
            <a:pPr lvl="2"/>
            <a:r>
              <a:rPr lang="cs-CZ" dirty="0" smtClean="0"/>
              <a:t>přidáme je do zchladlého vývaru, </a:t>
            </a:r>
          </a:p>
          <a:p>
            <a:pPr lvl="2"/>
            <a:r>
              <a:rPr lang="cs-CZ" dirty="0" smtClean="0"/>
              <a:t>vaječná bílkovina na sebe naváže bílkovinu vysráženou z masa</a:t>
            </a:r>
          </a:p>
          <a:p>
            <a:pPr lvl="2"/>
            <a:r>
              <a:rPr lang="cs-CZ" dirty="0" smtClean="0"/>
              <a:t>a vývar je krásně čirý.</a:t>
            </a:r>
          </a:p>
          <a:p>
            <a:pPr lvl="1"/>
            <a:r>
              <a:rPr lang="cs-CZ" dirty="0" smtClean="0"/>
              <a:t>Pak se vývar nesmí zamíchat. </a:t>
            </a:r>
          </a:p>
          <a:p>
            <a:pPr lvl="1"/>
            <a:r>
              <a:rPr lang="cs-CZ" dirty="0" smtClean="0"/>
              <a:t>Je potřeba si připravit cedník, kus plátna, vypnout to a pak vycedíte čistý vývar.</a:t>
            </a:r>
          </a:p>
        </p:txBody>
      </p:sp>
      <p:pic>
        <p:nvPicPr>
          <p:cNvPr id="8" name="Obrázek 7" descr="zakalený výv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9114" y="189267"/>
            <a:ext cx="2514600" cy="1885950"/>
          </a:xfrm>
          <a:prstGeom prst="rect">
            <a:avLst/>
          </a:prstGeom>
        </p:spPr>
      </p:pic>
      <p:pic>
        <p:nvPicPr>
          <p:cNvPr id="9" name="Obrázek 8" descr="zakalený vývar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70143" y="3561789"/>
            <a:ext cx="2178873" cy="1634155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Inscenační metoda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podstatou je ŘÍZENÝ SLOVNÍ DIALOG</a:t>
            </a:r>
          </a:p>
          <a:p>
            <a:r>
              <a:rPr lang="cs-CZ" dirty="0" smtClean="0"/>
              <a:t>2 druhy:</a:t>
            </a:r>
          </a:p>
          <a:p>
            <a:pPr lvl="1"/>
            <a:r>
              <a:rPr lang="cs-CZ" dirty="0" smtClean="0"/>
              <a:t>strukturní – předem připravený scénář</a:t>
            </a:r>
          </a:p>
          <a:p>
            <a:pPr lvl="1"/>
            <a:r>
              <a:rPr lang="cs-CZ" dirty="0" smtClean="0"/>
              <a:t>nestrukturní – improvizovaný charakter</a:t>
            </a:r>
          </a:p>
          <a:p>
            <a:r>
              <a:rPr lang="cs-CZ" dirty="0" smtClean="0"/>
              <a:t>osvojení si základních způsobů chování a jednání se zákazníkem</a:t>
            </a:r>
          </a:p>
          <a:p>
            <a:r>
              <a:rPr lang="cs-CZ" dirty="0" smtClean="0"/>
              <a:t>rozvoj vyjadřovacích schopností při jednání s lidmi</a:t>
            </a:r>
          </a:p>
          <a:p>
            <a:r>
              <a:rPr lang="cs-CZ" dirty="0" smtClean="0"/>
              <a:t>uplatňuje se v:</a:t>
            </a:r>
          </a:p>
          <a:p>
            <a:pPr lvl="1"/>
            <a:r>
              <a:rPr lang="cs-CZ" dirty="0" smtClean="0"/>
              <a:t>obchodě</a:t>
            </a:r>
          </a:p>
          <a:p>
            <a:pPr lvl="1"/>
            <a:r>
              <a:rPr lang="cs-CZ" dirty="0" smtClean="0"/>
              <a:t>službách</a:t>
            </a:r>
          </a:p>
          <a:p>
            <a:pPr lvl="1"/>
            <a:r>
              <a:rPr lang="cs-CZ" dirty="0" smtClean="0"/>
              <a:t>pohostinství</a:t>
            </a:r>
          </a:p>
          <a:p>
            <a:pPr lvl="1"/>
            <a:r>
              <a:rPr lang="cs-CZ" dirty="0" smtClean="0"/>
              <a:t>opravářský, </a:t>
            </a:r>
            <a:r>
              <a:rPr lang="cs-CZ" dirty="0" err="1" smtClean="0"/>
              <a:t>udržbářský</a:t>
            </a:r>
            <a:r>
              <a:rPr lang="cs-CZ" dirty="0" smtClean="0"/>
              <a:t> obor</a:t>
            </a:r>
          </a:p>
          <a:p>
            <a:pPr lvl="1"/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Inscenace na téma korupce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79176"/>
            <a:ext cx="8064900" cy="4352824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Metodický manuál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 si připravit inscenaci?</a:t>
            </a:r>
          </a:p>
          <a:p>
            <a:pPr lvl="1"/>
            <a:r>
              <a:rPr lang="cs-CZ" dirty="0" smtClean="0"/>
              <a:t>1. Test vstupních znalostí a zkušeností (20 minut) </a:t>
            </a:r>
            <a:endParaRPr lang="cs-CZ" dirty="0" smtClean="0"/>
          </a:p>
          <a:p>
            <a:pPr lvl="1"/>
            <a:r>
              <a:rPr lang="cs-CZ" dirty="0" smtClean="0"/>
              <a:t>2</a:t>
            </a:r>
            <a:r>
              <a:rPr lang="cs-CZ" dirty="0" smtClean="0"/>
              <a:t>. Teoretická část (25–45 minut) </a:t>
            </a:r>
            <a:endParaRPr lang="cs-CZ" dirty="0" smtClean="0"/>
          </a:p>
          <a:p>
            <a:pPr lvl="1"/>
            <a:r>
              <a:rPr lang="cs-CZ" b="1" dirty="0" smtClean="0"/>
              <a:t>3</a:t>
            </a:r>
            <a:r>
              <a:rPr lang="cs-CZ" b="1" dirty="0" smtClean="0"/>
              <a:t>. Motivace, vzbuzení zájmu studentů – inscenační metoda – strukturovaná inscenace (65–90 minut, z toho úvod do hry a rozdělení rolí 15 minut) </a:t>
            </a:r>
            <a:endParaRPr lang="cs-CZ" b="1" dirty="0" smtClean="0"/>
          </a:p>
          <a:p>
            <a:pPr lvl="1"/>
            <a:r>
              <a:rPr lang="cs-CZ" b="1" dirty="0" smtClean="0"/>
              <a:t>4</a:t>
            </a:r>
            <a:r>
              <a:rPr lang="cs-CZ" b="1" dirty="0" smtClean="0"/>
              <a:t>. Reflexe provedené inscenace, diskuse (25–45 minut) </a:t>
            </a:r>
            <a:endParaRPr lang="cs-CZ" b="1" dirty="0" smtClean="0"/>
          </a:p>
          <a:p>
            <a:pPr lvl="1"/>
            <a:r>
              <a:rPr lang="cs-CZ" dirty="0" smtClean="0"/>
              <a:t>5</a:t>
            </a:r>
            <a:r>
              <a:rPr lang="cs-CZ" dirty="0" smtClean="0"/>
              <a:t>. Případové studie – příklady z praxe, hledání řešení, budování argumentů (25–45 minut) </a:t>
            </a:r>
            <a:endParaRPr lang="cs-CZ" dirty="0" smtClean="0"/>
          </a:p>
          <a:p>
            <a:pPr lvl="1"/>
            <a:r>
              <a:rPr lang="cs-CZ" dirty="0" smtClean="0"/>
              <a:t>6</a:t>
            </a:r>
            <a:r>
              <a:rPr lang="cs-CZ" dirty="0" smtClean="0"/>
              <a:t>. Výstupní srovnávací test, evaluace (20 minut) 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Představte si, že žijete v malém městečku, které řídí občany zvolení politici a ve kterém místní podnikatelé provozují své firmy. Za chvíli si rozdělíte role. Tři z vás budou politici, tři budou podnikatelé, jeden bude investigativní novinář, ostatní budou občané, ale i ti budou „zaškatulkováni“ (např. investigativní novinář, občan v sociální nouzi, daňový poradce, majitel herny, zástupce neziskové organizace, majitel fotbalového klubu, městský policista, daňový poradce, majitel reklamní agentury, pochybovač, </a:t>
            </a:r>
            <a:r>
              <a:rPr lang="cs-CZ" dirty="0" err="1" smtClean="0"/>
              <a:t>hladovec</a:t>
            </a:r>
            <a:r>
              <a:rPr lang="cs-CZ" dirty="0" smtClean="0"/>
              <a:t>, vegetarián atd.). A hlavně buďte aktivními občany, zajímejte se, jak politici nakládají se společným rozpočtem, a chtějte si pochutnat na pizze na městských slavnostech.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Exkurze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80160"/>
            <a:ext cx="8064900" cy="4551840"/>
          </a:xfrm>
        </p:spPr>
        <p:txBody>
          <a:bodyPr/>
          <a:lstStyle/>
          <a:p>
            <a:r>
              <a:rPr lang="cs-CZ" dirty="0" smtClean="0"/>
              <a:t>názorné seznámení žáků s:</a:t>
            </a:r>
          </a:p>
          <a:p>
            <a:pPr lvl="1"/>
            <a:r>
              <a:rPr lang="cs-CZ" dirty="0" smtClean="0"/>
              <a:t>technologickým procesem</a:t>
            </a:r>
          </a:p>
          <a:p>
            <a:pPr lvl="1"/>
            <a:r>
              <a:rPr lang="cs-CZ" dirty="0" smtClean="0"/>
              <a:t>způsobem práce</a:t>
            </a:r>
          </a:p>
          <a:p>
            <a:pPr lvl="1"/>
            <a:r>
              <a:rPr lang="cs-CZ" dirty="0" smtClean="0"/>
              <a:t>organizací práce</a:t>
            </a:r>
          </a:p>
          <a:p>
            <a:pPr lvl="1"/>
            <a:r>
              <a:rPr lang="cs-CZ" dirty="0" smtClean="0"/>
              <a:t>výrobním zařízením</a:t>
            </a:r>
          </a:p>
          <a:p>
            <a:pPr lvl="1"/>
            <a:r>
              <a:rPr lang="cs-CZ" dirty="0" smtClean="0"/>
              <a:t>nářadím</a:t>
            </a:r>
          </a:p>
          <a:p>
            <a:pPr lvl="1"/>
            <a:r>
              <a:rPr lang="cs-CZ" dirty="0" smtClean="0"/>
              <a:t>výrobky</a:t>
            </a:r>
          </a:p>
          <a:p>
            <a:r>
              <a:rPr lang="cs-CZ" dirty="0" smtClean="0"/>
              <a:t>účel:</a:t>
            </a:r>
          </a:p>
          <a:p>
            <a:pPr lvl="1"/>
            <a:r>
              <a:rPr lang="cs-CZ" dirty="0" smtClean="0"/>
              <a:t>motivace žáků (na začátku učební doby, na počátku probírání složitějšího tematického celku)</a:t>
            </a:r>
          </a:p>
          <a:p>
            <a:pPr lvl="1"/>
            <a:r>
              <a:rPr lang="cs-CZ" dirty="0" smtClean="0"/>
              <a:t>k upevnění učiva a rozšíření znalostí (po probraném tematickém celku)</a:t>
            </a:r>
          </a:p>
          <a:p>
            <a:pPr lvl="1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= řízený vyučovací proces!</a:t>
            </a:r>
          </a:p>
          <a:p>
            <a:pPr lvl="1"/>
            <a:r>
              <a:rPr lang="cs-CZ" dirty="0" smtClean="0"/>
              <a:t>část přípravná: cíl, doba trvání, organizace, obsah, úkoly</a:t>
            </a:r>
          </a:p>
          <a:p>
            <a:pPr lvl="1"/>
            <a:r>
              <a:rPr lang="cs-CZ" dirty="0" smtClean="0"/>
              <a:t>část realizační: obeznámení žáků s cílem, na co se mají zaměřit pozornost, BOZP, úkoly</a:t>
            </a:r>
          </a:p>
          <a:p>
            <a:pPr lvl="1">
              <a:buNone/>
            </a:pPr>
            <a:r>
              <a:rPr lang="cs-CZ" dirty="0" smtClean="0"/>
              <a:t>			ne delší než 2 hodiny</a:t>
            </a:r>
          </a:p>
          <a:p>
            <a:pPr lvl="1">
              <a:buNone/>
            </a:pPr>
            <a:r>
              <a:rPr lang="cs-CZ" dirty="0" smtClean="0"/>
              <a:t>			žáci pozorují, dělají si poznámky, náčrty, schémata, …</a:t>
            </a:r>
          </a:p>
          <a:p>
            <a:pPr lvl="1"/>
            <a:r>
              <a:rPr lang="cs-CZ" dirty="0" smtClean="0"/>
              <a:t>část závěrečná: shrnutí učitelem, zodpovězení dotazů</a:t>
            </a:r>
          </a:p>
          <a:p>
            <a:pPr lvl="2"/>
            <a:r>
              <a:rPr lang="cs-CZ" dirty="0" smtClean="0"/>
              <a:t>		využití poznatků v OV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Exkurze do pivovaru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64024"/>
            <a:ext cx="8064900" cy="4567976"/>
          </a:xfrm>
        </p:spPr>
        <p:txBody>
          <a:bodyPr/>
          <a:lstStyle/>
          <a:p>
            <a:r>
              <a:rPr lang="cs-CZ" sz="2000" b="1" dirty="0" smtClean="0"/>
              <a:t>Studijní obor a ročník:</a:t>
            </a:r>
            <a:r>
              <a:rPr lang="cs-CZ" sz="2000" dirty="0" smtClean="0"/>
              <a:t> Kuchař – číšník (65-51-H/01), 3. ročník</a:t>
            </a:r>
          </a:p>
          <a:p>
            <a:r>
              <a:rPr lang="cs-CZ" sz="2000" b="1" dirty="0" smtClean="0"/>
              <a:t>Vyučovací předmět:</a:t>
            </a:r>
            <a:r>
              <a:rPr lang="cs-CZ" sz="2000" dirty="0" smtClean="0"/>
              <a:t> Potraviny a výživa</a:t>
            </a:r>
          </a:p>
          <a:p>
            <a:r>
              <a:rPr lang="cs-CZ" sz="2000" b="1" dirty="0" smtClean="0"/>
              <a:t>Časová dotace:</a:t>
            </a:r>
            <a:r>
              <a:rPr lang="cs-CZ" sz="2000" dirty="0" smtClean="0"/>
              <a:t> 4 vyučovací hodiny</a:t>
            </a:r>
          </a:p>
          <a:p>
            <a:r>
              <a:rPr lang="cs-CZ" sz="2000" b="1" dirty="0" smtClean="0"/>
              <a:t>Tematický okruh:</a:t>
            </a:r>
            <a:r>
              <a:rPr lang="cs-CZ" sz="2000" dirty="0" smtClean="0"/>
              <a:t> Alkoholické nápoje</a:t>
            </a:r>
          </a:p>
          <a:p>
            <a:r>
              <a:rPr lang="cs-CZ" sz="2000" b="1" dirty="0" smtClean="0"/>
              <a:t>Mezipředmětové vztahy:</a:t>
            </a:r>
            <a:r>
              <a:rPr lang="cs-CZ" sz="2000" dirty="0" smtClean="0"/>
              <a:t> Stolničení, organická chemie</a:t>
            </a:r>
          </a:p>
          <a:p>
            <a:r>
              <a:rPr lang="cs-CZ" sz="2000" b="1" dirty="0" smtClean="0"/>
              <a:t>Organizační forma:</a:t>
            </a:r>
            <a:r>
              <a:rPr lang="cs-CZ" sz="2000" dirty="0" smtClean="0"/>
              <a:t> Tematická exkurze</a:t>
            </a:r>
            <a:r>
              <a:rPr lang="cs-CZ" dirty="0" smtClean="0"/>
              <a:t>	</a:t>
            </a:r>
          </a:p>
          <a:p>
            <a:r>
              <a:rPr lang="cs-CZ" sz="2000" b="1" dirty="0" smtClean="0"/>
              <a:t>Cíle exkurze:</a:t>
            </a:r>
            <a:endParaRPr lang="cs-CZ" sz="2000" dirty="0" smtClean="0"/>
          </a:p>
          <a:p>
            <a:pPr lvl="1"/>
            <a:r>
              <a:rPr lang="cs-CZ" dirty="0" smtClean="0"/>
              <a:t>Žák:</a:t>
            </a:r>
          </a:p>
          <a:p>
            <a:pPr lvl="1"/>
            <a:r>
              <a:rPr lang="cs-CZ" dirty="0" smtClean="0"/>
              <a:t>Vyjmenuje a charakterizuje suroviny pro výrobu piva</a:t>
            </a:r>
          </a:p>
          <a:p>
            <a:pPr lvl="1"/>
            <a:r>
              <a:rPr lang="cs-CZ" dirty="0" smtClean="0"/>
              <a:t>Popíše vlastní výrobu piva v rodinném pivovaru</a:t>
            </a:r>
          </a:p>
          <a:p>
            <a:pPr lvl="1"/>
            <a:r>
              <a:rPr lang="cs-CZ" dirty="0" smtClean="0"/>
              <a:t>Objasní rozdíl mezi světlým a tmavým pivem</a:t>
            </a:r>
          </a:p>
          <a:p>
            <a:pPr lvl="1"/>
            <a:r>
              <a:rPr lang="cs-CZ" dirty="0" smtClean="0"/>
              <a:t>Vyjmenuje druhy piv a jejich jakostní znaky</a:t>
            </a:r>
          </a:p>
          <a:p>
            <a:pPr lvl="1"/>
            <a:r>
              <a:rPr lang="cs-CZ" dirty="0" smtClean="0"/>
              <a:t>Ovládá zásady při ošetření piva</a:t>
            </a:r>
          </a:p>
          <a:p>
            <a:pPr lvl="1"/>
            <a:r>
              <a:rPr lang="cs-CZ" dirty="0" smtClean="0"/>
              <a:t>Prakticky se seznámí chodem malého pivovaru</a:t>
            </a:r>
          </a:p>
          <a:p>
            <a:r>
              <a:rPr lang="cs-CZ" sz="2000" b="1" dirty="0" smtClean="0"/>
              <a:t>Pomůcky: </a:t>
            </a:r>
            <a:endParaRPr lang="cs-CZ" sz="2000" dirty="0" smtClean="0"/>
          </a:p>
          <a:p>
            <a:pPr lvl="1"/>
            <a:r>
              <a:rPr lang="cs-CZ" dirty="0" smtClean="0"/>
              <a:t>Pracovní listy</a:t>
            </a:r>
          </a:p>
          <a:p>
            <a:pPr lvl="1"/>
            <a:r>
              <a:rPr lang="cs-CZ" dirty="0" smtClean="0"/>
              <a:t>Propiska</a:t>
            </a:r>
          </a:p>
          <a:p>
            <a:pPr lvl="1"/>
            <a:r>
              <a:rPr lang="cs-CZ" dirty="0" smtClean="0"/>
              <a:t>Lístečky na rozdělení do skupin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exkurze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Exkurze k již osvojenému učivu =&gt; doplnění a propojení teoretické části s praktickou ukázkou.</a:t>
            </a:r>
          </a:p>
          <a:p>
            <a:r>
              <a:rPr lang="cs-CZ" dirty="0" smtClean="0"/>
              <a:t>Před začátkem exkurze </a:t>
            </a:r>
          </a:p>
          <a:p>
            <a:pPr lvl="1"/>
            <a:r>
              <a:rPr lang="cs-CZ" dirty="0" smtClean="0"/>
              <a:t>se žáci pomocí lístečků rozdělí do skupin</a:t>
            </a:r>
          </a:p>
          <a:p>
            <a:pPr lvl="1"/>
            <a:r>
              <a:rPr lang="cs-CZ" dirty="0" smtClean="0"/>
              <a:t>každý dostane svůj pracovní list</a:t>
            </a:r>
          </a:p>
          <a:p>
            <a:pPr lvl="1"/>
            <a:r>
              <a:rPr lang="cs-CZ" dirty="0" smtClean="0"/>
              <a:t>v rámci opakování se ho společně ve skupině pokusí vyplnit</a:t>
            </a:r>
          </a:p>
          <a:p>
            <a:r>
              <a:rPr lang="cs-CZ" dirty="0" smtClean="0"/>
              <a:t>V průběhu exkurze </a:t>
            </a:r>
          </a:p>
          <a:p>
            <a:pPr lvl="1"/>
            <a:r>
              <a:rPr lang="cs-CZ" dirty="0" smtClean="0"/>
              <a:t>doplňují pracovní listy </a:t>
            </a:r>
          </a:p>
          <a:p>
            <a:pPr lvl="1"/>
            <a:r>
              <a:rPr lang="cs-CZ" dirty="0" smtClean="0"/>
              <a:t>zapisují si zajímavosti</a:t>
            </a:r>
          </a:p>
          <a:p>
            <a:r>
              <a:rPr lang="cs-CZ" dirty="0" smtClean="0"/>
              <a:t>Po návratu do školy</a:t>
            </a:r>
          </a:p>
          <a:p>
            <a:pPr lvl="1"/>
            <a:r>
              <a:rPr lang="cs-CZ" dirty="0" smtClean="0"/>
              <a:t>proběhne v rámci reflexe znalostní kvíz</a:t>
            </a:r>
          </a:p>
          <a:p>
            <a:pPr lvl="1"/>
            <a:r>
              <a:rPr lang="cs-CZ" dirty="0" smtClean="0"/>
              <a:t>jednotlivé skupinky se snaží získat co nejvíce bodů za správné odpovědi</a:t>
            </a:r>
          </a:p>
          <a:p>
            <a:pPr lvl="1"/>
            <a:r>
              <a:rPr lang="cs-CZ" dirty="0" smtClean="0"/>
              <a:t>motivací je získání dobré známky pro skupinku s nejvyšším počtem bodů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list – výroba piva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lvl="0" indent="-457200">
              <a:buFont typeface="+mj-lt"/>
              <a:buAutoNum type="arabicPeriod"/>
            </a:pPr>
            <a:r>
              <a:rPr lang="cs-CZ" dirty="0" smtClean="0"/>
              <a:t>Mezi které nápoje se pivo řadí?</a:t>
            </a:r>
          </a:p>
          <a:p>
            <a:pPr marL="511200" lvl="0" indent="-457200">
              <a:buFont typeface="+mj-lt"/>
              <a:buAutoNum type="arabicPeriod"/>
            </a:pPr>
            <a:r>
              <a:rPr lang="cs-CZ" dirty="0" smtClean="0"/>
              <a:t>Jaké jsou nejdůležitější vlastnosti piva?</a:t>
            </a:r>
          </a:p>
          <a:p>
            <a:pPr marL="511200" lvl="0" indent="-457200">
              <a:buFont typeface="+mj-lt"/>
              <a:buAutoNum type="arabicPeriod"/>
            </a:pPr>
            <a:r>
              <a:rPr lang="cs-CZ" dirty="0" smtClean="0"/>
              <a:t>Z jakých surovin se pivo vyrábí?</a:t>
            </a:r>
          </a:p>
          <a:p>
            <a:pPr marL="511200" lvl="0" indent="-457200">
              <a:buFont typeface="+mj-lt"/>
              <a:buAutoNum type="arabicPeriod"/>
            </a:pPr>
            <a:r>
              <a:rPr lang="cs-CZ" dirty="0" smtClean="0"/>
              <a:t>Seřaď a vysvětli následující pojmy týkající se výroby piva:</a:t>
            </a:r>
          </a:p>
          <a:p>
            <a:pPr lvl="1"/>
            <a:r>
              <a:rPr lang="cs-CZ" dirty="0" smtClean="0"/>
              <a:t>Vystírání, rmutování, šrotování, scezování, vaření, odstraňování kalů, kvašení, zchlazování, dokvašování, stáčení, filtrace, pasterizace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 Na jaké základní druhy pivo rozlišujeme?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 Jakým způsobem je pivo skladováno?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problematiky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didaktické prostředky:</a:t>
            </a:r>
          </a:p>
          <a:p>
            <a:pPr lvl="1"/>
            <a:r>
              <a:rPr lang="cs-CZ" dirty="0" smtClean="0"/>
              <a:t>nemateriální: vyučovací metody, organizační formy</a:t>
            </a:r>
          </a:p>
          <a:p>
            <a:pPr lvl="1"/>
            <a:r>
              <a:rPr lang="cs-CZ" dirty="0" smtClean="0"/>
              <a:t>materiální: UP, DT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Vyučovací metoda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= souhrn postupů s racionálním využitím materiálních didaktických prostředkům které tvoří činnost zaměřenou na dosažení cíle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= systém cílevědomého jednání učitele, které organizuje způsoby poznávací a praktické činnosti žáků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Kvíz po exkurzi: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lvl="0" indent="-457200">
              <a:buFont typeface="+mj-lt"/>
              <a:buAutoNum type="arabicPeriod"/>
            </a:pPr>
            <a:r>
              <a:rPr lang="cs-CZ" dirty="0" smtClean="0"/>
              <a:t>Kdy byl pivovar Berounský medvěd založen?</a:t>
            </a:r>
          </a:p>
          <a:p>
            <a:pPr marL="511200" lvl="0" indent="-457200">
              <a:buFont typeface="+mj-lt"/>
              <a:buAutoNum type="arabicPeriod"/>
            </a:pPr>
            <a:r>
              <a:rPr lang="cs-CZ" dirty="0" smtClean="0"/>
              <a:t>Kde se pivovar Berounský medvěd nachází?</a:t>
            </a:r>
          </a:p>
          <a:p>
            <a:pPr marL="511200" lvl="0" indent="-457200">
              <a:buFont typeface="+mj-lt"/>
              <a:buAutoNum type="arabicPeriod"/>
            </a:pPr>
            <a:r>
              <a:rPr lang="cs-CZ" dirty="0" smtClean="0"/>
              <a:t>Jaké zvíře má pivovar Berounský medvěd ve svém logu?</a:t>
            </a:r>
          </a:p>
          <a:p>
            <a:pPr marL="511200" lvl="0" indent="-457200">
              <a:buFont typeface="+mj-lt"/>
              <a:buAutoNum type="arabicPeriod"/>
            </a:pPr>
            <a:r>
              <a:rPr lang="cs-CZ" dirty="0" smtClean="0"/>
              <a:t>Jaké energie se používají při vaření piva v tomto pivovaru?</a:t>
            </a:r>
          </a:p>
          <a:p>
            <a:pPr marL="511200" lvl="0" indent="-457200">
              <a:buFont typeface="+mj-lt"/>
              <a:buAutoNum type="arabicPeriod"/>
            </a:pPr>
            <a:r>
              <a:rPr lang="cs-CZ" dirty="0" smtClean="0"/>
              <a:t>Ve které obci se nachází sladovna?</a:t>
            </a:r>
          </a:p>
          <a:p>
            <a:pPr marL="511200" lvl="0" indent="-457200">
              <a:buFont typeface="+mj-lt"/>
              <a:buAutoNum type="arabicPeriod"/>
            </a:pPr>
            <a:r>
              <a:rPr lang="cs-CZ" dirty="0" smtClean="0"/>
              <a:t>Kolik zaměstnanců je potřeba pro zajištění výroby a expedice piva v tomto pivovaru?</a:t>
            </a:r>
          </a:p>
          <a:p>
            <a:pPr marL="511200" lvl="0" indent="-457200">
              <a:buFont typeface="+mj-lt"/>
              <a:buAutoNum type="arabicPeriod"/>
            </a:pPr>
            <a:r>
              <a:rPr lang="cs-CZ" dirty="0" smtClean="0"/>
              <a:t>Jaký mikroorganismus je důležitý při výrobě piva?</a:t>
            </a:r>
          </a:p>
          <a:p>
            <a:pPr marL="511200" lvl="0" indent="-457200">
              <a:buFont typeface="+mj-lt"/>
              <a:buAutoNum type="arabicPeriod"/>
            </a:pPr>
            <a:r>
              <a:rPr lang="cs-CZ" dirty="0" smtClean="0"/>
              <a:t>Co znamená pojem pasterizace?</a:t>
            </a:r>
          </a:p>
          <a:p>
            <a:pPr marL="511200" lvl="0" indent="-457200">
              <a:buFont typeface="+mj-lt"/>
              <a:buAutoNum type="arabicPeriod"/>
            </a:pPr>
            <a:r>
              <a:rPr lang="cs-CZ" dirty="0" smtClean="0"/>
              <a:t>Kolik typů piv můžete běžně v pivovaru zakoupit?</a:t>
            </a:r>
          </a:p>
          <a:p>
            <a:pPr marL="511200" lvl="0" indent="-457200">
              <a:buFont typeface="+mj-lt"/>
              <a:buAutoNum type="arabicPeriod"/>
            </a:pPr>
            <a:r>
              <a:rPr lang="cs-CZ" dirty="0" smtClean="0"/>
              <a:t> Jsou piva vyráběná v tomto pivovaru tzv. filtrovaná, nebo nefiltrovaná?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volbu metod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cs-CZ" dirty="0" smtClean="0"/>
              <a:t>Základní (objektivní) faktory</a:t>
            </a:r>
          </a:p>
          <a:p>
            <a:pPr marL="700200" lvl="1" indent="-457200"/>
            <a:r>
              <a:rPr lang="cs-CZ" dirty="0" smtClean="0"/>
              <a:t>cíle</a:t>
            </a:r>
          </a:p>
          <a:p>
            <a:pPr marL="700200" lvl="1" indent="-457200"/>
            <a:r>
              <a:rPr lang="cs-CZ" dirty="0" smtClean="0"/>
              <a:t>obsah</a:t>
            </a:r>
          </a:p>
          <a:p>
            <a:pPr marL="700200" lvl="1" indent="-457200"/>
            <a:r>
              <a:rPr lang="cs-CZ" dirty="0" smtClean="0"/>
              <a:t>materiálně-technické vybavení </a:t>
            </a:r>
          </a:p>
          <a:p>
            <a:pPr marL="700200" lvl="1" indent="-457200">
              <a:buNone/>
            </a:pPr>
            <a:endParaRPr lang="cs-CZ" dirty="0" smtClean="0"/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Specifické (subjektivní) faktory</a:t>
            </a:r>
          </a:p>
          <a:p>
            <a:pPr marL="700200" lvl="1" indent="-457200"/>
            <a:r>
              <a:rPr lang="cs-CZ" dirty="0" smtClean="0"/>
              <a:t>předpoklady žáků</a:t>
            </a:r>
          </a:p>
          <a:p>
            <a:pPr marL="700200" lvl="1" indent="-457200"/>
            <a:r>
              <a:rPr lang="cs-CZ" dirty="0" smtClean="0"/>
              <a:t>osobnost učitele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Základní (objektivní) faktory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 vyučovacího dne a jeho částí</a:t>
            </a:r>
          </a:p>
          <a:p>
            <a:r>
              <a:rPr lang="cs-CZ" dirty="0" smtClean="0"/>
              <a:t>Obsah učiva včetně času na jeho osvojení</a:t>
            </a:r>
          </a:p>
          <a:p>
            <a:pPr lvl="1"/>
            <a:r>
              <a:rPr lang="cs-CZ" dirty="0" smtClean="0"/>
              <a:t>podle základních didaktických charakteristik učiva</a:t>
            </a:r>
          </a:p>
          <a:p>
            <a:pPr lvl="1">
              <a:buNone/>
            </a:pPr>
            <a:r>
              <a:rPr lang="cs-CZ" dirty="0" smtClean="0"/>
              <a:t>-&gt; celkové seznámení s obsahem zvoleného oboru</a:t>
            </a:r>
          </a:p>
          <a:p>
            <a:pPr lvl="1">
              <a:buNone/>
            </a:pPr>
            <a:r>
              <a:rPr lang="cs-CZ" dirty="0" smtClean="0"/>
              <a:t>-&gt; praktické seznámení se zařízením a nástroji daného oboru</a:t>
            </a:r>
          </a:p>
          <a:p>
            <a:pPr lvl="1">
              <a:buNone/>
            </a:pPr>
            <a:r>
              <a:rPr lang="cs-CZ" dirty="0" smtClean="0"/>
              <a:t>-&gt; osvojování jednotlivých druhů prací</a:t>
            </a:r>
          </a:p>
          <a:p>
            <a:pPr lvl="1">
              <a:buNone/>
            </a:pPr>
            <a:r>
              <a:rPr lang="cs-CZ" dirty="0" smtClean="0"/>
              <a:t>-&gt;osvojení zásad uspořádání pracoviště</a:t>
            </a:r>
          </a:p>
          <a:p>
            <a:pPr lvl="1"/>
            <a:r>
              <a:rPr lang="cs-CZ" dirty="0" smtClean="0"/>
              <a:t>podle poměru intelektuálních a manuálních úkonů v obsahu učiva</a:t>
            </a:r>
          </a:p>
          <a:p>
            <a:r>
              <a:rPr lang="cs-CZ" dirty="0" smtClean="0"/>
              <a:t>Materiálně-technické vybavení pracoviště praktického vyučování</a:t>
            </a:r>
          </a:p>
          <a:p>
            <a:pPr lvl="1"/>
            <a:r>
              <a:rPr lang="cs-CZ" dirty="0" smtClean="0"/>
              <a:t>moderní výrobní a provozní technika</a:t>
            </a:r>
          </a:p>
          <a:p>
            <a:pPr lvl="1"/>
            <a:r>
              <a:rPr lang="cs-CZ" dirty="0" smtClean="0"/>
              <a:t>technické vyučovací prostředky</a:t>
            </a:r>
          </a:p>
          <a:p>
            <a:pPr lvl="1"/>
            <a:r>
              <a:rPr lang="cs-CZ" dirty="0" smtClean="0"/>
              <a:t>názorné pomůcky</a:t>
            </a:r>
          </a:p>
          <a:p>
            <a:pPr lvl="1"/>
            <a:r>
              <a:rPr lang="cs-CZ" dirty="0" smtClean="0"/>
              <a:t>kontakt s provozní prací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Specifické (subjektivní) faktory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Předpoklady žáků pro zvládnutí oboru</a:t>
            </a:r>
          </a:p>
          <a:p>
            <a:pPr lvl="1"/>
            <a:r>
              <a:rPr lang="cs-CZ" dirty="0" smtClean="0"/>
              <a:t>práceschopnost žáků během celého učebního dne a jejího zařazení v týdnu</a:t>
            </a:r>
          </a:p>
          <a:p>
            <a:pPr lvl="1"/>
            <a:r>
              <a:rPr lang="cs-CZ" dirty="0" smtClean="0"/>
              <a:t>přihlížet k náročnosti učiva v průběhu celého učebního dne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dirty="0" smtClean="0"/>
              <a:t>SPRÁVNOU VOLBOU METOD Z HLEDISKA ŽÁKŮ BY MĚL UČITEL UDRŽET PRÁCESCHOPNOST ŽÁKŮ PO CELOU VYUČOVACÍ JEDNOTU BEZ PŘETÍŽENÍ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Osobnost učitele</a:t>
            </a:r>
          </a:p>
          <a:p>
            <a:pPr lvl="1"/>
            <a:r>
              <a:rPr lang="cs-CZ" dirty="0" smtClean="0"/>
              <a:t>pedagogické a odborné vědomosti, dovednosti</a:t>
            </a:r>
          </a:p>
          <a:p>
            <a:pPr lvl="1"/>
            <a:r>
              <a:rPr lang="cs-CZ" dirty="0" smtClean="0"/>
              <a:t>zkušenosti</a:t>
            </a:r>
          </a:p>
          <a:p>
            <a:pPr lvl="1"/>
            <a:r>
              <a:rPr lang="cs-CZ" dirty="0" smtClean="0"/>
              <a:t>tvořivost</a:t>
            </a:r>
          </a:p>
          <a:p>
            <a:pPr lvl="1"/>
            <a:r>
              <a:rPr lang="cs-CZ" dirty="0" smtClean="0"/>
              <a:t>motivovanost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Nejčastěji užívané metody </a:t>
            </a:r>
            <a:br>
              <a:rPr lang="cs-CZ" dirty="0" smtClean="0"/>
            </a:br>
            <a:r>
              <a:rPr lang="cs-CZ" dirty="0" smtClean="0"/>
              <a:t>v odborném výcviku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cs-CZ" dirty="0" smtClean="0"/>
              <a:t>Práce s odbornou dokumentací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Instruktáž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Simulační metody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Problémové metody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Inscenační metody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Cvičení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Exkurze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odbornou dokumentací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=dokumentace, která je obvyklá v provozních podmínkách</a:t>
            </a:r>
          </a:p>
          <a:p>
            <a:pPr>
              <a:buNone/>
            </a:pPr>
            <a:r>
              <a:rPr lang="cs-CZ" dirty="0" smtClean="0"/>
              <a:t>	(učební dokumentace – materiálové listy, mzdové listy, účetní kniha)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Osvojení základních vědomostí v příslušných odborných předmětech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Jednoduché postupy doplněné jednoznačným výkladem algoritmu pracovních dovedností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Samostatné používání základní dokumentace svého oboru</a:t>
            </a:r>
          </a:p>
          <a:p>
            <a:pPr marL="700200" lvl="1" indent="-457200"/>
            <a:r>
              <a:rPr lang="cs-CZ" dirty="0" smtClean="0"/>
              <a:t>podle písemného zadání (obvyklé v praxi)</a:t>
            </a:r>
          </a:p>
          <a:p>
            <a:pPr marL="700200" lvl="1" indent="-457200"/>
            <a:r>
              <a:rPr lang="cs-CZ" dirty="0" smtClean="0"/>
              <a:t>zhotovení návrhů, schémat, pracovních postupů</a:t>
            </a:r>
          </a:p>
          <a:p>
            <a:pPr marL="511200" indent="-457200">
              <a:buNone/>
            </a:pPr>
            <a:r>
              <a:rPr lang="cs-CZ" dirty="0" smtClean="0"/>
              <a:t>+ schopnost samostatného vypracování základní dokumentace a vedení účetní evidence (potřebné pro podnikání)</a:t>
            </a:r>
          </a:p>
          <a:p>
            <a:pPr marL="700200" lvl="1" indent="-457200"/>
            <a:r>
              <a:rPr lang="cs-CZ" dirty="0" smtClean="0"/>
              <a:t>vyúčtování nákladů při souborných pracích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Instruktáž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nejčastější vyučovací metoda v odborném výcviku</a:t>
            </a:r>
          </a:p>
          <a:p>
            <a:r>
              <a:rPr lang="cs-CZ" dirty="0" smtClean="0"/>
              <a:t>komplexní metoda</a:t>
            </a:r>
          </a:p>
          <a:p>
            <a:pPr lvl="1"/>
            <a:r>
              <a:rPr lang="cs-CZ" dirty="0" smtClean="0"/>
              <a:t>&gt; slovní</a:t>
            </a:r>
          </a:p>
          <a:p>
            <a:pPr lvl="1"/>
            <a:r>
              <a:rPr lang="cs-CZ" dirty="0" smtClean="0"/>
              <a:t>&gt; pozorovací</a:t>
            </a:r>
          </a:p>
          <a:p>
            <a:pPr lvl="1"/>
            <a:r>
              <a:rPr lang="cs-CZ" dirty="0" smtClean="0"/>
              <a:t>&gt; pracovní (výuka </a:t>
            </a:r>
            <a:r>
              <a:rPr lang="cs-CZ" dirty="0" err="1" smtClean="0"/>
              <a:t>senzomotorických</a:t>
            </a:r>
            <a:r>
              <a:rPr lang="cs-CZ" dirty="0" smtClean="0"/>
              <a:t> činností)</a:t>
            </a:r>
          </a:p>
          <a:p>
            <a:r>
              <a:rPr lang="cs-CZ" dirty="0" smtClean="0"/>
              <a:t>působí vždy na několik smyslů naráz</a:t>
            </a:r>
          </a:p>
          <a:p>
            <a:r>
              <a:rPr lang="cs-CZ" dirty="0" smtClean="0"/>
              <a:t>vyžaduje soustředěnost, pozornost, koncentraci</a:t>
            </a:r>
          </a:p>
          <a:p>
            <a:r>
              <a:rPr lang="cs-CZ" dirty="0" smtClean="0"/>
              <a:t>délka max. 30 minut (aby ji mohli žáci bez větší únavy účinně sledovat)</a:t>
            </a:r>
          </a:p>
          <a:p>
            <a:r>
              <a:rPr lang="cs-CZ" dirty="0" smtClean="0"/>
              <a:t>dělení:</a:t>
            </a:r>
          </a:p>
          <a:p>
            <a:pPr lvl="1"/>
            <a:r>
              <a:rPr lang="cs-CZ" dirty="0" smtClean="0"/>
              <a:t>úvodní -&gt; 1. fáze učení, počáteční osvojování učiva, na začátku tematického celku nebo učebního dne</a:t>
            </a:r>
          </a:p>
          <a:p>
            <a:pPr lvl="1"/>
            <a:r>
              <a:rPr lang="cs-CZ" dirty="0" smtClean="0"/>
              <a:t>průběžná -&gt; v průběhu učebního dne (dle potřeby)</a:t>
            </a:r>
          </a:p>
          <a:p>
            <a:pPr lvl="1"/>
            <a:r>
              <a:rPr lang="cs-CZ" dirty="0" smtClean="0"/>
              <a:t>závěrečná -&gt; po probrání tématu (po několika učebních dnech), po nácviku složitější operace na konci učebního dne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ni-ped-prezentace-4-3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uni-ped-prezentace-4-3-cz.potx" id="{A2D83281-9DF1-455E-A4DD-AE9E20873FD3}" vid="{C580A734-C016-44FD-B726-208E9D0A6DB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muni-ped-prezentace-4-3-cz</Template>
  <TotalTime>175</TotalTime>
  <Words>1769</Words>
  <Application>Microsoft Office PowerPoint</Application>
  <PresentationFormat>Předvádění na obrazovce (4:3)</PresentationFormat>
  <Paragraphs>378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muni-ped-prezentace-4-3-cz</vt:lpstr>
      <vt:lpstr>Aplikace vyučovacích metod  v odborném výcviku</vt:lpstr>
      <vt:lpstr>Kontrola úkolu – modulový vzdělávací program</vt:lpstr>
      <vt:lpstr>Úvod do problematiky</vt:lpstr>
      <vt:lpstr>Faktory ovlivňující volbu metod</vt:lpstr>
      <vt:lpstr>1. Základní (objektivní) faktory</vt:lpstr>
      <vt:lpstr>2. Specifické (subjektivní) faktory</vt:lpstr>
      <vt:lpstr>Nejčastěji užívané metody  v odborném výcviku</vt:lpstr>
      <vt:lpstr>Práce s odbornou dokumentací</vt:lpstr>
      <vt:lpstr>Instruktáž</vt:lpstr>
      <vt:lpstr>Úvodní instruktáž</vt:lpstr>
      <vt:lpstr>Požadavky na správný postup úvodní instruktáže</vt:lpstr>
      <vt:lpstr>Průběžná instruktáž</vt:lpstr>
      <vt:lpstr>Závěrečná instruktáž</vt:lpstr>
      <vt:lpstr>Ukázky instruktáží</vt:lpstr>
      <vt:lpstr>Cvičení</vt:lpstr>
      <vt:lpstr>2 způsoby cvičení</vt:lpstr>
      <vt:lpstr>Druhy výukových prací</vt:lpstr>
      <vt:lpstr>Simulační metody</vt:lpstr>
      <vt:lpstr>Snímek 19</vt:lpstr>
      <vt:lpstr>Příklad</vt:lpstr>
      <vt:lpstr>Problémové metody</vt:lpstr>
      <vt:lpstr>Varianty řešení problému</vt:lpstr>
      <vt:lpstr>Příklad: obor kuchař</vt:lpstr>
      <vt:lpstr>Inscenační metoda</vt:lpstr>
      <vt:lpstr>Příklad – Inscenace na téma korupce</vt:lpstr>
      <vt:lpstr>Exkurze</vt:lpstr>
      <vt:lpstr>Exkurze do pivovaru</vt:lpstr>
      <vt:lpstr>Průběh exkurze</vt:lpstr>
      <vt:lpstr>Pracovní list – výroba piva </vt:lpstr>
      <vt:lpstr>Kvíz po exkurzi: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22</cp:revision>
  <dcterms:created xsi:type="dcterms:W3CDTF">2022-09-15T19:30:46Z</dcterms:created>
  <dcterms:modified xsi:type="dcterms:W3CDTF">2023-03-29T12:02:59Z</dcterms:modified>
</cp:coreProperties>
</file>