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70" r:id="rId11"/>
    <p:sldId id="271" r:id="rId12"/>
    <p:sldId id="269" r:id="rId13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CC8380-E4E1-43A5-9C11-D85E587E4D3F}" type="datetimeFigureOut">
              <a:rPr lang="cs-CZ" smtClean="0"/>
              <a:t>25.08.2020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AFE82-C7EB-4A82-8445-E922CD3850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2220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8A20E-EE1F-479F-9AB8-177FF897CE6E}" type="datetimeFigureOut">
              <a:rPr lang="cs-CZ" smtClean="0"/>
              <a:t>25.08.2020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2B7D-4D8E-4154-BBE7-889D770EB1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115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8A20E-EE1F-479F-9AB8-177FF897CE6E}" type="datetimeFigureOut">
              <a:rPr lang="cs-CZ" smtClean="0"/>
              <a:t>25.08.2020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2B7D-4D8E-4154-BBE7-889D770EB1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58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8A20E-EE1F-479F-9AB8-177FF897CE6E}" type="datetimeFigureOut">
              <a:rPr lang="cs-CZ" smtClean="0"/>
              <a:t>25.08.2020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2B7D-4D8E-4154-BBE7-889D770EB1A3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94276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8A20E-EE1F-479F-9AB8-177FF897CE6E}" type="datetimeFigureOut">
              <a:rPr lang="cs-CZ" smtClean="0"/>
              <a:t>25.08.2020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2B7D-4D8E-4154-BBE7-889D770EB1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956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8A20E-EE1F-479F-9AB8-177FF897CE6E}" type="datetimeFigureOut">
              <a:rPr lang="cs-CZ" smtClean="0"/>
              <a:t>25.08.2020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2B7D-4D8E-4154-BBE7-889D770EB1A3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45236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8A20E-EE1F-479F-9AB8-177FF897CE6E}" type="datetimeFigureOut">
              <a:rPr lang="cs-CZ" smtClean="0"/>
              <a:t>25.08.2020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2B7D-4D8E-4154-BBE7-889D770EB1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72425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8A20E-EE1F-479F-9AB8-177FF897CE6E}" type="datetimeFigureOut">
              <a:rPr lang="cs-CZ" smtClean="0"/>
              <a:t>25.08.2020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2B7D-4D8E-4154-BBE7-889D770EB1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79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8A20E-EE1F-479F-9AB8-177FF897CE6E}" type="datetimeFigureOut">
              <a:rPr lang="cs-CZ" smtClean="0"/>
              <a:t>25.08.2020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2B7D-4D8E-4154-BBE7-889D770EB1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7544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8A20E-EE1F-479F-9AB8-177FF897CE6E}" type="datetimeFigureOut">
              <a:rPr lang="cs-CZ" smtClean="0"/>
              <a:t>25.08.2020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2B7D-4D8E-4154-BBE7-889D770EB1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971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8A20E-EE1F-479F-9AB8-177FF897CE6E}" type="datetimeFigureOut">
              <a:rPr lang="cs-CZ" smtClean="0"/>
              <a:t>25.08.2020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2B7D-4D8E-4154-BBE7-889D770EB1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0091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8A20E-EE1F-479F-9AB8-177FF897CE6E}" type="datetimeFigureOut">
              <a:rPr lang="cs-CZ" smtClean="0"/>
              <a:t>25.08.2020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2B7D-4D8E-4154-BBE7-889D770EB1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117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8A20E-EE1F-479F-9AB8-177FF897CE6E}" type="datetimeFigureOut">
              <a:rPr lang="cs-CZ" smtClean="0"/>
              <a:t>25.08.2020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2B7D-4D8E-4154-BBE7-889D770EB1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3439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8A20E-EE1F-479F-9AB8-177FF897CE6E}" type="datetimeFigureOut">
              <a:rPr lang="cs-CZ" smtClean="0"/>
              <a:t>25.08.2020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2B7D-4D8E-4154-BBE7-889D770EB1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55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8A20E-EE1F-479F-9AB8-177FF897CE6E}" type="datetimeFigureOut">
              <a:rPr lang="cs-CZ" smtClean="0"/>
              <a:t>25.08.2020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2B7D-4D8E-4154-BBE7-889D770EB1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310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8A20E-EE1F-479F-9AB8-177FF897CE6E}" type="datetimeFigureOut">
              <a:rPr lang="cs-CZ" smtClean="0"/>
              <a:t>25.08.2020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2B7D-4D8E-4154-BBE7-889D770EB1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485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8A20E-EE1F-479F-9AB8-177FF897CE6E}" type="datetimeFigureOut">
              <a:rPr lang="cs-CZ" smtClean="0"/>
              <a:t>25.08.2020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2B7D-4D8E-4154-BBE7-889D770EB1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3645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8A20E-EE1F-479F-9AB8-177FF897CE6E}" type="datetimeFigureOut">
              <a:rPr lang="cs-CZ" smtClean="0"/>
              <a:t>25.08.2020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A892B7D-4D8E-4154-BBE7-889D770EB1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9340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404534"/>
            <a:ext cx="10261600" cy="1646302"/>
          </a:xfrm>
        </p:spPr>
        <p:txBody>
          <a:bodyPr/>
          <a:lstStyle/>
          <a:p>
            <a:r>
              <a:rPr lang="cs-CZ" b="1" dirty="0" smtClean="0"/>
              <a:t>PROFESNÍ PORTFOLIO UČITELE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0491" y="4050836"/>
            <a:ext cx="7766936" cy="2028234"/>
          </a:xfrm>
        </p:spPr>
        <p:txBody>
          <a:bodyPr>
            <a:normAutofit/>
          </a:bodyPr>
          <a:lstStyle/>
          <a:p>
            <a:r>
              <a:rPr lang="cs-CZ" sz="1600" dirty="0" smtClean="0"/>
              <a:t>Kateřina Šmejkalová</a:t>
            </a:r>
            <a:endParaRPr lang="cs-CZ" sz="1600" dirty="0" smtClean="0"/>
          </a:p>
        </p:txBody>
      </p:sp>
      <p:pic>
        <p:nvPicPr>
          <p:cNvPr id="4" name="Obrázek 3" descr="C:\Users\uzivatel\Downloads\logolink_MSMT_VVV_hor_barva_cz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60" y="5278591"/>
            <a:ext cx="4610100" cy="10293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9786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09600"/>
            <a:ext cx="9893300" cy="1320800"/>
          </a:xfrm>
        </p:spPr>
        <p:txBody>
          <a:bodyPr>
            <a:normAutofit/>
          </a:bodyPr>
          <a:lstStyle/>
          <a:p>
            <a:r>
              <a:rPr lang="cs-CZ" b="1" cap="all" dirty="0" smtClean="0"/>
              <a:t>Projekt 2017 </a:t>
            </a:r>
            <a:br>
              <a:rPr lang="cs-CZ" b="1" cap="all" dirty="0" smtClean="0"/>
            </a:br>
            <a:r>
              <a:rPr lang="cs-CZ" b="1" dirty="0" smtClean="0"/>
              <a:t>„</a:t>
            </a:r>
            <a:r>
              <a:rPr lang="cs-CZ" sz="3100" b="1" dirty="0" smtClean="0"/>
              <a:t>Hrou na dopravním hřišti, bezpečně v provozu“</a:t>
            </a:r>
            <a:endParaRPr lang="cs-CZ" sz="31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V roce </a:t>
            </a:r>
            <a:r>
              <a:rPr lang="cs-CZ" sz="2000" dirty="0" smtClean="0"/>
              <a:t>2017/ </a:t>
            </a:r>
            <a:r>
              <a:rPr lang="cs-CZ" sz="2000" dirty="0"/>
              <a:t>jarní semestr – zadání bakalářské </a:t>
            </a:r>
            <a:r>
              <a:rPr lang="cs-CZ" sz="2000" dirty="0" smtClean="0"/>
              <a:t>práce;</a:t>
            </a:r>
          </a:p>
          <a:p>
            <a:r>
              <a:rPr lang="cs-CZ" sz="2000" dirty="0"/>
              <a:t>Cílová skupina: </a:t>
            </a:r>
            <a:r>
              <a:rPr lang="cs-CZ" sz="2000" dirty="0" smtClean="0"/>
              <a:t>děti a vnoučata zaměstnanců Pedagogické fakulty MU;</a:t>
            </a:r>
            <a:endParaRPr lang="cs-CZ" sz="2000" dirty="0"/>
          </a:p>
          <a:p>
            <a:r>
              <a:rPr lang="cs-CZ" sz="2000" dirty="0" smtClean="0"/>
              <a:t>Realizace </a:t>
            </a:r>
            <a:r>
              <a:rPr lang="cs-CZ" sz="2000" dirty="0"/>
              <a:t>projektu: </a:t>
            </a:r>
            <a:r>
              <a:rPr lang="cs-CZ" sz="2000" dirty="0" smtClean="0"/>
              <a:t>10. května 2017</a:t>
            </a:r>
          </a:p>
          <a:p>
            <a:r>
              <a:rPr lang="cs-CZ" sz="2000" dirty="0" smtClean="0"/>
              <a:t>Místo </a:t>
            </a:r>
            <a:r>
              <a:rPr lang="cs-CZ" sz="2000" dirty="0"/>
              <a:t>realizace: </a:t>
            </a:r>
            <a:r>
              <a:rPr lang="cs-CZ" sz="2000" dirty="0" smtClean="0"/>
              <a:t>Areál </a:t>
            </a:r>
            <a:r>
              <a:rPr lang="cs-CZ" sz="2000" dirty="0"/>
              <a:t>dopravní výchovy a vzdělávání Městské policie Brno (dopravní hřiště</a:t>
            </a:r>
            <a:r>
              <a:rPr lang="cs-CZ" sz="2000" dirty="0" smtClean="0"/>
              <a:t>);</a:t>
            </a:r>
            <a:endParaRPr lang="cs-CZ" sz="2000" dirty="0"/>
          </a:p>
          <a:p>
            <a:r>
              <a:rPr lang="cs-CZ" sz="2000" dirty="0"/>
              <a:t>Problémové okruhy</a:t>
            </a:r>
            <a:r>
              <a:rPr lang="cs-CZ" sz="2000" dirty="0" smtClean="0"/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800" dirty="0" smtClean="0"/>
              <a:t>Cílová skupina dětí: věk, počet?</a:t>
            </a:r>
            <a:endParaRPr lang="cs-CZ" sz="1800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9388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279400"/>
          </a:xfrm>
        </p:spPr>
        <p:txBody>
          <a:bodyPr>
            <a:normAutofit fontScale="90000"/>
          </a:bodyPr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889000"/>
            <a:ext cx="8596668" cy="5791199"/>
          </a:xfrm>
        </p:spPr>
        <p:txBody>
          <a:bodyPr>
            <a:normAutofit/>
          </a:bodyPr>
          <a:lstStyle/>
          <a:p>
            <a:r>
              <a:rPr lang="cs-CZ" sz="2400" b="1" dirty="0"/>
              <a:t>Přínos pro nás</a:t>
            </a:r>
            <a:r>
              <a:rPr lang="cs-CZ" sz="2400" b="1" dirty="0" smtClean="0"/>
              <a:t>? Doporučení pro další projekty: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/>
              <a:t>Integrace jednotlivých předmětů zabývajících se dopravní výchovou, zdravovědou, didaktikou, psychologií … je velmi přínosná;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/>
              <a:t>Získali jsme zkušenosti se zajištěním dětí – účastníků projektu; potvrdila se nezbytnost znalosti věkové skupiny dětí, včetně jejich počtu;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/>
              <a:t>Ze zkušeností z projektu 2016, bylo třeba dodržet, aby vedoucí student se věnoval pouze organizaci (při realizaci projektu);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/>
              <a:t>Do projektu se zapojilo více různých studijních skupin studentů, dále Městská policie Brno, Dopravní podnik města Brna, Střední odborné učiliště zemědělství a služeb Dačice;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/>
              <a:t>Pozitivní je pokud studenti vidí učitele jako tým, pracují také tak;</a:t>
            </a:r>
          </a:p>
          <a:p>
            <a:pPr marL="457200" lvl="1" indent="0">
              <a:buNone/>
            </a:pPr>
            <a:endParaRPr lang="cs-CZ" sz="2000" dirty="0" smtClean="0"/>
          </a:p>
          <a:p>
            <a:pPr marL="457200" lvl="1" indent="0">
              <a:buNone/>
            </a:pPr>
            <a:endParaRPr lang="cs-CZ" sz="2000" dirty="0"/>
          </a:p>
          <a:p>
            <a:pPr lvl="1"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9285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	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  <p:pic>
        <p:nvPicPr>
          <p:cNvPr id="4" name="Obrázek 3" descr="C:\Users\uzivatel\Downloads\logolink_MSMT_VVV_hor_barva_cz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663" y="327653"/>
            <a:ext cx="4610100" cy="10293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94884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PORTFOLIO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900" y="1286933"/>
            <a:ext cx="9525000" cy="5063067"/>
          </a:xfrm>
        </p:spPr>
        <p:txBody>
          <a:bodyPr>
            <a:noAutofit/>
          </a:bodyPr>
          <a:lstStyle/>
          <a:p>
            <a:r>
              <a:rPr lang="cs-CZ" sz="2400" b="1" dirty="0" smtClean="0"/>
              <a:t>Nástroj</a:t>
            </a:r>
            <a:r>
              <a:rPr lang="cs-CZ" sz="2400" dirty="0" smtClean="0"/>
              <a:t> aktivní spoluúčasti učitele na vlastním rozvoji                         a hodnocení; Nástroj pro profesní a osobní růst učitele;</a:t>
            </a:r>
          </a:p>
          <a:p>
            <a:r>
              <a:rPr lang="cs-CZ" sz="2400" b="1" dirty="0" smtClean="0"/>
              <a:t>Funkce</a:t>
            </a:r>
            <a:r>
              <a:rPr lang="cs-CZ" sz="2400" dirty="0" smtClean="0"/>
              <a:t> </a:t>
            </a:r>
            <a:r>
              <a:rPr lang="cs-CZ" sz="2400" b="1" dirty="0" smtClean="0"/>
              <a:t>portfolia – </a:t>
            </a:r>
            <a:r>
              <a:rPr lang="cs-CZ" sz="2400" dirty="0" smtClean="0"/>
              <a:t>prezentační a reprezentační, hodnotící, podpora sebereflexe, podpora dalšího vzdělávání a představy </a:t>
            </a:r>
            <a:r>
              <a:rPr lang="cs-CZ" sz="2400" dirty="0" err="1" smtClean="0"/>
              <a:t>seberozvoje</a:t>
            </a:r>
            <a:r>
              <a:rPr lang="cs-CZ" sz="2400" dirty="0" smtClean="0"/>
              <a:t> a jejich sladění s potřebami školy;</a:t>
            </a:r>
          </a:p>
          <a:p>
            <a:r>
              <a:rPr lang="cs-CZ" sz="2400" b="1" dirty="0" smtClean="0"/>
              <a:t>Práce s portfoliem – </a:t>
            </a:r>
            <a:r>
              <a:rPr lang="cs-CZ" sz="2400" dirty="0" smtClean="0"/>
              <a:t>pravidelnost práce s portfoliem; práce                    s portfoliem vyžaduje součinnost se strany učitele, tak vedení školy (popřípadě zavádějícího učitele – mentora); na kvalitní práci učitele je třeba upozornit ostatní nebo naopak pro nedostatek je třeba hledat cestu k nápravě;</a:t>
            </a:r>
          </a:p>
          <a:p>
            <a:r>
              <a:rPr lang="cs-CZ" sz="2400" dirty="0" smtClean="0"/>
              <a:t>Pro zpravování portfolia je třeba disponovat potřebnými IT dovednostmi;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2442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PORTFOLIA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10591800" cy="4635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ZÁZNAM POSTUPU, KTERÝM PEDAGOG OBYČEJNĚ POSTUPUJE – TYPOVÝ PŘÍKLAD, A PAK O ZÁZNAM MIMOŘÁDNÝCH PŘÍPADŮ.</a:t>
            </a:r>
          </a:p>
          <a:p>
            <a:pPr marL="0" indent="0">
              <a:buNone/>
            </a:pPr>
            <a:r>
              <a:rPr lang="cs-CZ" sz="2400" b="1" dirty="0" smtClean="0"/>
              <a:t>Do portfolia vkládáme dokumenty a artefakty, které jsou reprezentativní a vypovídají o profesním vývoji pedagoga.</a:t>
            </a:r>
          </a:p>
          <a:p>
            <a:pPr marL="0" indent="0"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812693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PORTFOLIEM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35099"/>
            <a:ext cx="8596668" cy="5067301"/>
          </a:xfrm>
        </p:spPr>
        <p:txBody>
          <a:bodyPr>
            <a:noAutofit/>
          </a:bodyPr>
          <a:lstStyle/>
          <a:p>
            <a:r>
              <a:rPr lang="cs-CZ" sz="2400" dirty="0" smtClean="0"/>
              <a:t>PRVNÍ FÁZE – výběr vhodných dokumentů, dokládající odpovědi na otázky: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/>
              <a:t>Co se mi v uplynulém období podařilo?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/>
              <a:t>Co mne zajímá, co bych rád/a studoval/a?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/>
              <a:t>S kým spolupracuji ve škole a na čem?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/>
              <a:t>…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/>
              <a:t>Podílím se na rozvoji školy? Přispívám k vytváření pozitivního profesního klimatu v ní?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/>
              <a:t>Jaká pedagogická aktivita je pro mne přínosem?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/>
              <a:t>…</a:t>
            </a:r>
          </a:p>
          <a:p>
            <a:pPr marL="457200" lvl="1" indent="0">
              <a:buNone/>
            </a:pPr>
            <a:r>
              <a:rPr lang="cs-CZ" sz="2000" dirty="0"/>
              <a:t>Důležitá je odpověď na otázku: Proč jsem zařadil/a tento materiál do svého profesního portfolia? </a:t>
            </a:r>
          </a:p>
          <a:p>
            <a:pPr marL="457200" lvl="1" indent="0"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4005738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DRUHÁ FÁZE – analýza, reflexe a zamyšlení se nad dokumenty; úvaha nad: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/>
              <a:t>Jak se zařazený materiál vztahuje k procesům učení/vyučování?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/>
              <a:t>Jaký vliv může mít na můj profesní rozvoj? Co se z něj mohu naučit nebo dovědět o sobě jako učiteli?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/>
              <a:t>V čem reprezentuje mou práci jako učitele?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26612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0800"/>
          </a:xfrm>
        </p:spPr>
        <p:txBody>
          <a:bodyPr>
            <a:normAutofit fontScale="90000"/>
          </a:bodyPr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079500"/>
            <a:ext cx="8596668" cy="5588000"/>
          </a:xfrm>
        </p:spPr>
        <p:txBody>
          <a:bodyPr>
            <a:noAutofit/>
          </a:bodyPr>
          <a:lstStyle/>
          <a:p>
            <a:r>
              <a:rPr lang="cs-CZ" sz="2400" dirty="0" smtClean="0"/>
              <a:t>TŘETÍ FÁZE – hodnocení profesního portfolia při setkání             s vedením školy: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/>
              <a:t>Většinou jednou ročně;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/>
              <a:t>Formou strukturovaného rozhovoru; nejefektivnější je, pokud rozhovor vede učitel se svým přímým nadřízeným; rozhovor poskytuje zpětnou vazbu nejen učiteli, ale také vedoucímu, napomáhá lepšímu porozumění mezi nimi a má motivující charakter;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/>
              <a:t>Cílem třetí fáze je získat komplexní pohled na výkon profese konkrétního učitele nebo jeho část, třeba hodnocení žáků;</a:t>
            </a:r>
          </a:p>
          <a:p>
            <a:r>
              <a:rPr lang="cs-CZ" sz="2400" dirty="0" smtClean="0"/>
              <a:t>ČTVRTÁ FÁZE – formulování plánu osobního rozvoje pro příští období;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/>
              <a:t>Je součástí profesního portfolia; vytváří jej učitel a školský management;</a:t>
            </a:r>
          </a:p>
          <a:p>
            <a:pPr lvl="1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39868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PROFESNÍHO PORTFOLIA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33500"/>
            <a:ext cx="8596668" cy="5283199"/>
          </a:xfrm>
        </p:spPr>
        <p:txBody>
          <a:bodyPr>
            <a:noAutofit/>
          </a:bodyPr>
          <a:lstStyle/>
          <a:p>
            <a:r>
              <a:rPr lang="cs-CZ" sz="2400" b="1" dirty="0" smtClean="0"/>
              <a:t>Strukturovaný profesní životopis;</a:t>
            </a:r>
          </a:p>
          <a:p>
            <a:r>
              <a:rPr lang="cs-CZ" sz="2400" b="1" dirty="0" smtClean="0"/>
              <a:t>Osobní vzdělávací platforma: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/>
              <a:t>profesní etika učitele (výsledky dotazníkových šetření, jejichž respondenty jsou žáci, rodiče nebo kolegové; spontánní zpětná vazba od žáků, jejich rodičů, kolegů);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/>
              <a:t>Profesní znalosti učitele: vedení žákovských portfolií; záznamy </a:t>
            </a:r>
            <a:r>
              <a:rPr lang="cs-CZ" sz="2000" dirty="0" smtClean="0"/>
              <a:t>               o </a:t>
            </a:r>
            <a:r>
              <a:rPr lang="cs-CZ" sz="2000" dirty="0"/>
              <a:t>osobních rozhovorech se žáky; </a:t>
            </a:r>
            <a:endParaRPr lang="cs-CZ" sz="2000" dirty="0" smtClean="0"/>
          </a:p>
          <a:p>
            <a:pPr marL="342900" lvl="1" indent="-342900"/>
            <a:r>
              <a:rPr lang="cs-CZ" sz="2400" b="1" dirty="0" smtClean="0"/>
              <a:t>Plán profesního rozvoje;</a:t>
            </a:r>
          </a:p>
          <a:p>
            <a:pPr marL="342900" lvl="1" indent="-342900"/>
            <a:r>
              <a:rPr lang="cs-CZ" sz="2400" b="1" dirty="0" smtClean="0"/>
              <a:t>Dokumenty </a:t>
            </a:r>
            <a:r>
              <a:rPr lang="cs-CZ" sz="2400" b="1" dirty="0"/>
              <a:t>dokládající naplňování rámce profesních kvalit učitele</a:t>
            </a:r>
            <a:r>
              <a:rPr lang="cs-CZ" sz="2400" dirty="0" smtClean="0"/>
              <a:t>: </a:t>
            </a:r>
          </a:p>
          <a:p>
            <a:pPr marL="742950" lvl="2" indent="-342900">
              <a:buFont typeface="Wingdings" panose="05000000000000000000" pitchFamily="2" charset="2"/>
              <a:buChar char="Ø"/>
            </a:pPr>
            <a:r>
              <a:rPr lang="cs-CZ" sz="1800" dirty="0" smtClean="0"/>
              <a:t>plány výuky, </a:t>
            </a:r>
            <a:r>
              <a:rPr lang="cs-CZ" sz="1800" dirty="0"/>
              <a:t>p</a:t>
            </a:r>
            <a:r>
              <a:rPr lang="cs-CZ" sz="1800" dirty="0" smtClean="0"/>
              <a:t>rostředí </a:t>
            </a:r>
            <a:r>
              <a:rPr lang="cs-CZ" sz="1800" dirty="0"/>
              <a:t>pro </a:t>
            </a:r>
            <a:r>
              <a:rPr lang="cs-CZ" sz="1800" dirty="0" smtClean="0"/>
              <a:t>učení</a:t>
            </a:r>
            <a:r>
              <a:rPr lang="cs-CZ" sz="1800" dirty="0"/>
              <a:t>,</a:t>
            </a:r>
            <a:r>
              <a:rPr lang="cs-CZ" sz="1800" dirty="0" smtClean="0"/>
              <a:t> procesy učení</a:t>
            </a:r>
            <a:r>
              <a:rPr lang="cs-CZ" sz="1800" dirty="0"/>
              <a:t>,</a:t>
            </a:r>
            <a:r>
              <a:rPr lang="cs-CZ" sz="1800" dirty="0" smtClean="0"/>
              <a:t> hodnocení </a:t>
            </a:r>
            <a:r>
              <a:rPr lang="cs-CZ" sz="1800" dirty="0"/>
              <a:t>práce </a:t>
            </a:r>
            <a:r>
              <a:rPr lang="cs-CZ" sz="1800" dirty="0" smtClean="0"/>
              <a:t>žáků, </a:t>
            </a:r>
            <a:r>
              <a:rPr lang="cs-CZ" sz="1800" dirty="0"/>
              <a:t>r</a:t>
            </a:r>
            <a:r>
              <a:rPr lang="cs-CZ" sz="1800" dirty="0" smtClean="0"/>
              <a:t>eflexe výuky, rozvoj </a:t>
            </a:r>
            <a:r>
              <a:rPr lang="cs-CZ" sz="1800" dirty="0"/>
              <a:t>školy a spolupráce s </a:t>
            </a:r>
            <a:r>
              <a:rPr lang="cs-CZ" sz="1800" dirty="0" smtClean="0"/>
              <a:t>kolegy, spolupráce </a:t>
            </a:r>
            <a:r>
              <a:rPr lang="cs-CZ" sz="1800" dirty="0"/>
              <a:t>s rodiči </a:t>
            </a:r>
            <a:r>
              <a:rPr lang="cs-CZ" sz="1800" dirty="0" smtClean="0"/>
              <a:t>                  a </a:t>
            </a:r>
            <a:r>
              <a:rPr lang="cs-CZ" sz="1800" dirty="0"/>
              <a:t>širší </a:t>
            </a:r>
            <a:r>
              <a:rPr lang="cs-CZ" sz="1800" dirty="0" smtClean="0"/>
              <a:t>veřejností, profesní </a:t>
            </a:r>
            <a:r>
              <a:rPr lang="cs-CZ" sz="1800" dirty="0"/>
              <a:t>rozvoj učitele</a:t>
            </a:r>
            <a:r>
              <a:rPr lang="cs-CZ" sz="1800" dirty="0" smtClean="0"/>
              <a:t>;</a:t>
            </a:r>
          </a:p>
          <a:p>
            <a:pPr marL="342900" lvl="1" indent="-342900"/>
            <a:endParaRPr lang="cs-CZ" sz="2000" dirty="0"/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Ø"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sz="2200" dirty="0"/>
          </a:p>
          <a:p>
            <a:pPr lvl="1"/>
            <a:endParaRPr lang="cs-CZ" b="1" dirty="0" smtClean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80511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4700"/>
          </a:xfrm>
        </p:spPr>
        <p:txBody>
          <a:bodyPr/>
          <a:lstStyle/>
          <a:p>
            <a:r>
              <a:rPr lang="cs-CZ" dirty="0" smtClean="0"/>
              <a:t>PŘÍKLAD PRO PORTFOLIO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73200"/>
            <a:ext cx="8596668" cy="4991099"/>
          </a:xfrm>
        </p:spPr>
        <p:txBody>
          <a:bodyPr>
            <a:normAutofit fontScale="92500" lnSpcReduction="20000"/>
          </a:bodyPr>
          <a:lstStyle/>
          <a:p>
            <a:r>
              <a:rPr lang="cs-CZ" sz="2200" dirty="0" smtClean="0"/>
              <a:t>V roce 2016/ jarní semestr – zadání bakalářské práce „Prevence rizikového chování v dopravě“</a:t>
            </a:r>
          </a:p>
          <a:p>
            <a:r>
              <a:rPr lang="cs-CZ" sz="2200" dirty="0" smtClean="0"/>
              <a:t>Cílová skupina: 20 žáků MŠ a ZŠ pro tělesně postižené, Brno, Kociánka 6</a:t>
            </a:r>
          </a:p>
          <a:p>
            <a:r>
              <a:rPr lang="cs-CZ" sz="2200" dirty="0" smtClean="0"/>
              <a:t>Realizace projektu: 22. září 2016; 26. září 2016;</a:t>
            </a:r>
          </a:p>
          <a:p>
            <a:r>
              <a:rPr lang="cs-CZ" sz="2200" dirty="0" smtClean="0"/>
              <a:t>Místo realizace: </a:t>
            </a:r>
            <a:r>
              <a:rPr lang="cs-CZ" sz="2200" dirty="0"/>
              <a:t>MŠ a ZŠ pro tělesně </a:t>
            </a:r>
            <a:r>
              <a:rPr lang="cs-CZ" sz="2200" dirty="0" smtClean="0"/>
              <a:t>postižené; Areál dopravní výchovy                 a vzdělávání Městské policie Brno (dopravní hřiště);</a:t>
            </a:r>
          </a:p>
          <a:p>
            <a:r>
              <a:rPr lang="cs-CZ" sz="2200" b="1" dirty="0" smtClean="0"/>
              <a:t>Problémové okruhy: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200" dirty="0" smtClean="0"/>
              <a:t>Jak vzniklo téma zaměřené na primární prevenci v dopravě?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200" dirty="0" smtClean="0"/>
              <a:t>Jaká byla cílová skupina dětí? Pilotně ověřit navržený projekt či nikoliv? Co projekt přinese?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200" dirty="0" smtClean="0"/>
              <a:t>Jakým způsobem bylo organizované? Jaký podíl na organizaci měla studentka? Jaké organizační kroky jsem musela realizovat? Jaké materiální a personální zabezpečení projektu? Jak velký byl realizační tým studentů? Kde bylo třeba pomoci? Jaký byl časový harmonogram? …</a:t>
            </a:r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87197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677334" y="431800"/>
            <a:ext cx="8596668" cy="17780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812800"/>
            <a:ext cx="8596668" cy="5740399"/>
          </a:xfrm>
        </p:spPr>
        <p:txBody>
          <a:bodyPr>
            <a:noAutofit/>
          </a:bodyPr>
          <a:lstStyle/>
          <a:p>
            <a:r>
              <a:rPr lang="cs-CZ" sz="2400" b="1" dirty="0" smtClean="0"/>
              <a:t>Přínos pro nás?</a:t>
            </a:r>
          </a:p>
          <a:p>
            <a:endParaRPr lang="cs-CZ" sz="2400" b="1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/>
              <a:t>Ověření, že studenti jsou schopni pracovat v týmu a organizovat aktivity;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/>
              <a:t>Je třeba studenty vést: pomoci s časovým plánováním jednotlivých prací na projektu, na projektu pracovat systémově;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/>
              <a:t>Pozitivní bylo zejména doporučení studentům, že musí znát cílovou skupinu dětí před samotnou realizací projektu na dopravním hřišti. V našem případě cílovou skupinou byli žáci                   s lehkým mentálním postižením.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0" indent="0">
              <a:buNone/>
            </a:pP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14519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inavá textur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399</TotalTime>
  <Words>861</Words>
  <Application>Microsoft Office PowerPoint</Application>
  <PresentationFormat>Širokoúhlá obrazovka</PresentationFormat>
  <Paragraphs>79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Trebuchet MS</vt:lpstr>
      <vt:lpstr>Wingdings</vt:lpstr>
      <vt:lpstr>Wingdings 3</vt:lpstr>
      <vt:lpstr>Faseta</vt:lpstr>
      <vt:lpstr>PROFESNÍ PORTFOLIO UČITELE</vt:lpstr>
      <vt:lpstr>PORTFOLIO</vt:lpstr>
      <vt:lpstr>CÍL PORTFOLIA</vt:lpstr>
      <vt:lpstr>PRÁCE S PORTFOLIEM</vt:lpstr>
      <vt:lpstr>Prezentace aplikace PowerPoint</vt:lpstr>
      <vt:lpstr>Prezentace aplikace PowerPoint</vt:lpstr>
      <vt:lpstr>STRUKTURA PROFESNÍHO PORTFOLIA</vt:lpstr>
      <vt:lpstr>PŘÍKLAD PRO PORTFOLIO</vt:lpstr>
      <vt:lpstr>Prezentace aplikace PowerPoint</vt:lpstr>
      <vt:lpstr>Projekt 2017  „Hrou na dopravním hřišti, bezpečně v provozu“</vt:lpstr>
      <vt:lpstr>Prezentace aplikace PowerPoint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PORTFOLIO UČITELE</dc:title>
  <dc:creator>Šmejkalová</dc:creator>
  <cp:lastModifiedBy>Student</cp:lastModifiedBy>
  <cp:revision>44</cp:revision>
  <cp:lastPrinted>2017-06-01T07:01:20Z</cp:lastPrinted>
  <dcterms:created xsi:type="dcterms:W3CDTF">2017-04-18T06:43:18Z</dcterms:created>
  <dcterms:modified xsi:type="dcterms:W3CDTF">2020-08-25T11:05:55Z</dcterms:modified>
</cp:coreProperties>
</file>