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E687-9E4F-452C-8EFF-DED622AAFE4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2C19-956A-448F-BD14-1EA10EF2B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91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E687-9E4F-452C-8EFF-DED622AAFE4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2C19-956A-448F-BD14-1EA10EF2B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74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E687-9E4F-452C-8EFF-DED622AAFE4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2C19-956A-448F-BD14-1EA10EF2B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2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E687-9E4F-452C-8EFF-DED622AAFE4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2C19-956A-448F-BD14-1EA10EF2B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66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E687-9E4F-452C-8EFF-DED622AAFE4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2C19-956A-448F-BD14-1EA10EF2B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33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E687-9E4F-452C-8EFF-DED622AAFE4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2C19-956A-448F-BD14-1EA10EF2B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51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E687-9E4F-452C-8EFF-DED622AAFE4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2C19-956A-448F-BD14-1EA10EF2B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15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E687-9E4F-452C-8EFF-DED622AAFE4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2C19-956A-448F-BD14-1EA10EF2B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13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E687-9E4F-452C-8EFF-DED622AAFE4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2C19-956A-448F-BD14-1EA10EF2B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10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E687-9E4F-452C-8EFF-DED622AAFE4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2C19-956A-448F-BD14-1EA10EF2B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3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8E687-9E4F-452C-8EFF-DED622AAFE4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2C19-956A-448F-BD14-1EA10EF2B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64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8E687-9E4F-452C-8EFF-DED622AAFE4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92C19-956A-448F-BD14-1EA10EF2B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12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Rámcové vzdělávací programy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793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Rámcové vzdělávací programy (RVP)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cs-CZ" dirty="0" smtClean="0"/>
              <a:t>stanovují </a:t>
            </a:r>
            <a:r>
              <a:rPr lang="cs-CZ" dirty="0"/>
              <a:t>obecně </a:t>
            </a:r>
            <a:r>
              <a:rPr lang="cs-CZ" b="1" dirty="0"/>
              <a:t>závazné požadavk</a:t>
            </a:r>
            <a:r>
              <a:rPr lang="cs-CZ" dirty="0"/>
              <a:t>y na vzdělávání pro jednotlivé stupně a obory vzdělání a jsou platné pro všechny školy</a:t>
            </a:r>
          </a:p>
          <a:p>
            <a:pPr fontAlgn="base"/>
            <a:r>
              <a:rPr lang="cs-CZ" dirty="0"/>
              <a:t>určují, jaké </a:t>
            </a:r>
            <a:r>
              <a:rPr lang="cs-CZ" b="1" dirty="0"/>
              <a:t>vzdělávací cíle </a:t>
            </a:r>
            <a:r>
              <a:rPr lang="cs-CZ" dirty="0"/>
              <a:t>musí být naplněny, tzn., čemu se mají žáci </a:t>
            </a:r>
            <a:r>
              <a:rPr lang="cs-CZ" dirty="0" smtClean="0"/>
              <a:t>v</a:t>
            </a:r>
            <a:r>
              <a:rPr lang="cs-CZ" dirty="0"/>
              <a:t> konkrétním oboru </a:t>
            </a:r>
            <a:r>
              <a:rPr lang="cs-CZ" dirty="0" smtClean="0"/>
              <a:t>mají učit,  </a:t>
            </a:r>
            <a:r>
              <a:rPr lang="cs-CZ" dirty="0"/>
              <a:t>jakých výsledků dosáhnout - jakých vědomostí, dovedností, pracovních a jiných návyků</a:t>
            </a:r>
          </a:p>
          <a:p>
            <a:pPr fontAlgn="base"/>
            <a:r>
              <a:rPr lang="cs-CZ" dirty="0"/>
              <a:t>stanovují </a:t>
            </a:r>
            <a:r>
              <a:rPr lang="cs-CZ" b="1" dirty="0" smtClean="0"/>
              <a:t>vzdělávací oblasti </a:t>
            </a:r>
            <a:r>
              <a:rPr lang="cs-CZ" dirty="0" smtClean="0"/>
              <a:t>, </a:t>
            </a:r>
            <a:r>
              <a:rPr lang="cs-CZ" dirty="0"/>
              <a:t>např. jazykové, přírodovědné, ekonomické, odborné (z těchto oblastí vytvoří škola soubor vyučovacích předmětů), a minimální počet hodin potřebný pro jejich výuku</a:t>
            </a:r>
          </a:p>
          <a:p>
            <a:pPr fontAlgn="base"/>
            <a:r>
              <a:rPr lang="cs-CZ" dirty="0"/>
              <a:t>vymezují </a:t>
            </a:r>
            <a:r>
              <a:rPr lang="cs-CZ" b="1" dirty="0"/>
              <a:t>formy vzděláván</a:t>
            </a:r>
            <a:r>
              <a:rPr lang="cs-CZ" dirty="0"/>
              <a:t>í (denní, dálková aj.) a </a:t>
            </a:r>
            <a:r>
              <a:rPr lang="cs-CZ" dirty="0" smtClean="0"/>
              <a:t> </a:t>
            </a:r>
            <a:r>
              <a:rPr lang="cs-CZ" dirty="0"/>
              <a:t>základní materiální a jiné </a:t>
            </a:r>
            <a:r>
              <a:rPr lang="cs-CZ" b="1" dirty="0"/>
              <a:t>podmínky,</a:t>
            </a:r>
            <a:r>
              <a:rPr lang="cs-CZ" dirty="0"/>
              <a:t> za kterých se vzdělávání v daném oboru může uskutečňovat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300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Definice termínů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51723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Cíle </a:t>
            </a:r>
            <a:r>
              <a:rPr lang="cs-CZ" b="1" dirty="0"/>
              <a:t>vzdělávání</a:t>
            </a:r>
            <a:endParaRPr lang="cs-CZ" dirty="0"/>
          </a:p>
          <a:p>
            <a:r>
              <a:rPr lang="cs-CZ" dirty="0"/>
              <a:t>Cílem vzdělávání je vybavit žáky potřebnými klíčovými kompetencemi, vzdělanostním základem a připravit je na celoživotní učení a k občanskému i osobnímu uplatnění.</a:t>
            </a:r>
          </a:p>
          <a:p>
            <a:pPr marL="0" indent="0">
              <a:buNone/>
            </a:pPr>
            <a:r>
              <a:rPr lang="cs-CZ" b="1" dirty="0"/>
              <a:t>Vzdělávací obsah</a:t>
            </a:r>
            <a:endParaRPr lang="cs-CZ" dirty="0"/>
          </a:p>
          <a:p>
            <a:r>
              <a:rPr lang="cs-CZ" dirty="0"/>
              <a:t>Představuje hlavní prostředek vzdělávání žáka a je vymezen tak, aby sloužil k naplňování vzdělávacích záměrů a dosahování vzdělávacích cílů. Vzdělávací obsah je uspořádán do vzdělávacích oblastí. (Př. Fyzika, Dějepis atd.)</a:t>
            </a:r>
          </a:p>
          <a:p>
            <a:pPr marL="0" indent="0">
              <a:buNone/>
            </a:pPr>
            <a:r>
              <a:rPr lang="cs-CZ" b="1" dirty="0"/>
              <a:t>Klíčové kompetence</a:t>
            </a:r>
            <a:endParaRPr lang="cs-CZ" dirty="0"/>
          </a:p>
          <a:p>
            <a:r>
              <a:rPr lang="cs-CZ" dirty="0"/>
              <a:t>Znamenají schopnost jedince jednat v různých situacích. Tyto schopnosti jsou založeny na zkušenostech, které si žák během aktivní účasti na vzdělávání vytvořil. (Př. kompetence k učení, kompetence k řešení problémů)</a:t>
            </a:r>
          </a:p>
          <a:p>
            <a:pPr marL="0" indent="0">
              <a:buNone/>
            </a:pPr>
            <a:r>
              <a:rPr lang="cs-CZ" b="1" dirty="0"/>
              <a:t>Průřezová témata</a:t>
            </a:r>
            <a:endParaRPr lang="cs-CZ" dirty="0"/>
          </a:p>
          <a:p>
            <a:r>
              <a:rPr lang="cs-CZ" dirty="0"/>
              <a:t>Mají ovlivňovat postoje, jednání a hodnotový systém žáka. Jedná se o formativní prvek, přispívají k rozvoji osobnosti žáka. Do výuky mohou být zařazena buď jako součást jednotlivých předmětů nebo jako samostatné vyučovací předměty. (Př. Multikulturní výchova, Mediální výchova)</a:t>
            </a:r>
          </a:p>
          <a:p>
            <a:pPr marL="0" indent="0">
              <a:buNone/>
            </a:pPr>
            <a:r>
              <a:rPr lang="cs-CZ" b="1" dirty="0"/>
              <a:t>Rámcový učební plán</a:t>
            </a:r>
            <a:endParaRPr lang="cs-CZ" dirty="0"/>
          </a:p>
          <a:p>
            <a:r>
              <a:rPr lang="cs-CZ" dirty="0"/>
              <a:t>Určuje minimální časovou dotaci pro jednotlivé vzdělávací oblasti. Ponechává široký prostor pro variabilnost řešení učebních plánů. Umožňuje školám realizovat své vzdělávací záměry a pružně reagovat na vzdělávací potřeby a zájmy žáka.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082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rozdělení RVP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RVP pro úroveň předškolní, základní, střední, ostatní  </a:t>
            </a:r>
            <a:r>
              <a:rPr lang="cs-CZ" dirty="0"/>
              <a:t>vzdělávání</a:t>
            </a:r>
          </a:p>
          <a:p>
            <a:r>
              <a:rPr lang="cs-CZ" dirty="0" smtClean="0"/>
              <a:t>Zavádění postupně od r. 2004</a:t>
            </a:r>
          </a:p>
          <a:p>
            <a:r>
              <a:rPr lang="cs-CZ" dirty="0" smtClean="0"/>
              <a:t>RVP pro předškolní vzdělávání</a:t>
            </a:r>
          </a:p>
          <a:p>
            <a:r>
              <a:rPr lang="cs-CZ" dirty="0" smtClean="0"/>
              <a:t>RVP pro základní </a:t>
            </a:r>
            <a:r>
              <a:rPr lang="cs-CZ" dirty="0"/>
              <a:t>vzdělávání</a:t>
            </a:r>
          </a:p>
          <a:p>
            <a:r>
              <a:rPr lang="cs-CZ" dirty="0"/>
              <a:t>RVP pro gymnázia</a:t>
            </a:r>
          </a:p>
          <a:p>
            <a:r>
              <a:rPr lang="cs-CZ" dirty="0" smtClean="0"/>
              <a:t>RVP </a:t>
            </a:r>
          </a:p>
          <a:p>
            <a:r>
              <a:rPr lang="cs-CZ" b="1" dirty="0" smtClean="0"/>
              <a:t>Speciálně </a:t>
            </a:r>
            <a:r>
              <a:rPr lang="cs-CZ" b="1" dirty="0"/>
              <a:t>zaměřené RVP např.</a:t>
            </a:r>
            <a:endParaRPr lang="cs-CZ" dirty="0"/>
          </a:p>
          <a:p>
            <a:r>
              <a:rPr lang="cs-CZ" dirty="0" smtClean="0"/>
              <a:t>RVP pro </a:t>
            </a:r>
            <a:r>
              <a:rPr lang="cs-CZ" dirty="0"/>
              <a:t>gymnázia se sportovní přípravou</a:t>
            </a:r>
          </a:p>
          <a:p>
            <a:r>
              <a:rPr lang="cs-CZ" dirty="0"/>
              <a:t>RVP pro gymnázia s rozšířenou jazykovou </a:t>
            </a:r>
            <a:r>
              <a:rPr lang="cs-CZ" dirty="0" smtClean="0"/>
              <a:t>přípravou</a:t>
            </a:r>
          </a:p>
          <a:p>
            <a:r>
              <a:rPr lang="cs-CZ" dirty="0" smtClean="0"/>
              <a:t>RVP pro gymnázia v angličtině</a:t>
            </a:r>
          </a:p>
          <a:p>
            <a:r>
              <a:rPr lang="cs-CZ" dirty="0" smtClean="0"/>
              <a:t>RVP pro dvojjazyčná gymnázia</a:t>
            </a:r>
            <a:endParaRPr lang="cs-CZ" dirty="0"/>
          </a:p>
          <a:p>
            <a:r>
              <a:rPr lang="cs-CZ" dirty="0"/>
              <a:t>RVP pro obor vzdělání základní škola speciální</a:t>
            </a:r>
          </a:p>
          <a:p>
            <a:r>
              <a:rPr lang="cs-CZ" dirty="0"/>
              <a:t>RVP pro základní umělecké školy</a:t>
            </a:r>
          </a:p>
          <a:p>
            <a:r>
              <a:rPr lang="cs-CZ" dirty="0"/>
              <a:t>RVP pro speciální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923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6613864" cy="2961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4014788"/>
            <a:ext cx="6568063" cy="1286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971600" y="5589240"/>
            <a:ext cx="67840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/>
              <a:t>Zdroj: Rámcový </a:t>
            </a:r>
            <a:r>
              <a:rPr lang="cs-CZ" sz="1600" dirty="0"/>
              <a:t>vzdělávací program pro základní vzdělávání platný od 1. 9. 2021</a:t>
            </a:r>
          </a:p>
        </p:txBody>
      </p:sp>
    </p:spTree>
    <p:extLst>
      <p:ext uri="{BB962C8B-B14F-4D97-AF65-F5344CB8AC3E}">
        <p14:creationId xmlns:p14="http://schemas.microsoft.com/office/powerpoint/2010/main" val="3240608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RVP pro předškolní </a:t>
            </a:r>
            <a:r>
              <a:rPr lang="cs-CZ" b="1" dirty="0" smtClean="0"/>
              <a:t>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Koncepce </a:t>
            </a:r>
            <a:r>
              <a:rPr lang="cs-CZ" dirty="0"/>
              <a:t>předškolního vzdělávání je založena na dvou hlavních </a:t>
            </a:r>
            <a:r>
              <a:rPr lang="cs-CZ" dirty="0" smtClean="0"/>
              <a:t>úkolech.: doplnění </a:t>
            </a:r>
            <a:r>
              <a:rPr lang="cs-CZ" dirty="0"/>
              <a:t>rodinné výchovy a vytvoření dobrých předpokladů pro pokračování ve vzdělávání. Druhým úkolem je diagnostika ve vztahu k dětem se speciálními vzdělávacími potřebami.</a:t>
            </a:r>
          </a:p>
          <a:p>
            <a:r>
              <a:rPr lang="cs-CZ" dirty="0" smtClean="0"/>
              <a:t>Předškolní věk -  vytváření základů klíčových </a:t>
            </a:r>
            <a:r>
              <a:rPr lang="cs-CZ" dirty="0"/>
              <a:t>kompetencí, které jsou dalším vzděláváním prohlubovány. Jsou to kompetence k učení, k řešení problémů, kompetence komunikativní, sociální, činností a občanské.</a:t>
            </a:r>
          </a:p>
          <a:p>
            <a:r>
              <a:rPr lang="cs-CZ" dirty="0"/>
              <a:t>Předškolní vzdělávání má být založeno na principu vedení a probouzení aktivního zájmu. To by mělo být založeno spíše na individuální volbě a chuti dítěte se zúčastnit, než na úkolování a kontrole. Individualita a osobnost dítěte by měly být maximálně podporovány.</a:t>
            </a:r>
          </a:p>
          <a:p>
            <a:r>
              <a:rPr lang="cs-CZ" dirty="0"/>
              <a:t>Dítě ukončující předškolní </a:t>
            </a:r>
            <a:r>
              <a:rPr lang="cs-CZ" dirty="0" smtClean="0"/>
              <a:t>vzdělávání – schopné </a:t>
            </a:r>
            <a:r>
              <a:rPr lang="cs-CZ" b="1" dirty="0" smtClean="0"/>
              <a:t>aktivního přístupu </a:t>
            </a:r>
            <a:r>
              <a:rPr lang="cs-CZ" dirty="0" smtClean="0"/>
              <a:t>– aktivně: </a:t>
            </a:r>
            <a:r>
              <a:rPr lang="cs-CZ" dirty="0"/>
              <a:t>pozoruje, zkoumá, ptá se, </a:t>
            </a:r>
            <a:r>
              <a:rPr lang="cs-CZ" dirty="0" smtClean="0"/>
              <a:t>získané </a:t>
            </a:r>
            <a:r>
              <a:rPr lang="cs-CZ" dirty="0"/>
              <a:t>vědomosti a schopnosti </a:t>
            </a:r>
            <a:r>
              <a:rPr lang="cs-CZ" dirty="0" smtClean="0"/>
              <a:t>uplatňuje </a:t>
            </a:r>
            <a:r>
              <a:rPr lang="cs-CZ" dirty="0"/>
              <a:t>v praktických situacích a v dalším učení. Mělo by zvládnout učení nejen spontánně, ale i vědomě s vyvinutím úsilí.</a:t>
            </a:r>
          </a:p>
          <a:p>
            <a:r>
              <a:rPr lang="cs-CZ" dirty="0" smtClean="0"/>
              <a:t>Vzdělávací oblasti: Dítě </a:t>
            </a:r>
            <a:r>
              <a:rPr lang="cs-CZ" dirty="0"/>
              <a:t>a jeho tělo, Dítě a jeho psychika, Dítě a ten druhý, Dítě a společnost, Dítě a svět.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945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RVP pro základní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Základní vzdělání </a:t>
            </a:r>
            <a:r>
              <a:rPr lang="cs-CZ" dirty="0" smtClean="0"/>
              <a:t>– poskytuje základ </a:t>
            </a:r>
            <a:r>
              <a:rPr lang="cs-CZ" dirty="0"/>
              <a:t>všeobecného vzdělání a postupný rozvoj klíčových kompetencí. Za klíčové jsou považovány kompetence k učení, k řešení problémů, kompetence komunikativní, sociální, personální, občanské a pracovní. </a:t>
            </a:r>
            <a:endParaRPr lang="cs-CZ" dirty="0" smtClean="0"/>
          </a:p>
          <a:p>
            <a:r>
              <a:rPr lang="cs-CZ" dirty="0" smtClean="0"/>
              <a:t>Základní </a:t>
            </a:r>
            <a:r>
              <a:rPr lang="cs-CZ" dirty="0"/>
              <a:t>vzdělávání je rozděleno na první a druhý stupeň.</a:t>
            </a:r>
          </a:p>
          <a:p>
            <a:r>
              <a:rPr lang="cs-CZ" dirty="0" smtClean="0"/>
              <a:t>První stupeň:  </a:t>
            </a:r>
            <a:r>
              <a:rPr lang="cs-CZ" dirty="0"/>
              <a:t>přechod žáků z rodinné výchovy a předškolního vzdělávání do povinného, pravidelného a systematického vzdělávání. Plnění tohoto cíle je založeno na rozvíjení individuálních potřeb, možností a zájmů každého žáka, podpoře tvořivosti a schopnosti hledání řešení problémů.</a:t>
            </a:r>
          </a:p>
          <a:p>
            <a:r>
              <a:rPr lang="cs-CZ" dirty="0" smtClean="0"/>
              <a:t>Druhý stupeň: získání </a:t>
            </a:r>
            <a:r>
              <a:rPr lang="cs-CZ" dirty="0"/>
              <a:t>vědomostí, dovedností a návyků, které vedou k uvážlivému a kultivovanému chování, k zodpovědnému rozhodování a respektování práv a povinností </a:t>
            </a:r>
            <a:r>
              <a:rPr lang="cs-CZ" dirty="0" smtClean="0"/>
              <a:t>občana. </a:t>
            </a:r>
            <a:r>
              <a:rPr lang="cs-CZ" dirty="0"/>
              <a:t>Žáci by měli být vedeni k samostatnému učení a podporováni v rozvoji vlastních zájmů a postojů.</a:t>
            </a:r>
          </a:p>
          <a:p>
            <a:r>
              <a:rPr lang="cs-CZ" dirty="0" smtClean="0"/>
              <a:t>Naplnění cílů – vyžadování podnětného a tvůrčího školního prostředí, plnění </a:t>
            </a:r>
            <a:r>
              <a:rPr lang="cs-CZ" dirty="0"/>
              <a:t>konkrétních a splnitelných úkolů. Hodnocení by mělo být postaveno na posuzování individuálních změn žáka a pozitivním hodnocení.</a:t>
            </a:r>
          </a:p>
          <a:p>
            <a:r>
              <a:rPr lang="cs-CZ" dirty="0" smtClean="0"/>
              <a:t>Vzdělávací </a:t>
            </a:r>
            <a:r>
              <a:rPr lang="cs-CZ" dirty="0"/>
              <a:t>obsah základního vzdělávání je orientačně rozdělen do devíti vzdělávacích oblastí, mezi něž patří především Český jazyk a literatura, Cizí jazyk a Matematika dále Člověk a jeho svět, společnost, příroda, zdraví, kultura, svět práce a dnes velmi důležitá oblast Informační a komunikační technologie.</a:t>
            </a:r>
          </a:p>
          <a:p>
            <a:r>
              <a:rPr lang="cs-CZ" dirty="0"/>
              <a:t>Dítě ukončující tuto etapu vzdělávání by mělo otevřeně komunikovat, tvořivě a logicky myslet a řešit problémy, spolupracovat a respektovat druhé, uplatňovat svá práva a plnit povinnosti, být odpovědné za zdraví své i druhých. Dále je dítě vedeno k toleranci k jiným lidem, kulturám a hodnotám.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155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RVP ZV</a:t>
            </a:r>
            <a:br>
              <a:rPr lang="cs-CZ" b="1" dirty="0" smtClean="0"/>
            </a:br>
            <a:r>
              <a:rPr lang="cs-CZ" b="1" dirty="0" smtClean="0"/>
              <a:t>Cíle </a:t>
            </a:r>
            <a:r>
              <a:rPr lang="cs-CZ" b="1" dirty="0"/>
              <a:t>základního vzdělávání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Základní </a:t>
            </a:r>
            <a:r>
              <a:rPr lang="cs-CZ" dirty="0"/>
              <a:t>vzdělávání má žákům pomoci utvářet a postupně rozvíjet klíčové kompetence a poskytnout spolehlivý základ všeobecného vzdělání orientovaného zejména na situace blízké životu a na praktické jednání.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/>
              <a:t>základním vzdělávání se proto usiluje o naplňování těchto cílů: </a:t>
            </a:r>
            <a:endParaRPr lang="cs-CZ" dirty="0" smtClean="0"/>
          </a:p>
          <a:p>
            <a:r>
              <a:rPr lang="cs-CZ" dirty="0" smtClean="0"/>
              <a:t>umožnit </a:t>
            </a:r>
            <a:r>
              <a:rPr lang="cs-CZ" dirty="0"/>
              <a:t>žákům osvojit si strategie učení a motivovat je pro celoživotní učení</a:t>
            </a:r>
            <a:r>
              <a:rPr lang="cs-CZ" dirty="0" smtClean="0"/>
              <a:t>;</a:t>
            </a:r>
          </a:p>
          <a:p>
            <a:r>
              <a:rPr lang="cs-CZ" dirty="0" smtClean="0"/>
              <a:t>podněcovat </a:t>
            </a:r>
            <a:r>
              <a:rPr lang="cs-CZ" dirty="0"/>
              <a:t>žáky k tvořivému myšlení, logickému uvažování a k řešení problémů</a:t>
            </a:r>
            <a:r>
              <a:rPr lang="cs-CZ" dirty="0" smtClean="0"/>
              <a:t>;</a:t>
            </a:r>
          </a:p>
          <a:p>
            <a:r>
              <a:rPr lang="cs-CZ" dirty="0" smtClean="0"/>
              <a:t>vést </a:t>
            </a:r>
            <a:r>
              <a:rPr lang="cs-CZ" dirty="0"/>
              <a:t>žáky k všestranné, účinné a otevřené komunikaci; </a:t>
            </a:r>
            <a:endParaRPr lang="cs-CZ" dirty="0" smtClean="0"/>
          </a:p>
          <a:p>
            <a:r>
              <a:rPr lang="cs-CZ" dirty="0" smtClean="0"/>
              <a:t>rozvíjet </a:t>
            </a:r>
            <a:r>
              <a:rPr lang="cs-CZ" dirty="0"/>
              <a:t>u žáků schopnost spolupracovat a respektovat práci a úspěchy vlastní i druhých</a:t>
            </a:r>
            <a:r>
              <a:rPr lang="cs-CZ" dirty="0" smtClean="0"/>
              <a:t>;</a:t>
            </a:r>
          </a:p>
          <a:p>
            <a:r>
              <a:rPr lang="cs-CZ" dirty="0" smtClean="0"/>
              <a:t>připravovat </a:t>
            </a:r>
            <a:r>
              <a:rPr lang="cs-CZ" dirty="0"/>
              <a:t>žáky k tomu, aby se projevovali jako svébytné, svobodné a zodpovědné osobnosti, uplatňovali svá práva a naplňovali své povinnosti; </a:t>
            </a:r>
            <a:endParaRPr lang="cs-CZ" dirty="0" smtClean="0"/>
          </a:p>
          <a:p>
            <a:r>
              <a:rPr lang="cs-CZ" dirty="0" smtClean="0"/>
              <a:t>vytvářet </a:t>
            </a:r>
            <a:r>
              <a:rPr lang="cs-CZ" dirty="0"/>
              <a:t>u žáků potřebu projevovat pozitivní city v chování, jednání a v prožívání životních situací; rozvíjet vnímavost a citlivé vztahy k lidem, prostředí i k přírodě</a:t>
            </a:r>
            <a:r>
              <a:rPr lang="cs-CZ" dirty="0" smtClean="0"/>
              <a:t>;</a:t>
            </a:r>
          </a:p>
          <a:p>
            <a:r>
              <a:rPr lang="cs-CZ" dirty="0" smtClean="0"/>
              <a:t>učit </a:t>
            </a:r>
            <a:r>
              <a:rPr lang="cs-CZ" dirty="0"/>
              <a:t>žáky aktivně rozvíjet a chránit fyzické, duševní a sociální zdraví a být za ně </a:t>
            </a:r>
            <a:r>
              <a:rPr lang="cs-CZ" dirty="0" smtClean="0"/>
              <a:t>odpovědný</a:t>
            </a:r>
          </a:p>
          <a:p>
            <a:r>
              <a:rPr lang="cs-CZ" dirty="0" smtClean="0"/>
              <a:t>vést </a:t>
            </a:r>
            <a:r>
              <a:rPr lang="cs-CZ" dirty="0"/>
              <a:t>žáky k toleranci a ohleduplnosti k jiným lidem, jejich kulturám a duchovním hodnotám, učit je žít společně s ostatními lidmi; </a:t>
            </a:r>
          </a:p>
          <a:p>
            <a:r>
              <a:rPr lang="cs-CZ" dirty="0" smtClean="0"/>
              <a:t>pomáhat </a:t>
            </a:r>
            <a:r>
              <a:rPr lang="cs-CZ" dirty="0"/>
              <a:t>žákům poznávat a rozvíjet vlastní schopnosti v souladu s reálnými možnostmi a uplatňovat je spolu s osvojenými vědomostmi a dovednostmi při rozhodování o vlastní životní a profesní orientaci;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pomáhat </a:t>
            </a:r>
            <a:r>
              <a:rPr lang="cs-CZ" dirty="0">
                <a:solidFill>
                  <a:srgbClr val="FF0000"/>
                </a:solidFill>
              </a:rPr>
              <a:t>žákům orientovat se v digitálním prostředí a vést je k bezpečnému, sebejistému, kritickému a tvořivému využívání digitálních technologií při práci, při učení, ve volném čase i při zapojování do společnosti a občanského života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7024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 – klíčové kompetence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kompetence k učení</a:t>
            </a:r>
            <a:r>
              <a:rPr lang="cs-CZ" dirty="0" smtClean="0"/>
              <a:t>;</a:t>
            </a:r>
          </a:p>
          <a:p>
            <a:r>
              <a:rPr lang="cs-CZ" dirty="0" smtClean="0"/>
              <a:t>kompetence </a:t>
            </a:r>
            <a:r>
              <a:rPr lang="cs-CZ" dirty="0"/>
              <a:t>k řešení problémů; </a:t>
            </a:r>
            <a:endParaRPr lang="cs-CZ" dirty="0" smtClean="0"/>
          </a:p>
          <a:p>
            <a:r>
              <a:rPr lang="cs-CZ" dirty="0" smtClean="0"/>
              <a:t>kompetence </a:t>
            </a:r>
            <a:r>
              <a:rPr lang="cs-CZ" dirty="0"/>
              <a:t>komunikativní</a:t>
            </a:r>
            <a:r>
              <a:rPr lang="cs-CZ" dirty="0" smtClean="0"/>
              <a:t>;</a:t>
            </a:r>
          </a:p>
          <a:p>
            <a:r>
              <a:rPr lang="cs-CZ" dirty="0" smtClean="0"/>
              <a:t>kompetence </a:t>
            </a:r>
            <a:r>
              <a:rPr lang="cs-CZ" dirty="0"/>
              <a:t>sociální a personální</a:t>
            </a:r>
            <a:r>
              <a:rPr lang="cs-CZ" dirty="0" smtClean="0"/>
              <a:t>;</a:t>
            </a:r>
          </a:p>
          <a:p>
            <a:r>
              <a:rPr lang="cs-CZ" dirty="0" smtClean="0"/>
              <a:t>kompetence </a:t>
            </a:r>
            <a:r>
              <a:rPr lang="cs-CZ" dirty="0"/>
              <a:t>občanské; </a:t>
            </a:r>
            <a:endParaRPr lang="cs-CZ" dirty="0" smtClean="0"/>
          </a:p>
          <a:p>
            <a:r>
              <a:rPr lang="cs-CZ" dirty="0" smtClean="0"/>
              <a:t>kompetence </a:t>
            </a:r>
            <a:r>
              <a:rPr lang="cs-CZ" dirty="0"/>
              <a:t>pracovní;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kompetence </a:t>
            </a:r>
            <a:r>
              <a:rPr lang="cs-CZ" dirty="0">
                <a:solidFill>
                  <a:srgbClr val="FF0000"/>
                </a:solidFill>
              </a:rPr>
              <a:t>digitální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1122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RVP ZV - doplnění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704856" cy="4764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3592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RVP pro </a:t>
            </a:r>
            <a:r>
              <a:rPr lang="cs-CZ" b="1" dirty="0" smtClean="0"/>
              <a:t>gymnázia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Cíl </a:t>
            </a:r>
          </a:p>
          <a:p>
            <a:r>
              <a:rPr lang="cs-CZ" dirty="0" smtClean="0"/>
              <a:t>příprava na </a:t>
            </a:r>
            <a:r>
              <a:rPr lang="cs-CZ" dirty="0"/>
              <a:t>vysokoškolské vzdělávání a další typy terciárního vzdělávání, profesní specializaci a občanský život pomocí rozvoje klíčových kompetencí a všeobecného rozhledu.</a:t>
            </a:r>
          </a:p>
          <a:p>
            <a:r>
              <a:rPr lang="cs-CZ" dirty="0" smtClean="0"/>
              <a:t>osvojení </a:t>
            </a:r>
            <a:r>
              <a:rPr lang="cs-CZ" dirty="0"/>
              <a:t>kompetence k učení, k řešení problémů, kompetence komunikativní, sociální, personální, občanské a kompetence k </a:t>
            </a:r>
            <a:r>
              <a:rPr lang="cs-CZ" dirty="0" smtClean="0"/>
              <a:t>podnikavosti.</a:t>
            </a:r>
          </a:p>
          <a:p>
            <a:r>
              <a:rPr lang="cs-CZ" dirty="0" smtClean="0"/>
              <a:t>třetí </a:t>
            </a:r>
            <a:r>
              <a:rPr lang="cs-CZ" dirty="0"/>
              <a:t>a čtvrtý ročník by měl poskytnout variabilitu vzdělávací nabídky, což umožní uspokojit vzdělávací potřeby a zájmy žáků.</a:t>
            </a:r>
          </a:p>
          <a:p>
            <a:r>
              <a:rPr lang="cs-CZ" dirty="0"/>
              <a:t>Žák ukončující tuto etapu vzdělávání umí plánovat a organizovat své pracovní činnosti a učení, efektivně využít různé strategie učení, získat, zpracovat a využít v praxi poznatky a informace, rozpoznat problém a uplatnit různé metody k jeho řešení, efektivně využívat dostupné prostředky komunikace, vyjadřovat se jasně a srozumitelně v mluvených a psaných projevech, přizpůsobit se měnícím se životním a pracovním podmínkám a podle svých možností a schopností je aktivně ovlivňovat, zodpovědně se rozhodnout o dalším vzdělávání a profesním zaměření.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165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latinské „</a:t>
            </a:r>
            <a:r>
              <a:rPr lang="cs-CZ" dirty="0" err="1"/>
              <a:t>educare</a:t>
            </a:r>
            <a:r>
              <a:rPr lang="cs-CZ" dirty="0"/>
              <a:t>“ – vedení vpřed</a:t>
            </a:r>
          </a:p>
          <a:p>
            <a:r>
              <a:rPr lang="cs-CZ" dirty="0"/>
              <a:t>podle OSN je vzdělávání základní lidskou potřebou</a:t>
            </a:r>
          </a:p>
          <a:p>
            <a:r>
              <a:rPr lang="cs-CZ" dirty="0"/>
              <a:t>proces směřující primárně k rozvoji vědomostí (pojmy, názvy), dovedností a návyků (sociální, motorické) a schopností</a:t>
            </a:r>
          </a:p>
          <a:p>
            <a:r>
              <a:rPr lang="cs-CZ" dirty="0"/>
              <a:t>plný rozvoj osobnosti</a:t>
            </a:r>
          </a:p>
          <a:p>
            <a:r>
              <a:rPr lang="cs-CZ" dirty="0"/>
              <a:t>zaměňován s pojmem vzdělání (výsledek, dosažená úroveň)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9567-9833-44F1-B0AD-0BC563C444F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00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Školství</a:t>
            </a:r>
            <a:br>
              <a:rPr lang="cs-CZ" b="1" dirty="0"/>
            </a:br>
            <a:r>
              <a:rPr lang="cs-CZ" b="1" dirty="0">
                <a:solidFill>
                  <a:srgbClr val="FF0000"/>
                </a:solidFill>
              </a:rPr>
              <a:t>Legislativní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91264" cy="4353347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Ústava ČR</a:t>
            </a:r>
          </a:p>
          <a:p>
            <a:r>
              <a:rPr lang="cs-CZ" dirty="0"/>
              <a:t>Listina základních lidských práv a svobod</a:t>
            </a:r>
          </a:p>
          <a:p>
            <a:r>
              <a:rPr lang="cs-CZ" dirty="0"/>
              <a:t>Deklarace práv dítěte</a:t>
            </a:r>
          </a:p>
          <a:p>
            <a:r>
              <a:rPr lang="cs-CZ" b="1" dirty="0">
                <a:solidFill>
                  <a:srgbClr val="FF0000"/>
                </a:solidFill>
              </a:rPr>
              <a:t>Rámcové vzdělávací programy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Poznámka:</a:t>
            </a:r>
          </a:p>
          <a:p>
            <a:pPr marL="0" indent="0">
              <a:buNone/>
            </a:pPr>
            <a:r>
              <a:rPr lang="cs-CZ" b="1" dirty="0"/>
              <a:t>Pedagogické dokumenty dělení podle převahy funkcí</a:t>
            </a:r>
          </a:p>
          <a:p>
            <a:pPr marL="514350" indent="-514350">
              <a:buAutoNum type="alphaLcParenR"/>
            </a:pPr>
            <a:r>
              <a:rPr lang="cs-CZ" b="1" dirty="0"/>
              <a:t>Teoretické pedagogické dokumenty</a:t>
            </a:r>
            <a:r>
              <a:rPr lang="cs-CZ" dirty="0"/>
              <a:t>: koncepce či pojetí školy, RVP, ŠVP, standardy, učební programy, plány, učebnice, metodické příručky</a:t>
            </a:r>
          </a:p>
          <a:p>
            <a:pPr marL="514350" indent="-514350">
              <a:buAutoNum type="alphaLcParenR"/>
            </a:pPr>
            <a:r>
              <a:rPr lang="cs-CZ" b="1" dirty="0"/>
              <a:t>Praktické pedagogické dokumenty</a:t>
            </a:r>
            <a:r>
              <a:rPr lang="cs-CZ" dirty="0"/>
              <a:t>: vnitřní řád školy, třídní kniha, katalogové a žákovské listy, žákovské knížky.</a:t>
            </a: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9567-9833-44F1-B0AD-0BC563C444F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882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Konc</a:t>
            </a:r>
            <a:r>
              <a:rPr lang="cs-CZ" b="1" dirty="0"/>
              <a:t>. 20. st. - reforma ve školství v ČR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184576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zásadní změna vzdělávání i vzdělávací politiky pro zvýšení a zlepšení kvality vzdělávání a efektivity výsledků vzdělávání</a:t>
            </a:r>
            <a:r>
              <a:rPr lang="cs-CZ" dirty="0"/>
              <a:t>.</a:t>
            </a:r>
          </a:p>
          <a:p>
            <a:r>
              <a:rPr lang="cs-CZ" b="1" dirty="0">
                <a:solidFill>
                  <a:srgbClr val="FF0000"/>
                </a:solidFill>
              </a:rPr>
              <a:t>důraz</a:t>
            </a:r>
            <a:r>
              <a:rPr lang="cs-CZ" dirty="0"/>
              <a:t>:  snazší přístup ke vzdělávání a zajištění rovnosti ve vzdělávání, a individuální přístup k potřebám vzdělávaných, celoživotní proces učení, vzdělávání pro život a uplatnění absolventů vzdělávání na mezinárodním trhu práce.  </a:t>
            </a:r>
          </a:p>
          <a:p>
            <a:r>
              <a:rPr lang="cs-CZ" b="1" dirty="0">
                <a:solidFill>
                  <a:srgbClr val="FF0000"/>
                </a:solidFill>
              </a:rPr>
              <a:t>podstata:</a:t>
            </a:r>
            <a:r>
              <a:rPr lang="cs-CZ" dirty="0"/>
              <a:t> změna cílů a obsahu vzdělávání směrem k utváření a rozvoji životních dovednosti (klíčových kompetencí) a k přípravě žáků pro praktický život. Změnou procházejí i procesy řízení vzdělávání, jeho průběžná diagnostika a způsoby hodnocení dosahovaných výsledků.</a:t>
            </a:r>
          </a:p>
          <a:p>
            <a:r>
              <a:rPr lang="cs-CZ" b="1" dirty="0">
                <a:solidFill>
                  <a:srgbClr val="FF0000"/>
                </a:solidFill>
              </a:rPr>
              <a:t>start změn</a:t>
            </a:r>
            <a:r>
              <a:rPr lang="cs-CZ" dirty="0"/>
              <a:t>: tvorba rámcových vzdělávacích programů (RVP) pro předškolní a základní vzdělávání (schváleny změny 2004). Na tyto RVP navázal postupný vznik RVP pro všechny další vzdělávací obory.</a:t>
            </a:r>
          </a:p>
          <a:p>
            <a:r>
              <a:rPr lang="cs-CZ" dirty="0"/>
              <a:t>přípravy ŠVP - SWOT analýzy škol, podle svých zkušenost dotvářet obsah vzdělání a pracovat na postupech a vhodných vyučovacích metodách, kterými by školy dosáhly svých stanovených cílů. </a:t>
            </a:r>
          </a:p>
          <a:p>
            <a:r>
              <a:rPr lang="cs-CZ" dirty="0"/>
              <a:t>předpoklad: změna učitelova přístupu ke vzdělávání; promítnutí zkušenosti z výuky.</a:t>
            </a:r>
          </a:p>
          <a:p>
            <a:r>
              <a:rPr lang="cs-CZ" dirty="0"/>
              <a:t>reforma se průběžně hodnotila – další úpravy, stanovení nových </a:t>
            </a:r>
            <a:r>
              <a:rPr lang="cs-CZ" dirty="0" err="1"/>
              <a:t>priotit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9567-9833-44F1-B0AD-0BC563C444F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59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Pojem 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25658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20. století - nutnost revize funkcí vzdělávání a výchovy v </a:t>
            </a:r>
            <a:r>
              <a:rPr lang="cs-CZ" b="1" dirty="0"/>
              <a:t>souvislosti velkých změn spojených s vysokým tempem rozvoje vědy a techniky a rozsáhlými společenskými změnami</a:t>
            </a:r>
          </a:p>
          <a:p>
            <a:r>
              <a:rPr lang="cs-CZ" i="1" dirty="0"/>
              <a:t>Shoda v tom, že lidé, kteří v </a:t>
            </a:r>
            <a:r>
              <a:rPr lang="cs-CZ" i="1" dirty="0">
                <a:solidFill>
                  <a:srgbClr val="FF0000"/>
                </a:solidFill>
              </a:rPr>
              <a:t>rychle se měnícím prostředí</a:t>
            </a:r>
            <a:r>
              <a:rPr lang="cs-CZ" i="1" dirty="0"/>
              <a:t> budou žít, boudou muset umět pružně reagovat na časté a radikální změny reality pracovního i mimopracovního života. Jednou ze základních funkcí vzdělání je tedy rozvíjet především takové vědomostmi, dovednostmi, postoji a návyky (kompetence), které lidem usnadní přijímat stále nové a rychle  se adaptovat na změny vnějšího prostřed</a:t>
            </a:r>
            <a:r>
              <a:rPr lang="cs-CZ" dirty="0"/>
              <a:t>í.</a:t>
            </a:r>
          </a:p>
          <a:p>
            <a:r>
              <a:rPr lang="cs-CZ" dirty="0"/>
              <a:t>V německé pedagogice od 70. let 20. století pojem </a:t>
            </a:r>
            <a:r>
              <a:rPr lang="cs-CZ" b="1" dirty="0"/>
              <a:t>„kompetence“, klíčové kompetence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Musí být potenciálně prospěšná pro všechny členy společnosti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Musí mít význam pro celou populaci bez ohledu na pohlaví, společenskou třídu, rasu, kulturní a rodinné zázemí či mateřský jazyk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Musí být v souladu s etickými, ekonomickými a kulturními hodnotami</a:t>
            </a:r>
          </a:p>
          <a:p>
            <a:r>
              <a:rPr lang="cs-CZ" dirty="0"/>
              <a:t>V českých zemích se začala v 90. letech připravovat reforma vzdělávacího systému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9567-9833-44F1-B0AD-0BC563C444F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226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Klíčové 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soubory takových činností, které usnadňují přizpůsobivost jedince těmto změnám vnějšího prostředí a bylo by je možné využívat v nejrůznějších kontextech</a:t>
            </a:r>
          </a:p>
          <a:p>
            <a:r>
              <a:rPr lang="cs-CZ" dirty="0"/>
              <a:t>soubory vědomostí, dovedností a postojů, které lze široce uplatňovat v rozmanitých profesích a životních situacích, umožňují jedinci se přizpůsobovat měnícímu se prostředí a usnadňují celoživotní vzdělávání</a:t>
            </a:r>
          </a:p>
          <a:p>
            <a:r>
              <a:rPr lang="cs-CZ" b="1" dirty="0"/>
              <a:t>nezbytnost či prospěšnost pro jedince i celou společnost. Skrze klíčové kompetence se aktuální potřeby společnosti a jejích členů stávají předmětem vzdělávání </a:t>
            </a:r>
            <a:r>
              <a:rPr lang="cs-CZ" dirty="0"/>
              <a:t>(in Orbis </a:t>
            </a:r>
            <a:r>
              <a:rPr lang="cs-CZ" dirty="0" err="1"/>
              <a:t>Scholae</a:t>
            </a:r>
            <a:r>
              <a:rPr lang="cs-CZ" dirty="0"/>
              <a:t>, 2013)</a:t>
            </a:r>
            <a:endParaRPr lang="cs-CZ" b="1" dirty="0"/>
          </a:p>
          <a:p>
            <a:r>
              <a:rPr lang="cs-CZ" dirty="0"/>
              <a:t>při utváření klíčových kompetencí je důležitá zejména vhodná volba metod výuky a organizačních forem výuky</a:t>
            </a:r>
          </a:p>
          <a:p>
            <a:r>
              <a:rPr lang="cs-CZ" dirty="0" smtClean="0"/>
              <a:t>musí </a:t>
            </a:r>
            <a:r>
              <a:rPr lang="cs-CZ" dirty="0"/>
              <a:t>umožnit, aby své znalosti jedinec neustále aktualizoval a udržel tak krok s nejnovějším vývojem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9567-9833-44F1-B0AD-0BC563C444F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96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Klíčová 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Musí bý</a:t>
            </a:r>
            <a:r>
              <a:rPr lang="cs-CZ" dirty="0"/>
              <a:t>t potenciálně prospěšná pro všechny členy společnosti</a:t>
            </a:r>
          </a:p>
          <a:p>
            <a:r>
              <a:rPr lang="cs-CZ" b="1" dirty="0"/>
              <a:t>Musí mít </a:t>
            </a:r>
            <a:r>
              <a:rPr lang="cs-CZ" dirty="0"/>
              <a:t>význam pro celou populaci bez ohledu na pohlaví, společenskou třídu, rasu, kulturní a rodinné zázemí či mateřský jazyk</a:t>
            </a:r>
          </a:p>
          <a:p>
            <a:r>
              <a:rPr lang="cs-CZ" b="1" dirty="0"/>
              <a:t>Musí být </a:t>
            </a:r>
            <a:r>
              <a:rPr lang="cs-CZ" dirty="0"/>
              <a:t>v souladu s etickými, ekonomickými a kulturními hodnotami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9567-9833-44F1-B0AD-0BC563C444F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268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Klíčové kompetence </a:t>
            </a:r>
            <a:br>
              <a:rPr lang="cs-CZ" b="1" dirty="0"/>
            </a:br>
            <a:r>
              <a:rPr lang="cs-CZ" b="1" dirty="0"/>
              <a:t>Evropský referenční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Komunikace v mateřském jazyce</a:t>
            </a:r>
          </a:p>
          <a:p>
            <a:r>
              <a:rPr lang="cs-CZ" dirty="0"/>
              <a:t>Komunikace v cizích jazycích</a:t>
            </a:r>
          </a:p>
          <a:p>
            <a:r>
              <a:rPr lang="cs-CZ" dirty="0"/>
              <a:t>Matematická gramotnost a kompetence v oblasti matematiky, přírodních a technických věd</a:t>
            </a:r>
          </a:p>
          <a:p>
            <a:r>
              <a:rPr lang="cs-CZ" dirty="0"/>
              <a:t>Informační a komunikační </a:t>
            </a:r>
            <a:r>
              <a:rPr lang="cs-CZ" dirty="0" smtClean="0"/>
              <a:t>technologie </a:t>
            </a:r>
            <a:r>
              <a:rPr lang="cs-CZ" dirty="0" smtClean="0">
                <a:solidFill>
                  <a:srgbClr val="FF0000"/>
                </a:solidFill>
              </a:rPr>
              <a:t>(Informatika)    </a:t>
            </a:r>
            <a:endParaRPr lang="cs-CZ" dirty="0"/>
          </a:p>
          <a:p>
            <a:r>
              <a:rPr lang="cs-CZ" dirty="0"/>
              <a:t>Osvojení schopnosti učit se učit</a:t>
            </a:r>
          </a:p>
          <a:p>
            <a:r>
              <a:rPr lang="cs-CZ" dirty="0"/>
              <a:t>Interpersonální a občanská kompetence</a:t>
            </a:r>
          </a:p>
          <a:p>
            <a:r>
              <a:rPr lang="cs-CZ" dirty="0"/>
              <a:t>Podnikatelské dovednosti</a:t>
            </a:r>
          </a:p>
          <a:p>
            <a:r>
              <a:rPr lang="cs-CZ" dirty="0"/>
              <a:t>Všeobecný kulturní rozhled.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9567-9833-44F1-B0AD-0BC563C444F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771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Rámcové vzdělávací programy (RVP)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cs-CZ" dirty="0"/>
              <a:t>centrálně zpracované pedagogickými dokumenty</a:t>
            </a:r>
          </a:p>
          <a:p>
            <a:pPr fontAlgn="base"/>
            <a:r>
              <a:rPr lang="cs-CZ" dirty="0"/>
              <a:t>schvaluje a vydává MŠMT pro každý obor vzdělání jako samostatný RVP</a:t>
            </a:r>
          </a:p>
          <a:p>
            <a:r>
              <a:rPr lang="cs-CZ" dirty="0" smtClean="0"/>
              <a:t>vycházejí </a:t>
            </a:r>
            <a:r>
              <a:rPr lang="cs-CZ" dirty="0"/>
              <a:t>z nové strategie vzdělávání, která zdůrazňuje klíčové kompetence, jejich provázanost se vzdělávacím obsahem a uplatnění získaných vědomostí a dovedností v praktickém </a:t>
            </a:r>
            <a:r>
              <a:rPr lang="cs-CZ" dirty="0" smtClean="0"/>
              <a:t>životě</a:t>
            </a:r>
          </a:p>
          <a:p>
            <a:r>
              <a:rPr lang="cs-CZ" dirty="0" smtClean="0"/>
              <a:t>vycházejí </a:t>
            </a:r>
            <a:r>
              <a:rPr lang="cs-CZ" dirty="0"/>
              <a:t>z koncepce společného vzdělávání a celoživotního </a:t>
            </a:r>
            <a:r>
              <a:rPr lang="cs-CZ" dirty="0" smtClean="0"/>
              <a:t>učení</a:t>
            </a:r>
            <a:endParaRPr lang="cs-CZ" dirty="0"/>
          </a:p>
          <a:p>
            <a:r>
              <a:rPr lang="cs-CZ" dirty="0" smtClean="0"/>
              <a:t>formulují </a:t>
            </a:r>
            <a:r>
              <a:rPr lang="cs-CZ" dirty="0"/>
              <a:t>očekávanou úroveň vzdělání stanovenou pro všechny absolventy jednotlivých etap </a:t>
            </a:r>
            <a:r>
              <a:rPr lang="cs-CZ" dirty="0" smtClean="0"/>
              <a:t>vzdělávání</a:t>
            </a:r>
            <a:endParaRPr lang="cs-CZ" dirty="0"/>
          </a:p>
          <a:p>
            <a:r>
              <a:rPr lang="cs-CZ" dirty="0" smtClean="0"/>
              <a:t>podporují </a:t>
            </a:r>
            <a:r>
              <a:rPr lang="cs-CZ" dirty="0"/>
              <a:t>pedagogickou autonomii škol a profesní odpovědnost učitelů za výsledky </a:t>
            </a:r>
            <a:r>
              <a:rPr lang="cs-CZ" dirty="0" smtClean="0"/>
              <a:t>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4870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1753</Words>
  <Application>Microsoft Office PowerPoint</Application>
  <PresentationFormat>Předvádění na obrazovce (4:3)</PresentationFormat>
  <Paragraphs>143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Rámcové vzdělávací programy</vt:lpstr>
      <vt:lpstr>Vzdělávání</vt:lpstr>
      <vt:lpstr>Školství Legislativní dokumenty</vt:lpstr>
      <vt:lpstr>Konc. 20. st. - reforma ve školství v ČR </vt:lpstr>
      <vt:lpstr>Pojem kompetence</vt:lpstr>
      <vt:lpstr>Klíčové kompetence</vt:lpstr>
      <vt:lpstr>Klíčová kompetence</vt:lpstr>
      <vt:lpstr>Klíčové kompetence  Evropský referenční rámec</vt:lpstr>
      <vt:lpstr>Rámcové vzdělávací programy (RVP)</vt:lpstr>
      <vt:lpstr>Rámcové vzdělávací programy (RVP)</vt:lpstr>
      <vt:lpstr>Definice termínů</vt:lpstr>
      <vt:lpstr>Základní rozdělení RVP</vt:lpstr>
      <vt:lpstr>Prezentace aplikace PowerPoint</vt:lpstr>
      <vt:lpstr>RVP pro předškolní vzdělávání</vt:lpstr>
      <vt:lpstr>RVP pro základní vzdělávání</vt:lpstr>
      <vt:lpstr>RVP ZV Cíle základního vzdělávání </vt:lpstr>
      <vt:lpstr>ZV – klíčové kompetence</vt:lpstr>
      <vt:lpstr>Změna RVP ZV - doplnění</vt:lpstr>
      <vt:lpstr>RVP pro gymnázia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Rámcové vzdělávací programy</dc:title>
  <dc:creator>Anna</dc:creator>
  <cp:lastModifiedBy>Anna</cp:lastModifiedBy>
  <cp:revision>1</cp:revision>
  <dcterms:created xsi:type="dcterms:W3CDTF">2021-03-03T15:51:30Z</dcterms:created>
  <dcterms:modified xsi:type="dcterms:W3CDTF">2021-03-03T15:52:44Z</dcterms:modified>
</cp:coreProperties>
</file>