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FA618B-46C3-45D1-A223-B423ECCC27E7}" v="227" dt="2023-02-14T12:34:09.704"/>
    <p1510:client id="{E67A40BD-65B0-B802-0CF8-5A8D7161262E}" v="234" dt="2023-02-15T13:21:26.9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kameny s prostorovými skládankami">
            <a:extLst>
              <a:ext uri="{FF2B5EF4-FFF2-40B4-BE49-F238E27FC236}">
                <a16:creationId xmlns:a16="http://schemas.microsoft.com/office/drawing/2014/main" id="{B380BAEA-6F53-2A55-8323-EE298DFF0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48" b="1782"/>
          <a:stretch/>
        </p:blipFill>
        <p:spPr>
          <a:xfrm>
            <a:off x="-75107" y="-4292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cs-CZ" sz="4000" b="1" dirty="0">
                <a:cs typeface="Calibri Light"/>
              </a:rPr>
              <a:t>Projektová výuka</a:t>
            </a:r>
            <a:endParaRPr lang="cs-CZ" sz="40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b="1" dirty="0">
                <a:cs typeface="Calibri"/>
              </a:rPr>
              <a:t>PhDr. Helena Zelníčková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796BCD-6F84-A2F2-2A2A-565BC70E8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Zdroje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6417D1-F909-13A1-64F3-485B9A2C8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cs-CZ" dirty="0">
                <a:ea typeface="+mn-lt"/>
                <a:cs typeface="+mn-lt"/>
              </a:rPr>
              <a:t>COUFALOVÁ, Jana. </a:t>
            </a:r>
            <a:r>
              <a:rPr lang="cs-CZ" i="1" dirty="0">
                <a:ea typeface="+mn-lt"/>
                <a:cs typeface="+mn-lt"/>
              </a:rPr>
              <a:t>Projektové vyučování pro první stupeň základní školy</a:t>
            </a:r>
            <a:r>
              <a:rPr lang="cs-CZ" dirty="0">
                <a:ea typeface="+mn-lt"/>
                <a:cs typeface="+mn-lt"/>
              </a:rPr>
              <a:t>. Praha : Fortuna, 2006. ISBN 80-7168-958-0.</a:t>
            </a:r>
          </a:p>
          <a:p>
            <a:pPr>
              <a:buNone/>
            </a:pPr>
            <a:r>
              <a:rPr lang="cs-CZ" dirty="0">
                <a:ea typeface="+mn-lt"/>
                <a:cs typeface="+mn-lt"/>
              </a:rPr>
              <a:t>KRATOCHVÍLOVÁ, Jana. </a:t>
            </a:r>
            <a:r>
              <a:rPr lang="cs-CZ" i="1" dirty="0">
                <a:ea typeface="+mn-lt"/>
                <a:cs typeface="+mn-lt"/>
              </a:rPr>
              <a:t>Teorie a praxe projektové výuky</a:t>
            </a:r>
            <a:r>
              <a:rPr lang="cs-CZ" dirty="0">
                <a:ea typeface="+mn-lt"/>
                <a:cs typeface="+mn-lt"/>
              </a:rPr>
              <a:t>. 1. vydání. Brno : Masarykova univerzita, 2006. 160 s. ISBN 978-80-210-4142-2.</a:t>
            </a:r>
            <a:endParaRPr lang="cs-CZ" dirty="0"/>
          </a:p>
          <a:p>
            <a:pPr>
              <a:buNone/>
            </a:pPr>
            <a:r>
              <a:rPr lang="cs-CZ" dirty="0">
                <a:ea typeface="+mn-lt"/>
                <a:cs typeface="+mn-lt"/>
              </a:rPr>
              <a:t>ZORMANOVÁ, Lucie, 2012. Projektová výuka. </a:t>
            </a:r>
            <a:r>
              <a:rPr lang="cs-CZ" i="1" dirty="0">
                <a:ea typeface="+mn-lt"/>
                <a:cs typeface="+mn-lt"/>
              </a:rPr>
              <a:t>NPI: Metodický portál RVP.CZ</a:t>
            </a:r>
            <a:r>
              <a:rPr lang="cs-CZ" dirty="0">
                <a:ea typeface="+mn-lt"/>
                <a:cs typeface="+mn-lt"/>
              </a:rPr>
              <a:t> [online]. Praha: NPI ČR, 21.5.2012 [cit. 2023-02-15]. Dostupné z: https://clanky.rvp.cz/clanek/c/s/14983/PROJEKTOVA-VYUKA.html</a:t>
            </a:r>
            <a:endParaRPr lang="cs-CZ" dirty="0"/>
          </a:p>
          <a:p>
            <a:pPr marL="0" indent="0">
              <a:buNone/>
            </a:pP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8353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2B886CF-D3D5-4CDE-A0D0-35994223D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985CD202-E866-43A8-B901-12711AF9F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06" cy="6858000"/>
          </a:xfrm>
          <a:prstGeom prst="rect">
            <a:avLst/>
          </a:prstGeom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CC59A1-9F6F-DCD7-9131-D890C211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731" y="1384685"/>
            <a:ext cx="4121975" cy="4084820"/>
          </a:xfrm>
        </p:spPr>
        <p:txBody>
          <a:bodyPr>
            <a:normAutofit/>
          </a:bodyPr>
          <a:lstStyle/>
          <a:p>
            <a:r>
              <a:rPr lang="cs-CZ" sz="4800" dirty="0">
                <a:solidFill>
                  <a:srgbClr val="FFFFFF"/>
                </a:solidFill>
                <a:cs typeface="Calibri Light"/>
              </a:rPr>
              <a:t>Zápočet</a:t>
            </a:r>
            <a:br>
              <a:rPr lang="cs-CZ" sz="4800" dirty="0">
                <a:cs typeface="Calibri Light"/>
              </a:rPr>
            </a:br>
            <a:endParaRPr lang="cs-CZ" sz="480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CC582B7C-8DDB-4319-B3A9-523724E2C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ástupný obsah 2">
            <a:extLst>
              <a:ext uri="{FF2B5EF4-FFF2-40B4-BE49-F238E27FC236}">
                <a16:creationId xmlns:a16="http://schemas.microsoft.com/office/drawing/2014/main" id="{2F30A2C4-FCC4-5DBB-EB0A-A96BE9BBA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0479" y="1384686"/>
            <a:ext cx="5195973" cy="4084819"/>
          </a:xfrm>
        </p:spPr>
        <p:txBody>
          <a:bodyPr anchor="ctr">
            <a:normAutofit/>
          </a:bodyPr>
          <a:lstStyle/>
          <a:p>
            <a:pPr algn="just"/>
            <a:r>
              <a:rPr lang="cs-CZ" b="1" dirty="0">
                <a:cs typeface="Calibri"/>
              </a:rPr>
              <a:t>Vytvořit vlastní přípravu na vybraný projekt na střední škole dle svého oborového zaměření</a:t>
            </a:r>
            <a:endParaRPr lang="cs-CZ"/>
          </a:p>
          <a:p>
            <a:pPr algn="just"/>
            <a:endParaRPr lang="cs-CZ" b="1" dirty="0">
              <a:cs typeface="Calibri"/>
            </a:endParaRPr>
          </a:p>
          <a:p>
            <a:pPr algn="just"/>
            <a:r>
              <a:rPr lang="cs-CZ" b="1" dirty="0">
                <a:cs typeface="Calibri"/>
              </a:rPr>
              <a:t>Odevzdat přípravu do 30.4. 2023 do odevzdávárny.</a:t>
            </a:r>
          </a:p>
          <a:p>
            <a:pPr marL="0" indent="0">
              <a:buNone/>
            </a:pPr>
            <a:endParaRPr lang="cs-CZ" sz="2000" dirty="0">
              <a:cs typeface="Calibri"/>
            </a:endParaRPr>
          </a:p>
          <a:p>
            <a:pPr marL="0" indent="0">
              <a:buNone/>
            </a:pPr>
            <a:endParaRPr lang="cs-CZ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8303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280DBA-6951-3E66-F6A2-E5FAAA3B3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85" y="325369"/>
            <a:ext cx="6740459" cy="1430954"/>
          </a:xfrm>
        </p:spPr>
        <p:txBody>
          <a:bodyPr anchor="b">
            <a:normAutofit fontScale="90000"/>
          </a:bodyPr>
          <a:lstStyle/>
          <a:p>
            <a:r>
              <a:rPr lang="cs-CZ" sz="5400" b="1" dirty="0">
                <a:cs typeface="Calibri Light"/>
              </a:rPr>
              <a:t>Projektové</a:t>
            </a:r>
            <a:br>
              <a:rPr lang="cs-CZ" sz="5400" b="1" dirty="0">
                <a:cs typeface="Calibri Light"/>
              </a:rPr>
            </a:br>
            <a:r>
              <a:rPr lang="cs-CZ" sz="5400" b="1" dirty="0">
                <a:cs typeface="Calibri Light"/>
              </a:rPr>
              <a:t>vyučování</a:t>
            </a:r>
            <a:endParaRPr lang="cs-CZ" sz="5400" b="1" dirty="0"/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3F07C6-0574-4A1F-85B9-5C6E166AD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23" y="2658252"/>
            <a:ext cx="5520743" cy="35353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b="1" dirty="0">
                <a:ea typeface="+mn-lt"/>
                <a:cs typeface="+mn-lt"/>
              </a:rPr>
              <a:t>Projektové vyučování je založeno na projektové metodě.</a:t>
            </a:r>
          </a:p>
          <a:p>
            <a:r>
              <a:rPr lang="cs-CZ" b="1" dirty="0">
                <a:cs typeface="Calibri"/>
              </a:rPr>
              <a:t>Je to komplexní pracovní úkol.</a:t>
            </a:r>
          </a:p>
          <a:p>
            <a:r>
              <a:rPr lang="cs-CZ" b="1" dirty="0">
                <a:cs typeface="Calibri"/>
              </a:rPr>
              <a:t>Žáci řeší problém.</a:t>
            </a:r>
          </a:p>
          <a:p>
            <a:r>
              <a:rPr lang="cs-CZ" b="1" dirty="0">
                <a:cs typeface="Calibri"/>
              </a:rPr>
              <a:t>Využití mezipředmětových vztahů.</a:t>
            </a:r>
          </a:p>
          <a:p>
            <a:r>
              <a:rPr lang="cs-CZ" b="1" dirty="0">
                <a:cs typeface="Calibri"/>
              </a:rPr>
              <a:t>Cílem je vytvoření výstupu z projektu - výrobek, návrh řešení problému apod.</a:t>
            </a:r>
          </a:p>
          <a:p>
            <a:endParaRPr lang="cs-CZ" dirty="0">
              <a:cs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C0F1A8-7E43-C708-B652-CD0E25911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32" r="20047"/>
          <a:stretch/>
        </p:blipFill>
        <p:spPr>
          <a:xfrm>
            <a:off x="5622941" y="10"/>
            <a:ext cx="6567536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9301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Dítě se čtením s brýlemi">
            <a:extLst>
              <a:ext uri="{FF2B5EF4-FFF2-40B4-BE49-F238E27FC236}">
                <a16:creationId xmlns:a16="http://schemas.microsoft.com/office/drawing/2014/main" id="{143618C7-9E43-A938-7667-B63295247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" r="5565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2C7577-1F18-416B-4A47-C4E32D28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62845" cy="1245069"/>
          </a:xfrm>
        </p:spPr>
        <p:txBody>
          <a:bodyPr>
            <a:normAutofit/>
          </a:bodyPr>
          <a:lstStyle/>
          <a:p>
            <a:r>
              <a:rPr lang="cs-CZ" sz="4000" b="1" dirty="0">
                <a:cs typeface="Calibri Light"/>
              </a:rPr>
              <a:t>Základní rysy projektového vyučování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3762E06-F758-C50B-CD97-838EC5B41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7920"/>
            <a:ext cx="4941376" cy="446904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dirty="0">
                <a:ea typeface="+mn-lt"/>
                <a:cs typeface="+mn-lt"/>
              </a:rPr>
              <a:t>Projekt </a:t>
            </a:r>
            <a:r>
              <a:rPr lang="en-US" b="1" dirty="0" err="1">
                <a:ea typeface="+mn-lt"/>
                <a:cs typeface="+mn-lt"/>
              </a:rPr>
              <a:t>vychází</a:t>
            </a:r>
            <a:r>
              <a:rPr lang="en-US" b="1" dirty="0">
                <a:ea typeface="+mn-lt"/>
                <a:cs typeface="+mn-lt"/>
              </a:rPr>
              <a:t> z </a:t>
            </a:r>
            <a:r>
              <a:rPr lang="en-US" b="1" dirty="0" err="1">
                <a:ea typeface="+mn-lt"/>
                <a:cs typeface="+mn-lt"/>
              </a:rPr>
              <a:t>potřeb</a:t>
            </a:r>
            <a:r>
              <a:rPr lang="en-US" b="1" dirty="0">
                <a:ea typeface="+mn-lt"/>
                <a:cs typeface="+mn-lt"/>
              </a:rPr>
              <a:t> (</a:t>
            </a:r>
            <a:r>
              <a:rPr lang="en-US" b="1" dirty="0" err="1">
                <a:ea typeface="+mn-lt"/>
                <a:cs typeface="+mn-lt"/>
              </a:rPr>
              <a:t>potřeba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získávat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nové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zkušenosti</a:t>
            </a:r>
            <a:r>
              <a:rPr lang="en-US" b="1" dirty="0">
                <a:ea typeface="+mn-lt"/>
                <a:cs typeface="+mn-lt"/>
              </a:rPr>
              <a:t>, </a:t>
            </a:r>
            <a:r>
              <a:rPr lang="en-US" b="1" dirty="0" err="1">
                <a:ea typeface="+mn-lt"/>
                <a:cs typeface="+mn-lt"/>
              </a:rPr>
              <a:t>odpovědnosti</a:t>
            </a:r>
            <a:r>
              <a:rPr lang="en-US" b="1" dirty="0">
                <a:ea typeface="+mn-lt"/>
                <a:cs typeface="+mn-lt"/>
              </a:rPr>
              <a:t> za </a:t>
            </a:r>
            <a:r>
              <a:rPr lang="en-US" b="1" dirty="0" err="1">
                <a:ea typeface="+mn-lt"/>
                <a:cs typeface="+mn-lt"/>
              </a:rPr>
              <a:t>svou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činnost</a:t>
            </a:r>
            <a:r>
              <a:rPr lang="en-US" b="1" dirty="0">
                <a:ea typeface="+mn-lt"/>
                <a:cs typeface="+mn-lt"/>
              </a:rPr>
              <a:t>, ...) a </a:t>
            </a:r>
            <a:r>
              <a:rPr lang="en-US" b="1" dirty="0" err="1">
                <a:ea typeface="+mn-lt"/>
                <a:cs typeface="+mn-lt"/>
              </a:rPr>
              <a:t>zájmů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dítěte</a:t>
            </a:r>
            <a:r>
              <a:rPr lang="en-US" b="1" dirty="0">
                <a:ea typeface="+mn-lt"/>
                <a:cs typeface="+mn-lt"/>
              </a:rPr>
              <a:t>.</a:t>
            </a:r>
            <a:endParaRPr lang="en-US" b="1">
              <a:cs typeface="Calibri" panose="020F0502020204030204"/>
            </a:endParaRPr>
          </a:p>
          <a:p>
            <a:r>
              <a:rPr lang="en-US" b="1" dirty="0">
                <a:ea typeface="+mn-lt"/>
                <a:cs typeface="+mn-lt"/>
              </a:rPr>
              <a:t>Projekt </a:t>
            </a:r>
            <a:r>
              <a:rPr lang="en-US" b="1" dirty="0" err="1">
                <a:ea typeface="+mn-lt"/>
                <a:cs typeface="+mn-lt"/>
              </a:rPr>
              <a:t>vychází</a:t>
            </a:r>
            <a:r>
              <a:rPr lang="en-US" b="1" dirty="0">
                <a:ea typeface="+mn-lt"/>
                <a:cs typeface="+mn-lt"/>
              </a:rPr>
              <a:t> z </a:t>
            </a:r>
            <a:r>
              <a:rPr lang="en-US" b="1" dirty="0" err="1">
                <a:ea typeface="+mn-lt"/>
                <a:cs typeface="+mn-lt"/>
              </a:rPr>
              <a:t>konkrétní</a:t>
            </a:r>
            <a:r>
              <a:rPr lang="en-US" b="1" dirty="0">
                <a:ea typeface="+mn-lt"/>
                <a:cs typeface="+mn-lt"/>
              </a:rPr>
              <a:t> a </a:t>
            </a:r>
            <a:r>
              <a:rPr lang="en-US" b="1" dirty="0" err="1">
                <a:ea typeface="+mn-lt"/>
                <a:cs typeface="+mn-lt"/>
              </a:rPr>
              <a:t>aktuální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situace</a:t>
            </a:r>
            <a:r>
              <a:rPr lang="en-US" b="1" dirty="0">
                <a:ea typeface="+mn-lt"/>
                <a:cs typeface="+mn-lt"/>
              </a:rPr>
              <a:t>, </a:t>
            </a:r>
            <a:r>
              <a:rPr lang="en-US" b="1" dirty="0" err="1">
                <a:ea typeface="+mn-lt"/>
                <a:cs typeface="+mn-lt"/>
              </a:rPr>
              <a:t>která</a:t>
            </a:r>
            <a:r>
              <a:rPr lang="en-US" b="1" dirty="0">
                <a:ea typeface="+mn-lt"/>
                <a:cs typeface="+mn-lt"/>
              </a:rPr>
              <a:t> se </a:t>
            </a:r>
            <a:r>
              <a:rPr lang="en-US" b="1" dirty="0" err="1">
                <a:ea typeface="+mn-lt"/>
                <a:cs typeface="+mn-lt"/>
              </a:rPr>
              <a:t>neomezuje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jen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na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prostředí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školy</a:t>
            </a:r>
            <a:r>
              <a:rPr lang="en-US" b="1" dirty="0">
                <a:ea typeface="+mn-lt"/>
                <a:cs typeface="+mn-lt"/>
              </a:rPr>
              <a:t>.</a:t>
            </a:r>
            <a:endParaRPr lang="en-US" b="1">
              <a:cs typeface="Calibri"/>
            </a:endParaRPr>
          </a:p>
          <a:p>
            <a:endParaRPr lang="en-US" b="1" dirty="0">
              <a:cs typeface="Calibri"/>
            </a:endParaRPr>
          </a:p>
          <a:p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2200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4E4D846-3AFC-4F86-8C35-24B0542A2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Mladá dívka užívající si práci">
            <a:extLst>
              <a:ext uri="{FF2B5EF4-FFF2-40B4-BE49-F238E27FC236}">
                <a16:creationId xmlns:a16="http://schemas.microsoft.com/office/drawing/2014/main" id="{A59FE8D2-6A62-120D-1A1E-BFDD151204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2" r="15527" b="909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84781B9-12CB-45C3-907A-9ED93FF72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E9502EA-0209-4891-BB5D-207289394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471" y="327851"/>
            <a:ext cx="6486143" cy="1327117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ea typeface="+mj-lt"/>
                <a:cs typeface="+mj-lt"/>
              </a:rPr>
              <a:t>Základní rysy projektového vyučování</a:t>
            </a:r>
          </a:p>
          <a:p>
            <a:endParaRPr lang="cs-CZ" sz="2400">
              <a:cs typeface="Calibri Ligh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AEBCF9-B076-F568-22C7-96AA6C6C0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2910" y="1658399"/>
            <a:ext cx="6653591" cy="426691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dirty="0">
                <a:cs typeface="Calibri"/>
              </a:rPr>
              <a:t>Projekt je </a:t>
            </a:r>
            <a:r>
              <a:rPr lang="en-US" b="1" dirty="0" err="1">
                <a:cs typeface="Calibri"/>
              </a:rPr>
              <a:t>interdisciplinární</a:t>
            </a:r>
            <a:r>
              <a:rPr lang="en-US" b="1" dirty="0">
                <a:cs typeface="Calibri"/>
              </a:rPr>
              <a:t>.</a:t>
            </a:r>
            <a:endParaRPr lang="en-US" dirty="0">
              <a:ea typeface="+mn-lt"/>
              <a:cs typeface="+mn-lt"/>
            </a:endParaRPr>
          </a:p>
          <a:p>
            <a:r>
              <a:rPr lang="en-US" b="1" dirty="0">
                <a:cs typeface="Calibri"/>
              </a:rPr>
              <a:t>Projekt je </a:t>
            </a:r>
            <a:r>
              <a:rPr lang="en-US" b="1" dirty="0" err="1">
                <a:cs typeface="Calibri"/>
              </a:rPr>
              <a:t>předevší</a:t>
            </a:r>
            <a:r>
              <a:rPr lang="en-US" b="1" dirty="0">
                <a:cs typeface="Calibri"/>
              </a:rPr>
              <a:t> </a:t>
            </a:r>
            <a:r>
              <a:rPr lang="en-US" b="1" dirty="0" err="1">
                <a:cs typeface="Calibri"/>
              </a:rPr>
              <a:t>podnikem</a:t>
            </a:r>
            <a:r>
              <a:rPr lang="en-US" b="1" dirty="0">
                <a:cs typeface="Calibri"/>
              </a:rPr>
              <a:t> </a:t>
            </a:r>
            <a:r>
              <a:rPr lang="en-US" b="1" dirty="0" err="1">
                <a:cs typeface="Calibri"/>
              </a:rPr>
              <a:t>žáka</a:t>
            </a:r>
            <a:r>
              <a:rPr lang="en-US" b="1" dirty="0">
                <a:cs typeface="Calibri"/>
              </a:rPr>
              <a:t>.</a:t>
            </a:r>
            <a:endParaRPr lang="en-US" dirty="0">
              <a:ea typeface="+mn-lt"/>
              <a:cs typeface="+mn-lt"/>
            </a:endParaRPr>
          </a:p>
          <a:p>
            <a:r>
              <a:rPr lang="en-US" b="1" dirty="0" err="1">
                <a:cs typeface="Calibri"/>
              </a:rPr>
              <a:t>Práce</a:t>
            </a:r>
            <a:r>
              <a:rPr lang="en-US" b="1" dirty="0">
                <a:cs typeface="Calibri"/>
              </a:rPr>
              <a:t> </a:t>
            </a:r>
            <a:r>
              <a:rPr lang="en-US" b="1" dirty="0" err="1">
                <a:cs typeface="Calibri"/>
              </a:rPr>
              <a:t>žáků</a:t>
            </a:r>
            <a:r>
              <a:rPr lang="en-US" b="1" dirty="0">
                <a:cs typeface="Calibri"/>
              </a:rPr>
              <a:t> v </a:t>
            </a:r>
            <a:r>
              <a:rPr lang="en-US" b="1" dirty="0" err="1">
                <a:cs typeface="Calibri"/>
              </a:rPr>
              <a:t>projektu</a:t>
            </a:r>
            <a:r>
              <a:rPr lang="en-US" b="1" dirty="0">
                <a:cs typeface="Calibri"/>
              </a:rPr>
              <a:t> </a:t>
            </a:r>
            <a:r>
              <a:rPr lang="en-US" b="1" dirty="0" err="1">
                <a:cs typeface="Calibri"/>
              </a:rPr>
              <a:t>přináší</a:t>
            </a:r>
            <a:r>
              <a:rPr lang="en-US" b="1" dirty="0">
                <a:cs typeface="Calibri"/>
              </a:rPr>
              <a:t> 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b="1" dirty="0" err="1">
                <a:cs typeface="Calibri"/>
              </a:rPr>
              <a:t>konkrétní</a:t>
            </a:r>
            <a:r>
              <a:rPr lang="en-US" b="1" dirty="0">
                <a:cs typeface="Calibri"/>
              </a:rPr>
              <a:t> </a:t>
            </a:r>
            <a:r>
              <a:rPr lang="en-US" b="1" dirty="0" err="1">
                <a:cs typeface="Calibri"/>
              </a:rPr>
              <a:t>produkt</a:t>
            </a:r>
            <a:r>
              <a:rPr lang="en-US" b="1" dirty="0">
                <a:cs typeface="Calibri"/>
              </a:rPr>
              <a:t>, </a:t>
            </a:r>
            <a:r>
              <a:rPr lang="en-US" b="1" dirty="0" err="1">
                <a:cs typeface="Calibri"/>
              </a:rPr>
              <a:t>tj</a:t>
            </a:r>
            <a:r>
              <a:rPr lang="en-US" b="1" dirty="0">
                <a:cs typeface="Calibri"/>
              </a:rPr>
              <a:t>. </a:t>
            </a:r>
            <a:r>
              <a:rPr lang="en-US" b="1" dirty="0" err="1">
                <a:cs typeface="Calibri"/>
              </a:rPr>
              <a:t>výstup</a:t>
            </a:r>
            <a:r>
              <a:rPr lang="en-US" b="1" dirty="0">
                <a:cs typeface="Calibri"/>
              </a:rPr>
              <a:t>, </a:t>
            </a:r>
            <a:r>
              <a:rPr lang="en-US" b="1" dirty="0" err="1">
                <a:cs typeface="Calibri"/>
              </a:rPr>
              <a:t>kterým</a:t>
            </a:r>
            <a:r>
              <a:rPr lang="en-US" b="1" dirty="0">
                <a:cs typeface="Calibri"/>
              </a:rPr>
              <a:t> se </a:t>
            </a:r>
            <a:r>
              <a:rPr lang="en-US" b="1" dirty="0" err="1">
                <a:cs typeface="Calibri"/>
              </a:rPr>
              <a:t>účastníci</a:t>
            </a:r>
            <a:r>
              <a:rPr lang="en-US" b="1" dirty="0">
                <a:cs typeface="Calibri"/>
              </a:rPr>
              <a:t> </a:t>
            </a:r>
            <a:r>
              <a:rPr lang="en-US" b="1" dirty="0" err="1">
                <a:cs typeface="Calibri"/>
              </a:rPr>
              <a:t>projektu</a:t>
            </a:r>
            <a:r>
              <a:rPr lang="en-US" b="1" dirty="0">
                <a:cs typeface="Calibri"/>
              </a:rPr>
              <a:t> </a:t>
            </a:r>
            <a:r>
              <a:rPr lang="en-US" b="1" dirty="0" err="1">
                <a:cs typeface="Calibri"/>
              </a:rPr>
              <a:t>prezentují</a:t>
            </a:r>
            <a:r>
              <a:rPr lang="en-US" b="1" dirty="0">
                <a:cs typeface="Calibri"/>
              </a:rPr>
              <a:t>.</a:t>
            </a:r>
            <a:endParaRPr lang="en-US" dirty="0">
              <a:ea typeface="+mn-lt"/>
              <a:cs typeface="+mn-lt"/>
            </a:endParaRPr>
          </a:p>
          <a:p>
            <a:r>
              <a:rPr lang="en-US" b="1" dirty="0">
                <a:cs typeface="Calibri"/>
              </a:rPr>
              <a:t>Projekt se </a:t>
            </a:r>
            <a:r>
              <a:rPr lang="en-US" b="1" dirty="0" err="1">
                <a:cs typeface="Calibri"/>
              </a:rPr>
              <a:t>zpravidla</a:t>
            </a:r>
            <a:r>
              <a:rPr lang="en-US" b="1" dirty="0">
                <a:cs typeface="Calibri"/>
              </a:rPr>
              <a:t> </a:t>
            </a:r>
            <a:r>
              <a:rPr lang="en-US" b="1" dirty="0" err="1">
                <a:cs typeface="Calibri"/>
              </a:rPr>
              <a:t>uskutečňuje</a:t>
            </a:r>
            <a:r>
              <a:rPr lang="en-US" b="1" dirty="0">
                <a:cs typeface="Calibri"/>
              </a:rPr>
              <a:t> </a:t>
            </a:r>
            <a:r>
              <a:rPr lang="en-US" b="1" dirty="0" err="1">
                <a:cs typeface="Calibri"/>
              </a:rPr>
              <a:t>ve</a:t>
            </a:r>
            <a:r>
              <a:rPr lang="en-US" b="1" dirty="0">
                <a:cs typeface="Calibri"/>
              </a:rPr>
              <a:t> </a:t>
            </a:r>
            <a:r>
              <a:rPr lang="en-US" b="1" dirty="0" err="1">
                <a:cs typeface="Calibri"/>
              </a:rPr>
              <a:t>skupině</a:t>
            </a:r>
            <a:r>
              <a:rPr lang="en-US" b="1" dirty="0">
                <a:cs typeface="Calibri"/>
              </a:rPr>
              <a:t> (ale </a:t>
            </a:r>
            <a:r>
              <a:rPr lang="en-US" b="1" dirty="0" err="1">
                <a:cs typeface="Calibri"/>
              </a:rPr>
              <a:t>může</a:t>
            </a:r>
            <a:r>
              <a:rPr lang="en-US" b="1" dirty="0">
                <a:cs typeface="Calibri"/>
              </a:rPr>
              <a:t> </a:t>
            </a:r>
            <a:r>
              <a:rPr lang="en-US" b="1" dirty="0" err="1">
                <a:cs typeface="Calibri"/>
              </a:rPr>
              <a:t>být</a:t>
            </a:r>
            <a:r>
              <a:rPr lang="en-US" b="1" dirty="0">
                <a:cs typeface="Calibri"/>
              </a:rPr>
              <a:t> </a:t>
            </a:r>
            <a:r>
              <a:rPr lang="en-US" b="1" dirty="0" err="1">
                <a:cs typeface="Calibri"/>
              </a:rPr>
              <a:t>i</a:t>
            </a:r>
            <a:r>
              <a:rPr lang="en-US" b="1" dirty="0">
                <a:cs typeface="Calibri"/>
              </a:rPr>
              <a:t> </a:t>
            </a:r>
            <a:r>
              <a:rPr lang="en-US" b="1" dirty="0" err="1">
                <a:cs typeface="Calibri"/>
              </a:rPr>
              <a:t>projekt</a:t>
            </a:r>
            <a:r>
              <a:rPr lang="en-US" b="1" dirty="0">
                <a:cs typeface="Calibri"/>
              </a:rPr>
              <a:t> </a:t>
            </a:r>
            <a:r>
              <a:rPr lang="en-US" b="1" dirty="0" err="1">
                <a:cs typeface="Calibri"/>
              </a:rPr>
              <a:t>individuální</a:t>
            </a:r>
            <a:r>
              <a:rPr lang="en-US" b="1" dirty="0">
                <a:cs typeface="Calibri"/>
              </a:rPr>
              <a:t>).</a:t>
            </a:r>
            <a:endParaRPr lang="en-US" dirty="0">
              <a:ea typeface="+mn-lt"/>
              <a:cs typeface="+mn-lt"/>
            </a:endParaRPr>
          </a:p>
          <a:p>
            <a:r>
              <a:rPr lang="en-US" b="1" dirty="0">
                <a:cs typeface="Calibri"/>
              </a:rPr>
              <a:t>Projekt </a:t>
            </a:r>
            <a:r>
              <a:rPr lang="en-US" b="1" dirty="0" err="1">
                <a:cs typeface="Calibri"/>
              </a:rPr>
              <a:t>umožňuje</a:t>
            </a:r>
            <a:r>
              <a:rPr lang="en-US" b="1" dirty="0">
                <a:cs typeface="Calibri"/>
              </a:rPr>
              <a:t> </a:t>
            </a:r>
            <a:r>
              <a:rPr lang="en-US" b="1" dirty="0" err="1">
                <a:cs typeface="Calibri"/>
              </a:rPr>
              <a:t>začlenění</a:t>
            </a:r>
            <a:r>
              <a:rPr lang="en-US" b="1" dirty="0">
                <a:cs typeface="Calibri"/>
              </a:rPr>
              <a:t> </a:t>
            </a:r>
            <a:r>
              <a:rPr lang="en-US" b="1" dirty="0" err="1">
                <a:cs typeface="Calibri"/>
              </a:rPr>
              <a:t>školy</a:t>
            </a:r>
            <a:r>
              <a:rPr lang="en-US" b="1" dirty="0">
                <a:cs typeface="Calibri"/>
              </a:rPr>
              <a:t> </a:t>
            </a:r>
            <a:endParaRPr lang="cs-CZ" dirty="0">
              <a:cs typeface="Calibri"/>
            </a:endParaRPr>
          </a:p>
          <a:p>
            <a:pPr marL="0" indent="0">
              <a:buNone/>
            </a:pPr>
            <a:r>
              <a:rPr lang="en-US" b="1" dirty="0">
                <a:cs typeface="Calibri"/>
              </a:rPr>
              <a:t>  do </a:t>
            </a:r>
            <a:r>
              <a:rPr lang="en-US" b="1" dirty="0" err="1">
                <a:cs typeface="Calibri"/>
              </a:rPr>
              <a:t>života</a:t>
            </a:r>
            <a:r>
              <a:rPr lang="en-US" b="1" dirty="0">
                <a:cs typeface="Calibri"/>
              </a:rPr>
              <a:t> </a:t>
            </a:r>
            <a:r>
              <a:rPr lang="en-US" b="1" dirty="0" err="1">
                <a:cs typeface="Calibri"/>
              </a:rPr>
              <a:t>obce</a:t>
            </a:r>
            <a:r>
              <a:rPr lang="en-US" b="1" dirty="0">
                <a:cs typeface="Calibri"/>
              </a:rPr>
              <a:t> </a:t>
            </a:r>
            <a:r>
              <a:rPr lang="en-US" b="1" dirty="0" err="1">
                <a:cs typeface="Calibri"/>
              </a:rPr>
              <a:t>nebo</a:t>
            </a:r>
            <a:r>
              <a:rPr lang="en-US" b="1" dirty="0">
                <a:cs typeface="Calibri"/>
              </a:rPr>
              <a:t> </a:t>
            </a:r>
            <a:r>
              <a:rPr lang="en-US" b="1" dirty="0" err="1">
                <a:cs typeface="Calibri"/>
              </a:rPr>
              <a:t>širší</a:t>
            </a:r>
            <a:r>
              <a:rPr lang="en-US" b="1" dirty="0">
                <a:cs typeface="Calibri"/>
              </a:rPr>
              <a:t> </a:t>
            </a:r>
            <a:r>
              <a:rPr lang="en-US" b="1" dirty="0" err="1">
                <a:cs typeface="Calibri"/>
              </a:rPr>
              <a:t>veřejnosti</a:t>
            </a:r>
            <a:r>
              <a:rPr lang="en-US" b="1" dirty="0">
                <a:cs typeface="Calibri"/>
              </a:rPr>
              <a:t>.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6444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18A330-2F9C-EB0E-ED82-89D60C325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FFFFFF"/>
                </a:solidFill>
                <a:ea typeface="+mj-lt"/>
                <a:cs typeface="+mj-lt"/>
              </a:rPr>
              <a:t>Pozitivní vliv projektového vyučování na žáka</a:t>
            </a:r>
            <a:endParaRPr lang="cs-CZ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E28D95-DBCF-F46E-54BB-13D524ECB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b="1" dirty="0">
                <a:ea typeface="+mn-lt"/>
                <a:cs typeface="+mn-lt"/>
              </a:rPr>
              <a:t>Dimenze žáka:</a:t>
            </a:r>
            <a:endParaRPr lang="cs-CZ" dirty="0">
              <a:cs typeface="Calibri" panose="020F0502020204030204"/>
            </a:endParaRPr>
          </a:p>
          <a:p>
            <a:r>
              <a:rPr lang="cs-CZ" dirty="0">
                <a:ea typeface="+mn-lt"/>
                <a:cs typeface="+mn-lt"/>
              </a:rPr>
              <a:t>Projektová výuka umožňuje zapojení žáka dle jeho individuálních možností;</a:t>
            </a:r>
            <a:endParaRPr lang="cs-CZ" dirty="0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Žák získává silnou motivaci k učení;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Žák přebírá zodpovědnost za výsledek práce;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Rozvíjí se samostatnost žáka;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Žák se učí pracovat s různými informačními zdroji;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Žák se učí řešit problémy;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Žák konstruuje své poznání (konstruktivismus);</a:t>
            </a:r>
            <a:endParaRPr lang="cs-CZ" dirty="0"/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5314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07F973-EB4C-607A-DA18-CE9A43DD0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FFFFFF"/>
                </a:solidFill>
                <a:ea typeface="+mj-lt"/>
                <a:cs typeface="+mj-lt"/>
              </a:rPr>
              <a:t>Pozitivní vliv projektového vyučování na žáka</a:t>
            </a:r>
            <a:endParaRPr lang="cs-CZ">
              <a:solidFill>
                <a:srgbClr val="FFFFFF"/>
              </a:solidFill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D7D5FB-417B-9A56-4F63-D43210A34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b="1" dirty="0">
                <a:cs typeface="Calibri"/>
              </a:rPr>
              <a:t>Dimenze žáka:</a:t>
            </a:r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Žák využívá svých nabytých znalostí a dovedností, získává nové;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cs typeface="Calibri"/>
              </a:rPr>
              <a:t>Žák získává dovednost organizační, řídící, plánovací, hodnotící;</a:t>
            </a:r>
            <a:endParaRPr lang="cs-CZ">
              <a:ea typeface="+mn-lt"/>
              <a:cs typeface="+mn-lt"/>
            </a:endParaRPr>
          </a:p>
          <a:p>
            <a:r>
              <a:rPr lang="cs-CZ" dirty="0">
                <a:cs typeface="Calibri"/>
              </a:rPr>
              <a:t>Žák získává globální celkový pohled na řešený problém;</a:t>
            </a:r>
            <a:endParaRPr lang="cs-CZ">
              <a:ea typeface="+mn-lt"/>
              <a:cs typeface="+mn-lt"/>
            </a:endParaRPr>
          </a:p>
          <a:p>
            <a:r>
              <a:rPr lang="cs-CZ" dirty="0">
                <a:cs typeface="Calibri"/>
              </a:rPr>
              <a:t>Žák se učí spolupracovat;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cs typeface="Calibri"/>
              </a:rPr>
              <a:t>Žák rozvíjí své komunikativní schopnosti;</a:t>
            </a:r>
            <a:endParaRPr lang="cs-CZ">
              <a:ea typeface="+mn-lt"/>
              <a:cs typeface="+mn-lt"/>
            </a:endParaRPr>
          </a:p>
          <a:p>
            <a:r>
              <a:rPr lang="cs-CZ" dirty="0">
                <a:cs typeface="Calibri"/>
              </a:rPr>
              <a:t>Žák se učí vzájemnému respektu;</a:t>
            </a:r>
            <a:endParaRPr lang="cs-CZ">
              <a:ea typeface="+mn-lt"/>
              <a:cs typeface="+mn-lt"/>
            </a:endParaRPr>
          </a:p>
          <a:p>
            <a:r>
              <a:rPr lang="cs-CZ" dirty="0">
                <a:cs typeface="Calibri"/>
              </a:rPr>
              <a:t>Žák rozvíjí svou tvořivost, aktivitu a fantazii.</a:t>
            </a:r>
            <a:endParaRPr lang="cs-CZ" dirty="0">
              <a:ea typeface="+mn-lt"/>
              <a:cs typeface="+mn-lt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8962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77C59BEC-C4CC-4741-B975-08C543178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72DEF309-605D-4117-9340-6D589B6C3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986173" flipV="1">
            <a:off x="3930947" y="651615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2CEC66-5671-8AB0-08E4-7C4AE379A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/>
          <a:p>
            <a:r>
              <a:rPr lang="cs-CZ" b="1">
                <a:cs typeface="Calibri Light"/>
              </a:rPr>
              <a:t>Pozitivní vliv projektového vyučování na učitele</a:t>
            </a:r>
            <a:endParaRPr lang="cs-CZ" b="1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7A7021-9A92-1689-CA7D-57FC69983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76767" cy="432752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cs-CZ" b="1" dirty="0">
                <a:ea typeface="+mn-lt"/>
                <a:cs typeface="+mn-lt"/>
              </a:rPr>
              <a:t>Učitel se učí se nové roli, roli poradce;</a:t>
            </a:r>
            <a:endParaRPr lang="cs-CZ" b="1" dirty="0">
              <a:cs typeface="Calibri" panose="020F0502020204030204"/>
            </a:endParaRPr>
          </a:p>
          <a:p>
            <a:r>
              <a:rPr lang="cs-CZ" b="1" dirty="0">
                <a:ea typeface="+mn-lt"/>
                <a:cs typeface="+mn-lt"/>
              </a:rPr>
              <a:t>Učitel se učí vnímat dítě jako celek. Dochází ke změně v jeho myšlení o žácích;</a:t>
            </a:r>
            <a:endParaRPr lang="cs-CZ" b="1" dirty="0">
              <a:cs typeface="Calibri"/>
            </a:endParaRPr>
          </a:p>
          <a:p>
            <a:r>
              <a:rPr lang="cs-CZ" b="1" dirty="0">
                <a:ea typeface="+mn-lt"/>
                <a:cs typeface="+mn-lt"/>
              </a:rPr>
              <a:t>Učitel rozšiřuje svůj repertoár vyučovacích strategií;</a:t>
            </a:r>
            <a:endParaRPr lang="cs-CZ" b="1" dirty="0">
              <a:cs typeface="Calibri"/>
            </a:endParaRPr>
          </a:p>
          <a:p>
            <a:r>
              <a:rPr lang="cs-CZ" b="1" dirty="0">
                <a:ea typeface="+mn-lt"/>
                <a:cs typeface="+mn-lt"/>
              </a:rPr>
              <a:t>Učitel užívá nových možností hodnocení a sebehodnocení;</a:t>
            </a:r>
            <a:endParaRPr lang="cs-CZ" b="1" dirty="0">
              <a:cs typeface="Calibri"/>
            </a:endParaRPr>
          </a:p>
          <a:p>
            <a:r>
              <a:rPr lang="cs-CZ" b="1" dirty="0">
                <a:ea typeface="+mn-lt"/>
                <a:cs typeface="+mn-lt"/>
              </a:rPr>
              <a:t>Učitel rozšiřuje své dovednosti organizační.</a:t>
            </a:r>
            <a:endParaRPr lang="cs-CZ" b="1">
              <a:cs typeface="Calibri"/>
            </a:endParaRPr>
          </a:p>
          <a:p>
            <a:endParaRPr lang="cs-CZ" dirty="0">
              <a:cs typeface="Calibri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77008" y="5228027"/>
            <a:ext cx="1107241" cy="10772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phic 34" descr="Vzdělání">
            <a:extLst>
              <a:ext uri="{FF2B5EF4-FFF2-40B4-BE49-F238E27FC236}">
                <a16:creationId xmlns:a16="http://schemas.microsoft.com/office/drawing/2014/main" id="{C35824C3-0A50-3EBA-4AF2-2D67C80EE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9962" y="1929820"/>
            <a:ext cx="4221597" cy="4221597"/>
          </a:xfrm>
          <a:custGeom>
            <a:avLst/>
            <a:gdLst/>
            <a:ahLst/>
            <a:cxnLst/>
            <a:rect l="l" t="t" r="r" b="b"/>
            <a:pathLst>
              <a:path w="4221597" h="4303912">
                <a:moveTo>
                  <a:pt x="126986" y="0"/>
                </a:moveTo>
                <a:lnTo>
                  <a:pt x="4094611" y="0"/>
                </a:lnTo>
                <a:cubicBezTo>
                  <a:pt x="4164743" y="0"/>
                  <a:pt x="4221597" y="56854"/>
                  <a:pt x="4221597" y="126986"/>
                </a:cubicBezTo>
                <a:lnTo>
                  <a:pt x="4221597" y="4176926"/>
                </a:lnTo>
                <a:cubicBezTo>
                  <a:pt x="4221597" y="4247058"/>
                  <a:pt x="4164743" y="4303912"/>
                  <a:pt x="4094611" y="4303912"/>
                </a:cubicBezTo>
                <a:lnTo>
                  <a:pt x="126986" y="4303912"/>
                </a:lnTo>
                <a:cubicBezTo>
                  <a:pt x="56854" y="4303912"/>
                  <a:pt x="0" y="4247058"/>
                  <a:pt x="0" y="4176926"/>
                </a:cubicBezTo>
                <a:lnTo>
                  <a:pt x="0" y="126986"/>
                </a:lnTo>
                <a:cubicBezTo>
                  <a:pt x="0" y="56854"/>
                  <a:pt x="56854" y="0"/>
                  <a:pt x="12698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05552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864F61-7765-EF8A-21D5-ECA0005F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5452070" cy="1468686"/>
          </a:xfrm>
        </p:spPr>
        <p:txBody>
          <a:bodyPr anchor="b">
            <a:normAutofit/>
          </a:bodyPr>
          <a:lstStyle/>
          <a:p>
            <a:r>
              <a:rPr lang="cs-CZ" sz="4200" b="1">
                <a:cs typeface="Calibri Light"/>
              </a:rPr>
              <a:t>Negativa projektového vyučování</a:t>
            </a:r>
            <a:endParaRPr lang="cs-CZ" sz="4200" b="1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65D3AB-6B54-3C3E-D860-F0955BDC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549" y="2872899"/>
            <a:ext cx="6374806" cy="366594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b="1" dirty="0">
                <a:ea typeface="+mn-lt"/>
                <a:cs typeface="+mn-lt"/>
              </a:rPr>
              <a:t>Dimenze žáka</a:t>
            </a:r>
          </a:p>
          <a:p>
            <a:r>
              <a:rPr lang="cs-CZ" b="1" dirty="0">
                <a:ea typeface="+mn-lt"/>
                <a:cs typeface="+mn-lt"/>
              </a:rPr>
              <a:t>Časová náročnost na řešení projektu;</a:t>
            </a:r>
            <a:endParaRPr lang="cs-CZ" b="1">
              <a:cs typeface="Calibri"/>
            </a:endParaRPr>
          </a:p>
          <a:p>
            <a:r>
              <a:rPr lang="cs-CZ" b="1" dirty="0">
                <a:ea typeface="+mn-lt"/>
                <a:cs typeface="+mn-lt"/>
              </a:rPr>
              <a:t>Žák není mnohdy vybaven potřebnými kompetencemi.</a:t>
            </a:r>
            <a:endParaRPr lang="cs-CZ" b="1">
              <a:cs typeface="Calibri"/>
            </a:endParaRPr>
          </a:p>
          <a:p>
            <a:endParaRPr lang="cs-CZ" b="1" dirty="0">
              <a:ea typeface="+mn-lt"/>
              <a:cs typeface="+mn-lt"/>
            </a:endParaRPr>
          </a:p>
          <a:p>
            <a:r>
              <a:rPr lang="cs-CZ" b="1" dirty="0">
                <a:ea typeface="+mn-lt"/>
                <a:cs typeface="+mn-lt"/>
              </a:rPr>
              <a:t>Dimenze učitele</a:t>
            </a:r>
            <a:endParaRPr lang="cs-CZ" b="1">
              <a:cs typeface="Calibri"/>
            </a:endParaRPr>
          </a:p>
          <a:p>
            <a:r>
              <a:rPr lang="cs-CZ" b="1" dirty="0">
                <a:ea typeface="+mn-lt"/>
                <a:cs typeface="+mn-lt"/>
              </a:rPr>
              <a:t>Časová náročnost na přípravu projektu;</a:t>
            </a:r>
            <a:endParaRPr lang="cs-CZ" b="1">
              <a:cs typeface="Calibri"/>
            </a:endParaRPr>
          </a:p>
          <a:p>
            <a:r>
              <a:rPr lang="cs-CZ" b="1" dirty="0">
                <a:ea typeface="+mn-lt"/>
                <a:cs typeface="+mn-lt"/>
              </a:rPr>
              <a:t>Náročnost na hodnocení.</a:t>
            </a:r>
            <a:endParaRPr lang="cs-CZ" b="1">
              <a:cs typeface="Calibri"/>
            </a:endParaRPr>
          </a:p>
          <a:p>
            <a:endParaRPr lang="cs-CZ" sz="1900">
              <a:cs typeface="Calibri"/>
            </a:endParaRPr>
          </a:p>
        </p:txBody>
      </p:sp>
      <p:pic>
        <p:nvPicPr>
          <p:cNvPr id="5" name="Picture 4" descr="Složité matematické vzorce na černé tabuli">
            <a:extLst>
              <a:ext uri="{FF2B5EF4-FFF2-40B4-BE49-F238E27FC236}">
                <a16:creationId xmlns:a16="http://schemas.microsoft.com/office/drawing/2014/main" id="{F86B241D-F6F2-3993-3357-C7D1B6D279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3" r="19569" b="-9"/>
          <a:stretch/>
        </p:blipFill>
        <p:spPr>
          <a:xfrm>
            <a:off x="6240389" y="10"/>
            <a:ext cx="5950088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661010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10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systému Office</vt:lpstr>
      <vt:lpstr>Projektová výuka</vt:lpstr>
      <vt:lpstr>Zápočet </vt:lpstr>
      <vt:lpstr>Projektové vyučování</vt:lpstr>
      <vt:lpstr>Základní rysy projektového vyučování</vt:lpstr>
      <vt:lpstr>Základní rysy projektového vyučování </vt:lpstr>
      <vt:lpstr>Pozitivní vliv projektového vyučování na žáka</vt:lpstr>
      <vt:lpstr>Pozitivní vliv projektového vyučování na žáka</vt:lpstr>
      <vt:lpstr>Pozitivní vliv projektového vyučování na učitele </vt:lpstr>
      <vt:lpstr>Negativa projektového vyučování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/>
  <cp:revision>171</cp:revision>
  <dcterms:created xsi:type="dcterms:W3CDTF">2023-02-14T12:22:56Z</dcterms:created>
  <dcterms:modified xsi:type="dcterms:W3CDTF">2023-02-15T13:21:28Z</dcterms:modified>
</cp:coreProperties>
</file>