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2"/>
    <p:restoredTop sz="95666"/>
  </p:normalViewPr>
  <p:slideViewPr>
    <p:cSldViewPr snapToGrid="0">
      <p:cViewPr varScale="1">
        <p:scale>
          <a:sx n="103" d="100"/>
          <a:sy n="103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D0FA7-C5DD-C257-84D3-9F1D15819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cartes mentales dans l'enseignement du vocabulaire</a:t>
            </a:r>
            <a:r>
              <a:rPr lang="fr-CA" dirty="0"/>
              <a:t> </a:t>
            </a:r>
            <a:r>
              <a:rPr lang="fr-CA" dirty="0" err="1"/>
              <a:t>franÇais</a:t>
            </a:r>
            <a:endParaRPr lang="fr-CA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50A7D8-F7D0-6F28-F5EF-8A0BD8C479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Bc. et Bc. Michaela Fischerová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CB701323-7491-7923-8902-878DBBE4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17" y="5055521"/>
            <a:ext cx="4146550" cy="13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3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BD348-BA92-9760-7907-09AA3103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cartes mentales dans l'enseignement du vocabulaire</a:t>
            </a:r>
            <a:r>
              <a:rPr lang="fr-CA" dirty="0"/>
              <a:t> </a:t>
            </a:r>
            <a:r>
              <a:rPr lang="fr-CA" dirty="0" err="1"/>
              <a:t>franÇais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BE35DE0-7C6A-0511-EFB3-6A1FB5AD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161629" cy="3678303"/>
          </a:xfrm>
        </p:spPr>
        <p:txBody>
          <a:bodyPr/>
          <a:lstStyle/>
          <a:p>
            <a:r>
              <a:rPr lang="fr-FR" sz="2400" dirty="0"/>
              <a:t>Partie théorique</a:t>
            </a:r>
          </a:p>
          <a:p>
            <a:r>
              <a:rPr lang="fr-FR" sz="2400" dirty="0"/>
              <a:t>Partie empirique</a:t>
            </a:r>
            <a:endParaRPr lang="fr-FR" dirty="0"/>
          </a:p>
          <a:p>
            <a:r>
              <a:rPr lang="fr-FR" sz="2400" dirty="0"/>
              <a:t>Partie didactique</a:t>
            </a:r>
          </a:p>
          <a:p>
            <a:r>
              <a:rPr lang="fr-FR" sz="2400" dirty="0"/>
              <a:t>Commentaire</a:t>
            </a:r>
          </a:p>
        </p:txBody>
      </p:sp>
    </p:spTree>
    <p:extLst>
      <p:ext uri="{BB962C8B-B14F-4D97-AF65-F5344CB8AC3E}">
        <p14:creationId xmlns:p14="http://schemas.microsoft.com/office/powerpoint/2010/main" val="247141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DF354-DE76-58B7-0C12-B63B4A40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Partie </a:t>
            </a:r>
            <a:r>
              <a:rPr lang="fr-FR" dirty="0"/>
              <a:t>théorique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4C3517-7D3C-319B-1E35-823BA93B9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L‘apprentissage d‘une langue étrangère</a:t>
            </a:r>
          </a:p>
          <a:p>
            <a:pPr lvl="1"/>
            <a:r>
              <a:rPr lang="fr-FR" dirty="0"/>
              <a:t>Les styles et les stratégies d’apprentissage</a:t>
            </a:r>
          </a:p>
          <a:p>
            <a:r>
              <a:rPr lang="fr-FR" dirty="0"/>
              <a:t>La mémoire et l’apprentissage</a:t>
            </a:r>
          </a:p>
          <a:p>
            <a:pPr lvl="1"/>
            <a:r>
              <a:rPr lang="fr-FR" dirty="0"/>
              <a:t>Sa classification, les étapes de la mémorisation, la courbe de l’oubli et les techniques à mémoriser</a:t>
            </a:r>
          </a:p>
          <a:p>
            <a:r>
              <a:rPr lang="fr-FR" dirty="0"/>
              <a:t>L’enseignement d’une langue étrangère</a:t>
            </a:r>
          </a:p>
          <a:p>
            <a:pPr lvl="1"/>
            <a:r>
              <a:rPr lang="fr-FR" dirty="0"/>
              <a:t>Les méthodes et approches de l’enseignement, la théorie des intelligences multiples</a:t>
            </a:r>
          </a:p>
          <a:p>
            <a:r>
              <a:rPr lang="fr-FR" dirty="0"/>
              <a:t>Le vocabulaire</a:t>
            </a:r>
          </a:p>
          <a:p>
            <a:pPr lvl="1"/>
            <a:r>
              <a:rPr lang="fr-FR" dirty="0"/>
              <a:t>L’apprentissage et l’enseignement du vocabulaire</a:t>
            </a:r>
          </a:p>
          <a:p>
            <a:r>
              <a:rPr lang="fr-FR" dirty="0"/>
              <a:t>Les cartes mentales dans l’enseignement d’une langue étrangère</a:t>
            </a:r>
          </a:p>
          <a:p>
            <a:pPr lvl="1"/>
            <a:r>
              <a:rPr lang="fr-FR" dirty="0"/>
              <a:t>La définition, la création et l’utilisation</a:t>
            </a:r>
          </a:p>
        </p:txBody>
      </p:sp>
    </p:spTree>
    <p:extLst>
      <p:ext uri="{BB962C8B-B14F-4D97-AF65-F5344CB8AC3E}">
        <p14:creationId xmlns:p14="http://schemas.microsoft.com/office/powerpoint/2010/main" val="322564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7EE820-7EE6-CF7C-CCE9-023EFA9F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partie empirique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66761E-48E4-77C1-24DA-B780BE84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65684"/>
            <a:ext cx="5205997" cy="4463669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L‘analyse du manuel Le français entre nous</a:t>
            </a:r>
          </a:p>
          <a:p>
            <a:pPr lvl="1"/>
            <a:r>
              <a:rPr lang="fr-FR" dirty="0"/>
              <a:t>Bien et logiquement structuré</a:t>
            </a:r>
          </a:p>
          <a:p>
            <a:pPr lvl="1"/>
            <a:r>
              <a:rPr lang="fr-FR" dirty="0"/>
              <a:t>Apprentissage en contexte</a:t>
            </a:r>
          </a:p>
          <a:p>
            <a:pPr lvl="1"/>
            <a:r>
              <a:rPr lang="fr-FR" dirty="0"/>
              <a:t>Apprenant un participant actif</a:t>
            </a:r>
          </a:p>
          <a:p>
            <a:pPr lvl="1"/>
            <a:r>
              <a:rPr lang="fr-FR" dirty="0"/>
              <a:t>Le vocabulaire se répète </a:t>
            </a:r>
          </a:p>
          <a:p>
            <a:pPr lvl="1"/>
            <a:r>
              <a:rPr lang="fr-FR" dirty="0"/>
              <a:t>Pas de liste du vocabulaire</a:t>
            </a:r>
          </a:p>
          <a:p>
            <a:r>
              <a:rPr lang="fr-FR" dirty="0"/>
              <a:t>Le sondage</a:t>
            </a:r>
          </a:p>
          <a:p>
            <a:pPr lvl="1"/>
            <a:r>
              <a:rPr lang="fr-FR" dirty="0"/>
              <a:t>« L’apprentissage du vocabulaire avec le contexte et le soutien visuel est plus efficace »</a:t>
            </a:r>
          </a:p>
          <a:p>
            <a:pPr lvl="1"/>
            <a:r>
              <a:rPr lang="fr-FR" dirty="0" err="1"/>
              <a:t>CMcZŠ</a:t>
            </a:r>
            <a:r>
              <a:rPr lang="fr-FR" dirty="0"/>
              <a:t>, 30 élèves, questionnaire</a:t>
            </a:r>
          </a:p>
          <a:p>
            <a:r>
              <a:rPr lang="fr-FR" dirty="0"/>
              <a:t>Résultat: </a:t>
            </a:r>
          </a:p>
          <a:p>
            <a:pPr lvl="1"/>
            <a:r>
              <a:rPr lang="fr-FR" dirty="0"/>
              <a:t>Les cartes mentales peuvent aider à apprendre le vocabulaire</a:t>
            </a:r>
          </a:p>
          <a:p>
            <a:pPr lvl="1"/>
            <a:r>
              <a:rPr lang="fr-FR" dirty="0"/>
              <a:t>L’apprentissage du vocabulaire dans le contexte peut être plus efficace</a:t>
            </a:r>
          </a:p>
          <a:p>
            <a:pPr lvl="1"/>
            <a:r>
              <a:rPr lang="fr-FR" dirty="0"/>
              <a:t>Les cartes mentales permettent aux apprenants d’être indépendants et actifs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F2DC40-4CD9-D33A-104C-8C4A8F50E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89" y="883698"/>
            <a:ext cx="5624509" cy="473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3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EEE66-31ED-6F8F-6C63-AB1A6B88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Partie </a:t>
            </a:r>
            <a:r>
              <a:rPr lang="fr-FR" dirty="0"/>
              <a:t>didactique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62A570-623E-EAF0-38FA-FB1CE21D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3494"/>
            <a:ext cx="1825124" cy="468652"/>
          </a:xfrm>
        </p:spPr>
        <p:txBody>
          <a:bodyPr/>
          <a:lstStyle/>
          <a:p>
            <a:r>
              <a:rPr lang="cs-CZ" dirty="0"/>
              <a:t>La </a:t>
            </a:r>
            <a:r>
              <a:rPr lang="fr-FR" dirty="0"/>
              <a:t>famille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210377A-AAAE-BDC8-BA4F-E2BEA3B4F17C}"/>
              </a:ext>
            </a:extLst>
          </p:cNvPr>
          <p:cNvSpPr txBox="1">
            <a:spLocks/>
          </p:cNvSpPr>
          <p:nvPr/>
        </p:nvSpPr>
        <p:spPr>
          <a:xfrm>
            <a:off x="4723731" y="2092914"/>
            <a:ext cx="1825124" cy="4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Les </a:t>
            </a:r>
            <a:r>
              <a:rPr lang="fr-FR" dirty="0"/>
              <a:t>vacances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FA50443-459E-599C-98E3-22B1C8F53C41}"/>
              </a:ext>
            </a:extLst>
          </p:cNvPr>
          <p:cNvSpPr txBox="1">
            <a:spLocks/>
          </p:cNvSpPr>
          <p:nvPr/>
        </p:nvSpPr>
        <p:spPr>
          <a:xfrm>
            <a:off x="8684117" y="2092914"/>
            <a:ext cx="1825124" cy="4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Les </a:t>
            </a:r>
            <a:r>
              <a:rPr lang="fr-FR" dirty="0"/>
              <a:t>animaux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84D446-E089-4BD6-6224-F1E25C742F03}"/>
              </a:ext>
            </a:extLst>
          </p:cNvPr>
          <p:cNvSpPr txBox="1"/>
          <p:nvPr/>
        </p:nvSpPr>
        <p:spPr>
          <a:xfrm>
            <a:off x="581191" y="2562146"/>
            <a:ext cx="35456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Avec la proposition du vocabulaire déjà dans la carte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 centre de la carte n‘est pas au milieu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La carte déjà préparée, il faut la personnaliser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B65D132-64B8-DD51-4089-85D0A64E3539}"/>
              </a:ext>
            </a:extLst>
          </p:cNvPr>
          <p:cNvSpPr txBox="1"/>
          <p:nvPr/>
        </p:nvSpPr>
        <p:spPr>
          <a:xfrm>
            <a:off x="4723731" y="2539410"/>
            <a:ext cx="34051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La liste du vocabulaire proposée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Mais le but principal est de remplir la carte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L’apprenant doit réfléchir et relier le mot avec l’image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6A2DB1-438C-3729-5067-729AD760A5F9}"/>
              </a:ext>
            </a:extLst>
          </p:cNvPr>
          <p:cNvSpPr txBox="1"/>
          <p:nvPr/>
        </p:nvSpPr>
        <p:spPr>
          <a:xfrm>
            <a:off x="8684117" y="2539410"/>
            <a:ext cx="23621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La carte préparée, mais l’apprenant doit chercher le vocabulaire et l’écrire dans la carte selon son choix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A7160C5-E504-3E22-CA7A-060D5A59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1997" y="3360291"/>
            <a:ext cx="2369643" cy="356350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B638CE4-1346-29C7-1F7A-DBE3C625B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65" y="3694436"/>
            <a:ext cx="2001256" cy="289521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0CAD561-8932-247C-090B-197A94C3F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691" y="4227374"/>
            <a:ext cx="1845426" cy="260274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A763379-66A1-9ADD-CDE8-6B88A0C1E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296221" y="3255284"/>
            <a:ext cx="2187840" cy="33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9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CEB77-5AEB-9C89-36E2-597E474C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Commentaire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3BB01B-8790-B8DA-E5F0-437D1EE58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partie théorique</a:t>
            </a:r>
          </a:p>
          <a:p>
            <a:pPr lvl="1"/>
            <a:r>
              <a:rPr lang="fr-FR" dirty="0"/>
              <a:t>Bien structurée, organisée, la capacité de synthétiser les informations et refléter les informations importantes</a:t>
            </a:r>
          </a:p>
          <a:p>
            <a:r>
              <a:rPr lang="fr-FR" dirty="0"/>
              <a:t>La partie empirique</a:t>
            </a:r>
          </a:p>
          <a:p>
            <a:pPr lvl="1"/>
            <a:r>
              <a:rPr lang="fr-FR" dirty="0"/>
              <a:t>Peu d’élèves, hypothèse évidente, le questionnaire ne permet pas d’analyse plus profonde </a:t>
            </a:r>
          </a:p>
          <a:p>
            <a:pPr lvl="1"/>
            <a:r>
              <a:rPr lang="fr-FR" dirty="0"/>
              <a:t>Pas la liaison avec la partie théorique</a:t>
            </a:r>
          </a:p>
          <a:p>
            <a:r>
              <a:rPr lang="fr-FR" dirty="0"/>
              <a:t>La partie didactique</a:t>
            </a:r>
          </a:p>
          <a:p>
            <a:pPr lvl="1"/>
            <a:r>
              <a:rPr lang="fr-FR" dirty="0"/>
              <a:t>Les fiches pédagogiques bien préparées – possibilité de les utiliser dans le cours du FLE avec le manuel Le français entre nous</a:t>
            </a:r>
          </a:p>
          <a:p>
            <a:pPr marL="3240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37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6F7B8-45AB-C50A-D0A7-1D89A1C7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Commentaire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49B523-8B7B-3702-8965-10A31E1AF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Les limites de la partie empirique</a:t>
            </a:r>
          </a:p>
          <a:p>
            <a:r>
              <a:rPr lang="fr-FR" dirty="0"/>
              <a:t>La recherche réalisée pendant un mois – la professeure a utilisé les cartes mentales avec les classes différentes pendant le cours ou pour la révision du vocabulaire</a:t>
            </a:r>
          </a:p>
          <a:p>
            <a:r>
              <a:rPr lang="fr-FR" dirty="0"/>
              <a:t>Les fiches pédagogiques	</a:t>
            </a:r>
          </a:p>
          <a:p>
            <a:pPr lvl="1"/>
            <a:r>
              <a:rPr lang="fr-FR" dirty="0"/>
              <a:t>La famille 	</a:t>
            </a:r>
          </a:p>
          <a:p>
            <a:pPr lvl="2"/>
            <a:r>
              <a:rPr lang="fr-FR" dirty="0"/>
              <a:t>Verbes être et mourir – pour élargissement du vocabulaire, possibilité de montrer des irrégularités dans la conjugaison français</a:t>
            </a:r>
          </a:p>
          <a:p>
            <a:pPr lvl="1"/>
            <a:r>
              <a:rPr lang="fr-FR" dirty="0"/>
              <a:t>Les vacances</a:t>
            </a:r>
          </a:p>
          <a:p>
            <a:pPr lvl="2"/>
            <a:r>
              <a:rPr lang="fr-FR" dirty="0"/>
              <a:t>Erreurs – planche à voile (surf), pas « </a:t>
            </a:r>
            <a:r>
              <a:rPr lang="fr-FR" dirty="0" err="1"/>
              <a:t>plachetnice</a:t>
            </a:r>
            <a:r>
              <a:rPr lang="fr-FR" dirty="0"/>
              <a:t> », des lunettes de soleil (pas « du »), bronzer (cette forme dans le manuel)</a:t>
            </a:r>
          </a:p>
          <a:p>
            <a:pPr lvl="1"/>
            <a:r>
              <a:rPr lang="fr-FR" dirty="0"/>
              <a:t>Les animaux</a:t>
            </a:r>
          </a:p>
          <a:p>
            <a:pPr lvl="2"/>
            <a:r>
              <a:rPr lang="fr-FR" dirty="0"/>
              <a:t>Dans le tableau de la proposition du vocabulaire des animaux aussi les verbes et les interjections</a:t>
            </a:r>
          </a:p>
          <a:p>
            <a:pPr lvl="2"/>
            <a:r>
              <a:rPr lang="fr-FR" dirty="0"/>
              <a:t>Une proposition pour les professeurs, aussi pour l’élargissement du vocabulaire (les différences entre les interjections tchèques et français)</a:t>
            </a:r>
          </a:p>
          <a:p>
            <a:r>
              <a:rPr lang="fr-FR" dirty="0"/>
              <a:t>Les corrigés des cartes mentales pas dans le mémoire (mais préparés pour la professeure)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2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4A8C02-0D29-8742-F631-2C206AE4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Commentaire et questions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46953-749A-CBE1-A2D2-0F9E15853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9988"/>
            <a:ext cx="8901474" cy="4158520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La possibilité d’imprimer les cartes mentales avec les couleurs – peut être coûteux pour les écoles</a:t>
            </a:r>
          </a:p>
          <a:p>
            <a:pPr lvl="1"/>
            <a:r>
              <a:rPr lang="fr-FR" dirty="0"/>
              <a:t>Nous pouvons montrer la consigne colorée sur le projecteur</a:t>
            </a:r>
          </a:p>
          <a:p>
            <a:pPr lvl="1"/>
            <a:r>
              <a:rPr lang="fr-FR" dirty="0"/>
              <a:t>Les apprenants peuvent colorer la consigne eux-mêmes </a:t>
            </a:r>
          </a:p>
          <a:p>
            <a:pPr lvl="1"/>
            <a:endParaRPr lang="fr-FR" dirty="0"/>
          </a:p>
          <a:p>
            <a:r>
              <a:rPr lang="fr-FR" dirty="0"/>
              <a:t>Les auteures du manuel Le français entre nous, utilisent-elles les cartes mentales? Les autres manuels actuels, utilisent-ils les cartes mentales?</a:t>
            </a:r>
          </a:p>
          <a:p>
            <a:pPr lvl="1"/>
            <a:r>
              <a:rPr lang="fr-FR" dirty="0"/>
              <a:t>LFEN publié en 2009 – pas de cartes mentales, la première page de la leçon peut évoquer la carte mentale</a:t>
            </a:r>
          </a:p>
          <a:p>
            <a:pPr lvl="1"/>
            <a:r>
              <a:rPr lang="fr-FR" dirty="0"/>
              <a:t>LFEN 3</a:t>
            </a:r>
            <a:r>
              <a:rPr lang="fr-FR" baseline="30000" dirty="0"/>
              <a:t>e</a:t>
            </a:r>
            <a:r>
              <a:rPr lang="fr-FR" dirty="0"/>
              <a:t> volume (A2) – déjà propose les cartes mentales comme l’aide-mémoire</a:t>
            </a:r>
          </a:p>
          <a:p>
            <a:pPr marL="324000" lvl="1" indent="0">
              <a:buNone/>
            </a:pPr>
            <a:endParaRPr lang="fr-FR" dirty="0"/>
          </a:p>
          <a:p>
            <a:r>
              <a:rPr lang="fr-FR" dirty="0"/>
              <a:t>Comment faciliter l’apprentissage du vocabulaire qui n’est pas thématique?</a:t>
            </a:r>
          </a:p>
          <a:p>
            <a:pPr lvl="1"/>
            <a:r>
              <a:rPr lang="fr-FR" dirty="0"/>
              <a:t>Essaie de créer un contexte personnel (reliée avec la situation réelle)</a:t>
            </a:r>
          </a:p>
          <a:p>
            <a:pPr lvl="1"/>
            <a:r>
              <a:rPr lang="fr-FR" dirty="0"/>
              <a:t>Regroupement sémantique – les mots similaires selon leur signification ou leur association</a:t>
            </a:r>
          </a:p>
          <a:p>
            <a:pPr lvl="1"/>
            <a:r>
              <a:rPr lang="fr-FR" dirty="0"/>
              <a:t>Ajouter les mots à côté de la carte mentale pour l’enrichir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9FB68D-729B-4429-7829-3BDD690E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0" y="2974017"/>
            <a:ext cx="2679700" cy="37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7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F8820-4E23-723B-A9ED-E4B2DB4DB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A60244-3F00-6F73-4C29-98E3D1ABB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Bc. et Bc. Michaela Fischerová</a:t>
            </a:r>
          </a:p>
        </p:txBody>
      </p:sp>
    </p:spTree>
    <p:extLst>
      <p:ext uri="{BB962C8B-B14F-4D97-AF65-F5344CB8AC3E}">
        <p14:creationId xmlns:p14="http://schemas.microsoft.com/office/powerpoint/2010/main" val="24374105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482</TotalTime>
  <Words>636</Words>
  <Application>Microsoft Macintosh PowerPoint</Application>
  <PresentationFormat>Širokoúhlá obrazovka</PresentationFormat>
  <Paragraphs>80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Wingdings 2</vt:lpstr>
      <vt:lpstr>Dividenda</vt:lpstr>
      <vt:lpstr>Les cartes mentales dans l'enseignement du vocabulaire franÇais</vt:lpstr>
      <vt:lpstr>Les cartes mentales dans l'enseignement du vocabulaire franÇais</vt:lpstr>
      <vt:lpstr>Partie théorique</vt:lpstr>
      <vt:lpstr>La partie empirique</vt:lpstr>
      <vt:lpstr>Partie didactique</vt:lpstr>
      <vt:lpstr>Commentaire</vt:lpstr>
      <vt:lpstr>Commentaire</vt:lpstr>
      <vt:lpstr>Commentaire et questions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cartes mentales dans l'enseignement du vocabulaire franÇais</dc:title>
  <dc:creator>Michaela Fischerová</dc:creator>
  <cp:lastModifiedBy>Michaela Fischerová</cp:lastModifiedBy>
  <cp:revision>5</cp:revision>
  <dcterms:created xsi:type="dcterms:W3CDTF">2023-06-18T09:21:54Z</dcterms:created>
  <dcterms:modified xsi:type="dcterms:W3CDTF">2023-06-18T17:24:14Z</dcterms:modified>
</cp:coreProperties>
</file>