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  <p:sldMasterId id="2147483650" r:id="rId5"/>
    <p:sldMasterId id="214748365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9144000"/>
  <p:notesSz cx="6858000" cy="9144000"/>
  <p:embeddedFontLst>
    <p:embeddedFont>
      <p:font typeface="Book Antiqua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8" roundtripDataSignature="AMtx7mgxyATF+kE0SJRp6Z9QPEBPJK9u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font" Target="fonts/BookAntiqua-regular.fntdata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font" Target="fonts/BookAntiqua-italic.fntdata"/><Relationship Id="rId25" Type="http://schemas.openxmlformats.org/officeDocument/2006/relationships/font" Target="fonts/BookAntiqua-bold.fntdata"/><Relationship Id="rId28" Type="http://customschemas.google.com/relationships/presentationmetadata" Target="metadata"/><Relationship Id="rId27" Type="http://schemas.openxmlformats.org/officeDocument/2006/relationships/font" Target="fonts/BookAntiqua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800"/>
              <a:buFont typeface="Lucida Sans"/>
              <a:buNone/>
              <a:defRPr b="1" sz="4800" cap="none">
                <a:solidFill>
                  <a:srgbClr val="EAD59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4"/>
          <p:cNvSpPr txBox="1"/>
          <p:nvPr>
            <p:ph idx="1" type="subTitle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SzPts val="182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34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915" lvl="0" marL="457200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49250" lvl="2" marL="137160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915" lvl="0" marL="457200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49250" lvl="2" marL="137160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38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8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b="1" i="0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b="0" i="0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61314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2" name="Google Shape;12;p33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3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3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b="1" i="0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5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b="0" i="0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61314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24" name="Google Shape;24;p35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b="1" i="0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b="0" i="0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61314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36" name="Google Shape;36;p37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37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37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Arial"/>
              <a:buNone/>
              <a:defRPr b="0" i="0" sz="1200" u="none">
                <a:solidFill>
                  <a:srgbClr val="BCBCB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transition spd="slow"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>
            <p:ph idx="4294967295" type="ctrTitle"/>
          </p:nvPr>
        </p:nvSpPr>
        <p:spPr>
          <a:xfrm>
            <a:off x="395288" y="1143000"/>
            <a:ext cx="8291512" cy="2209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800"/>
              <a:buFont typeface="Lucida Sans"/>
              <a:buNone/>
            </a:pPr>
            <a:r>
              <a:rPr b="1" i="0" lang="en-US" sz="4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VERS UNE DIDACTIQUE DE L’ÉCRIT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De la théorie à la pratique (suite)</a:t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Voilà pourquoi l’utilisation des technologies de l’information et de la communication en classe pourrait être un moyen pour diversifier les activités;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Elle est plus proche à la réalité des apprenants et pourrait être prolongée en dehors de la classe;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De plus elle expose une langue authentique.</a:t>
            </a:r>
            <a:endParaRPr/>
          </a:p>
          <a:p>
            <a:pPr indent="-295910" lvl="0" marL="54864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Le passage à l’expression écrite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des activités qui privilégient de véritables situations d’écrit, des situations qui ne se confondent pas avec celles réalisées à l’oral;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Des activités qui permettent une communication non artificielle (courriel électronique, une lettre à un/e vrai/e correspondant/e, etc.).</a:t>
            </a:r>
            <a:endParaRPr/>
          </a:p>
        </p:txBody>
      </p:sp>
      <p:sp>
        <p:nvSpPr>
          <p:cNvPr id="122" name="Google Shape;122;p23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ct val="100000"/>
              <a:buFont typeface="Lucida Sans"/>
              <a:buNone/>
            </a:pPr>
            <a: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L’acquisition de la compétence d’expression écrite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Cela consiste en deux phases: </a:t>
            </a:r>
            <a:endParaRPr/>
          </a:p>
          <a:p>
            <a:pPr indent="-533400" lvl="0" marL="533400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AutoNum type="arabicParenR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Un travail sur la phrase: créer des activités ou les élèves peuvent produire des messages courts, résumés en une phrase simple dans des situations de communication spécifiques; et</a:t>
            </a:r>
            <a:endParaRPr/>
          </a:p>
          <a:p>
            <a:pPr indent="-533400" lvl="0" marL="533400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AutoNum type="arabicParenR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 passage de la phrase au texte: créer des activités qui sensibilisent les apprenants à la façon dont se structure un texte écrit (l’organisation, la cohésion, la cohérence, etc.).</a:t>
            </a:r>
            <a:endParaRPr/>
          </a:p>
        </p:txBody>
      </p:sp>
      <p:sp>
        <p:nvSpPr>
          <p:cNvPr id="129" name="Google Shape;129;p24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À travers quelles activités?</a:t>
            </a:r>
            <a:endParaRPr/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Activités de correspondance;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Faire des portraits de soi, des autres;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Descriptions de paysages ou d’objets, d’activités passées et d’expériences personnelles;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Récits d’expériences vécues ou imaginées.</a:t>
            </a:r>
            <a:endParaRPr/>
          </a:p>
        </p:txBody>
      </p:sp>
      <p:sp>
        <p:nvSpPr>
          <p:cNvPr id="136" name="Google Shape;136;p26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Le traitement de l’erreur</a:t>
            </a:r>
            <a:endParaRPr/>
          </a:p>
        </p:txBody>
      </p:sp>
      <p:sp>
        <p:nvSpPr>
          <p:cNvPr id="142" name="Google Shape;142;p30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 professeur devrait insister sur l’importance du contenu en essayant de mettre en œuvre des moyens didactiques susceptibles de permettre aux apprenants de mieux affronter les erreurs.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faudrait envisager une évaluation formative qui amène l’apprenant à corriger certaines erreurs par lui-même et donc de progresser.</a:t>
            </a:r>
            <a:endParaRPr/>
          </a:p>
          <a:p>
            <a:pPr indent="-295910" lvl="0" marL="54864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43" name="Google Shape;143;p30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Comment corriger?</a:t>
            </a:r>
            <a:endParaRPr/>
          </a:p>
        </p:txBody>
      </p:sp>
      <p:sp>
        <p:nvSpPr>
          <p:cNvPr id="149" name="Google Shape;149;p31"/>
          <p:cNvSpPr txBox="1"/>
          <p:nvPr>
            <p:ph idx="1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Char char="▣"/>
            </a:pPr>
            <a:r>
              <a:rPr b="1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La correction directe</a:t>
            </a:r>
            <a:endParaRPr/>
          </a:p>
          <a:p>
            <a:pPr indent="-457200" lvl="0" marL="4572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La correction complète: le prof corrige toutes les erreurs;</a:t>
            </a:r>
            <a:endParaRPr/>
          </a:p>
          <a:p>
            <a:pPr indent="-457200" lvl="0" marL="4572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La correction codée: le prof localise et signale les erreurs à l’apprenant qui à son tour doit les corriger;</a:t>
            </a:r>
            <a:endParaRPr/>
          </a:p>
          <a:p>
            <a:pPr indent="-457200" lvl="0" marL="4572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La correction codée en couleurs;</a:t>
            </a:r>
            <a:endParaRPr/>
          </a:p>
          <a:p>
            <a:pPr indent="-457200" lvl="0" marL="4572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L’énumération des erreurs: le prof fait une liste des erreurs et l’apprenant doit les corriger.</a:t>
            </a:r>
            <a:endParaRPr/>
          </a:p>
          <a:p>
            <a:pPr indent="-328930" lvl="0" marL="548640" marR="0" rtl="0" algn="l"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50" name="Google Shape;150;p31"/>
          <p:cNvSpPr txBox="1"/>
          <p:nvPr>
            <p:ph idx="2" type="body"/>
          </p:nvPr>
        </p:nvSpPr>
        <p:spPr>
          <a:xfrm>
            <a:off x="4787900" y="1600200"/>
            <a:ext cx="38989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8100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Char char="▣"/>
            </a:pPr>
            <a:r>
              <a:rPr b="1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La correction stratégique</a:t>
            </a:r>
            <a:endParaRPr/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None/>
            </a:pPr>
            <a:r>
              <a:rPr b="0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Le professeur aide d’abord l’apprenant à détecter les erreurs et ensuite le professeur lui demande de les corriger.</a:t>
            </a:r>
            <a:endParaRPr/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None/>
            </a:pPr>
            <a:r>
              <a:rPr b="0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D’après Bisaillon (1991), la stratégie d’ « autoquestionnement » aide l’apprenant à créer une stratégie de révision:</a:t>
            </a:r>
            <a:endParaRPr/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Est-ce le bon mot?</a:t>
            </a:r>
            <a:endParaRPr/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Est-il bien écrit?</a:t>
            </a:r>
            <a:endParaRPr/>
          </a:p>
          <a:p>
            <a:pPr indent="-381000" lvl="0" marL="3810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9F9F9"/>
              </a:buClr>
              <a:buSzPts val="1300"/>
              <a:buFont typeface="Noto Sans Symbols"/>
              <a:buAutoNum type="arabicParenR"/>
            </a:pPr>
            <a:r>
              <a:rPr b="0" i="0" lang="en-US" sz="20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L’accord est-il bien respecté?</a:t>
            </a:r>
            <a:endParaRPr/>
          </a:p>
        </p:txBody>
      </p:sp>
      <p:sp>
        <p:nvSpPr>
          <p:cNvPr id="151" name="Google Shape;151;p31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En guise de conclusion</a:t>
            </a:r>
            <a:endParaRPr/>
          </a:p>
        </p:txBody>
      </p:sp>
      <p:sp>
        <p:nvSpPr>
          <p:cNvPr id="157" name="Google Shape;157;p3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 professeur devrait distinguer les erreurs linguistiques liées à l’orthographe, au vocabulaire ou à la grammaire des erreurs traitant le contenu.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adopter une attitude de tolérance face à l’erreur et essayer d’évaluer ce que l’élève a à dire.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n’existe pas de solutions toutes prêtes mais le rôle du professeur est de faciliter l’apprentissage du processus de la production écrite.</a:t>
            </a:r>
            <a:endParaRPr/>
          </a:p>
          <a:p>
            <a:pPr indent="-295910" lvl="0" marL="54864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58" name="Google Shape;158;p32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Réflexion</a:t>
            </a:r>
            <a:endParaRPr/>
          </a:p>
        </p:txBody>
      </p:sp>
      <p:sp>
        <p:nvSpPr>
          <p:cNvPr id="56" name="Google Shape;56;p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Char char="▣"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Méthodologie de l’oral = Méthodologie de l’écrit?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Char char="▣"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Est-ce qu’il y a un seul modèle pour enseigner l’écrit en classe?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Char char="▣"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Quels sont les outils à notre disposition?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Char char="▣"/>
            </a:pPr>
            <a:r>
              <a:rPr b="0" i="0" lang="en-US" sz="3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Comment corriger l’écrit en classe de FLE?</a:t>
            </a:r>
            <a:endParaRPr/>
          </a:p>
        </p:txBody>
      </p:sp>
      <p:sp>
        <p:nvSpPr>
          <p:cNvPr id="57" name="Google Shape;57;p2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Introduction</a:t>
            </a:r>
            <a:endParaRPr/>
          </a:p>
        </p:txBody>
      </p:sp>
      <p:sp>
        <p:nvSpPr>
          <p:cNvPr id="64" name="Google Shape;64;p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Faire écrire en classe n’est pas facile;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Les méthodes traditionnelles ont donné trop d’importance à l’écrit;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Celles audio-visuelles ont préféré privilégier l’oral;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Aujourd’hui, la communication n’est plus uniquement réservée à l’oral;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Écrire dans une langue étrangère signifie aussi écrire dans un contexte.</a:t>
            </a:r>
            <a:endParaRPr/>
          </a:p>
        </p:txBody>
      </p:sp>
      <p:sp>
        <p:nvSpPr>
          <p:cNvPr id="65" name="Google Shape;65;p3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Les modèles de production écrite</a:t>
            </a:r>
            <a:endParaRPr/>
          </a:p>
        </p:txBody>
      </p: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existe plusieurs théories relatives à la production écrite;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Nous pouvons regrouper ces modèles en deux catégories: celles qui sont linéaires et celles qui sont récursifs, non linéaires.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Les modèles linéaires: proposent des étapes très marquées et séquentielles.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Les modèles non linéaires: insistent sur le fait que le texte s’élabore à partir de la mise en correspondance d’activités de niveaux différents.</a:t>
            </a:r>
            <a:endParaRPr/>
          </a:p>
        </p:txBody>
      </p:sp>
      <p:sp>
        <p:nvSpPr>
          <p:cNvPr id="72" name="Google Shape;72;p7"/>
          <p:cNvSpPr txBox="1"/>
          <p:nvPr/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7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L’apprenant étranger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L’apprenant étranger sait a priori déjà écrire dans sa langue maternelle et seconde;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Il/elle doit quand même apprendre à écrire de nouvelles formes graphiques qui correspondent aux sons qu’il entend et discrimine;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Durant l’activité de transcription de l’oral, des éléments morpho-syntaxiques et orthographiques se structurent chez l’apprenant. Il/elle les utilisera pour s’exprimer à l’écrit et à l’oral.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ct val="100000"/>
              <a:buFont typeface="Lucida Sans"/>
              <a:buNone/>
            </a:pPr>
            <a: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La production écrite </a:t>
            </a:r>
            <a:b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d’un apprenant étranger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Il/elle produit des textes courts;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Il/elle a un vocabulaire restreint, parfois avec une redondance lexicale;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Il/elle utilise une syntaxe moins complexe qu’un natif avec moins de conjonctions de subordination (Woodley 1985);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En général, il y a plus d’erreurs dans les productions écrites en LE.</a:t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ct val="100000"/>
              <a:buFont typeface="Lucida Sans"/>
              <a:buNone/>
            </a:pPr>
            <a: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Comprendre le processus d’écriture d’un apprenant étranger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 n’est pas facile de traduire les pensées en FLE pour un apprenant; il/elle a donc besoin plus de temps pour écrire;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Il/elle se préoccupe trop de l’orthographe et de la grammaire des phrases et néglige le sens de son écrit;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se révèle qu’il/elle a un répertoire de stratégies limité ou inadéquat;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avoir atteint un certain niveau minimal de compétence linguistique pour pouvoir s’exprimer à l’écrit.</a:t>
            </a:r>
            <a:endParaRPr/>
          </a:p>
        </p:txBody>
      </p:sp>
      <p:sp>
        <p:nvSpPr>
          <p:cNvPr id="94" name="Google Shape;94;p17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ct val="100000"/>
              <a:buFont typeface="Lucida Sans"/>
              <a:buNone/>
            </a:pPr>
            <a:r>
              <a:rPr b="1" i="0" lang="en-US" sz="38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De la théorie à la pratique: en classe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donner des travaux courts et fréquents en classe </a:t>
            </a:r>
            <a:r>
              <a:rPr b="1" i="0" lang="en-US" sz="28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et</a:t>
            </a: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à la maison pour que l’apprenant puisse développer la pratique de l’écrit;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d’abord entraîner les apprenants à construire des énonces simples, et ensuite à enchaîner des énonces organisés en ayant recours à quelques articulations logiques du discours;</a:t>
            </a:r>
            <a:endParaRPr/>
          </a:p>
          <a:p>
            <a:pPr indent="-411162" lvl="0" marL="547687" marR="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les fournir avec les moyens linguistiques nécessaires afin qu’ils puissent s’exprimer correctement;</a:t>
            </a: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rPr>
              <a:t>De la théorie à la pratique (suite)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Il faut savoir diversifier les activités langagières et donc les textes en classe;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On peut commencer par des textes narratifs et descriptifs pour enfin pouvoir passer à des textes explicatifs et argumentatifs;</a:t>
            </a:r>
            <a:endParaRPr/>
          </a:p>
          <a:p>
            <a:pPr indent="-411162" lvl="0" marL="547687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L’apprenant doit apprendre à utiliser des outils pour écrire, corriger et modifier sa production.</a:t>
            </a:r>
            <a:endParaRPr/>
          </a:p>
          <a:p>
            <a:pPr indent="-295910" lvl="0" marL="54864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4_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2007-08-12T14:23:16Z</dcterms:created>
  <dc:creator>Angie Vella Lauwers</dc:creator>
</cp:coreProperties>
</file>