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hLi/qQ15EXQqCjBdXeSuWac/YJ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5" name="Google Shape;185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3" name="Google Shape;20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8" name="Google Shape;21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6" name="Google Shape;17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8" name="Google Shape;3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9" name="Google Shape;69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is.muni.cz/auth/mail/mail_posli?to=hlavicova%40mail.muni.cz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Obsah obrázku kreslení&#10;&#10;Popis byl vytvořen automaticky" id="97" name="Google Shape;97;p1"/>
          <p:cNvPicPr preferRelativeResize="0"/>
          <p:nvPr/>
        </p:nvPicPr>
        <p:blipFill rotWithShape="1">
          <a:blip r:embed="rId3">
            <a:alphaModFix/>
          </a:blip>
          <a:srcRect b="0" l="6053" r="3038" t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 rot="-5400000">
            <a:off x="3799868" y="-1534136"/>
            <a:ext cx="4592270" cy="12192001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1000">
                <a:srgbClr val="000000">
                  <a:alpha val="29411"/>
                </a:srgbClr>
              </a:gs>
              <a:gs pos="35000">
                <a:srgbClr val="000000">
                  <a:alpha val="45490"/>
                </a:srgbClr>
              </a:gs>
              <a:gs pos="100000">
                <a:srgbClr val="000000">
                  <a:alpha val="89411"/>
                </a:srgbClr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>
            <p:ph type="ctrTitle"/>
          </p:nvPr>
        </p:nvSpPr>
        <p:spPr>
          <a:xfrm>
            <a:off x="404553" y="3091928"/>
            <a:ext cx="907856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cs-CZ" sz="6600"/>
              <a:t>PRODUCTION ORALE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0" y="5575039"/>
            <a:ext cx="9785897" cy="685800"/>
          </a:xfrm>
          <a:prstGeom prst="roundRect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>
            <p:ph idx="1" type="subTitle"/>
          </p:nvPr>
        </p:nvSpPr>
        <p:spPr>
          <a:xfrm>
            <a:off x="404553" y="5624945"/>
            <a:ext cx="9078562" cy="592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cs-CZ"/>
              <a:t>Comment enseigner la PO en classe du FLE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"/>
          <p:cNvSpPr/>
          <p:nvPr/>
        </p:nvSpPr>
        <p:spPr>
          <a:xfrm>
            <a:off x="3048" y="4293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0"/>
          <p:cNvSpPr/>
          <p:nvPr/>
        </p:nvSpPr>
        <p:spPr>
          <a:xfrm>
            <a:off x="0" y="-4"/>
            <a:ext cx="4167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0"/>
          <p:cNvSpPr txBox="1"/>
          <p:nvPr>
            <p:ph type="title"/>
          </p:nvPr>
        </p:nvSpPr>
        <p:spPr>
          <a:xfrm>
            <a:off x="64923" y="591350"/>
            <a:ext cx="38223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cs-CZ">
                <a:solidFill>
                  <a:schemeClr val="lt1"/>
                </a:solidFill>
              </a:rPr>
              <a:t>Pratiquer des nouvelles structures à l’oral :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Exemples</a:t>
            </a:r>
            <a:endParaRPr/>
          </a:p>
        </p:txBody>
      </p:sp>
      <p:sp>
        <p:nvSpPr>
          <p:cNvPr id="190" name="Google Shape;190;p10"/>
          <p:cNvSpPr/>
          <p:nvPr/>
        </p:nvSpPr>
        <p:spPr>
          <a:xfrm flipH="1" rot="10800000">
            <a:off x="7550402" y="2455612"/>
            <a:ext cx="4083300" cy="408330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0"/>
          <p:cNvSpPr txBox="1"/>
          <p:nvPr>
            <p:ph idx="1" type="body"/>
          </p:nvPr>
        </p:nvSpPr>
        <p:spPr>
          <a:xfrm>
            <a:off x="4598675" y="636157"/>
            <a:ext cx="69066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cs-CZ" sz="2400"/>
              <a:t>Passé composé </a:t>
            </a:r>
            <a:endParaRPr sz="2400"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cs-CZ"/>
              <a:t>présenter la grammaire :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cs-CZ"/>
              <a:t>exercice de la grammaire :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cs-CZ"/>
              <a:t>activité de la PO guidée :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cs-CZ"/>
              <a:t>activité de la PO libre 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1"/>
          <p:cNvSpPr/>
          <p:nvPr/>
        </p:nvSpPr>
        <p:spPr>
          <a:xfrm>
            <a:off x="3048" y="4293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1"/>
          <p:cNvSpPr/>
          <p:nvPr/>
        </p:nvSpPr>
        <p:spPr>
          <a:xfrm>
            <a:off x="0" y="-4"/>
            <a:ext cx="4167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1"/>
          <p:cNvSpPr txBox="1"/>
          <p:nvPr>
            <p:ph type="title"/>
          </p:nvPr>
        </p:nvSpPr>
        <p:spPr>
          <a:xfrm>
            <a:off x="3048" y="591350"/>
            <a:ext cx="38841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Quelques activités de communication libre</a:t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(sans but de pratiquer un langage précis)</a:t>
            </a:r>
            <a:endParaRPr/>
          </a:p>
        </p:txBody>
      </p:sp>
      <p:sp>
        <p:nvSpPr>
          <p:cNvPr id="199" name="Google Shape;199;p11"/>
          <p:cNvSpPr/>
          <p:nvPr/>
        </p:nvSpPr>
        <p:spPr>
          <a:xfrm flipH="1" rot="10800000">
            <a:off x="7550402" y="2455612"/>
            <a:ext cx="4083300" cy="408330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1"/>
          <p:cNvSpPr txBox="1"/>
          <p:nvPr>
            <p:ph idx="1" type="body"/>
          </p:nvPr>
        </p:nvSpPr>
        <p:spPr>
          <a:xfrm>
            <a:off x="4598675" y="636157"/>
            <a:ext cx="69066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>
                <a:solidFill>
                  <a:srgbClr val="695D46"/>
                </a:solidFill>
              </a:rPr>
              <a:t>●Suggestions : Donnez un temps limité, variez les binômes / les groupes  </a:t>
            </a:r>
            <a:endParaRPr sz="1700">
              <a:solidFill>
                <a:srgbClr val="695D46"/>
              </a:solidFill>
            </a:endParaRPr>
          </a:p>
          <a:p>
            <a:pPr indent="0" lvl="0" marL="1397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rgbClr val="695D46"/>
              </a:solidFill>
            </a:endParaRPr>
          </a:p>
          <a:p>
            <a:pPr indent="0" lvl="0" marL="1397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1700">
                <a:solidFill>
                  <a:srgbClr val="695D46"/>
                </a:solidFill>
              </a:rPr>
              <a:t>QUELQUES EXEMPLES :</a:t>
            </a:r>
            <a:endParaRPr b="1" sz="1700">
              <a:solidFill>
                <a:srgbClr val="695D4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1)Tabou et ses variantes </a:t>
            </a:r>
            <a:r>
              <a:rPr i="1" lang="cs-CZ" sz="1700"/>
              <a:t>(tabou avec les mots interdits ; times-up ; …)</a:t>
            </a:r>
            <a:endParaRPr i="1"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2)Parler (une minute) sans préparation sur … bananes / chaussures / d’autres sujets “banal” </a:t>
            </a:r>
            <a:r>
              <a:rPr i="1" lang="cs-CZ" sz="1700"/>
              <a:t>(le binôme surveille le temps / fait des notes</a:t>
            </a:r>
            <a:r>
              <a:rPr lang="cs-CZ" sz="1700"/>
              <a:t>...</a:t>
            </a:r>
            <a:r>
              <a:rPr i="1" lang="cs-CZ" sz="1700"/>
              <a:t>)</a:t>
            </a:r>
            <a:endParaRPr i="1"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3)Décrire une image </a:t>
            </a:r>
            <a:r>
              <a:rPr i="1" lang="cs-CZ" sz="1700"/>
              <a:t>(le binôme dessine)</a:t>
            </a:r>
            <a:endParaRPr i="1"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4)Décrire une courte vidéo </a:t>
            </a:r>
            <a:r>
              <a:rPr i="1" lang="cs-CZ" sz="1700"/>
              <a:t>(le binôme ne regarde pas, il écoute ; puis on regarde ensemble)</a:t>
            </a:r>
            <a:endParaRPr i="1"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5)Donner les directions </a:t>
            </a:r>
            <a:r>
              <a:rPr i="1" lang="cs-CZ" sz="1700"/>
              <a:t>(le binôme suit sur la carte et essaie de trouver la destination)</a:t>
            </a:r>
            <a:endParaRPr i="1"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6)Montrer une photo de la famille et décrire cette photo</a:t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7)Un objet préféré</a:t>
            </a:r>
            <a:endParaRPr sz="1700"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2"/>
          <p:cNvSpPr txBox="1"/>
          <p:nvPr>
            <p:ph type="title"/>
          </p:nvPr>
        </p:nvSpPr>
        <p:spPr>
          <a:xfrm>
            <a:off x="970908" y="1220919"/>
            <a:ext cx="5425781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DEVOIR</a:t>
            </a:r>
            <a:endParaRPr/>
          </a:p>
        </p:txBody>
      </p:sp>
      <p:sp>
        <p:nvSpPr>
          <p:cNvPr id="207" name="Google Shape;207;p12"/>
          <p:cNvSpPr txBox="1"/>
          <p:nvPr>
            <p:ph idx="1" type="body"/>
          </p:nvPr>
        </p:nvSpPr>
        <p:spPr>
          <a:xfrm>
            <a:off x="970908" y="3700594"/>
            <a:ext cx="542578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2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2"/>
          <p:cNvSpPr/>
          <p:nvPr/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cap="flat" cmpd="sng" w="1270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2"/>
          <p:cNvSpPr/>
          <p:nvPr/>
        </p:nvSpPr>
        <p:spPr>
          <a:xfrm rot="-5400000">
            <a:off x="8912417" y="1202394"/>
            <a:ext cx="2387600" cy="2387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2"/>
          <p:cNvSpPr/>
          <p:nvPr/>
        </p:nvSpPr>
        <p:spPr>
          <a:xfrm>
            <a:off x="6821310" y="0"/>
            <a:ext cx="2315251" cy="1550992"/>
          </a:xfrm>
          <a:custGeom>
            <a:rect b="b" l="l" r="r" t="t"/>
            <a:pathLst>
              <a:path extrusionOk="0" h="1550992" w="2315251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2" name="Google Shape;212;p12"/>
          <p:cNvCxnSpPr/>
          <p:nvPr/>
        </p:nvCxnSpPr>
        <p:spPr>
          <a:xfrm>
            <a:off x="11724638" y="1331572"/>
            <a:ext cx="0" cy="1597708"/>
          </a:xfrm>
          <a:prstGeom prst="straightConnector1">
            <a:avLst/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213" name="Google Shape;213;p12"/>
          <p:cNvSpPr/>
          <p:nvPr/>
        </p:nvSpPr>
        <p:spPr>
          <a:xfrm>
            <a:off x="11005550" y="4112081"/>
            <a:ext cx="1186451" cy="1771650"/>
          </a:xfrm>
          <a:custGeom>
            <a:rect b="b" l="l" r="r" t="t"/>
            <a:pathLst>
              <a:path extrusionOk="0" h="1771650" w="1186451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2"/>
          <p:cNvSpPr/>
          <p:nvPr/>
        </p:nvSpPr>
        <p:spPr>
          <a:xfrm rot="-607105">
            <a:off x="6086940" y="4145122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2"/>
          <p:cNvSpPr/>
          <p:nvPr/>
        </p:nvSpPr>
        <p:spPr>
          <a:xfrm>
            <a:off x="6821310" y="4962670"/>
            <a:ext cx="2643352" cy="1895331"/>
          </a:xfrm>
          <a:custGeom>
            <a:rect b="b" l="l" r="r" t="t"/>
            <a:pathLst>
              <a:path extrusionOk="0" h="1895331" w="2643352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"/>
          <p:cNvSpPr/>
          <p:nvPr/>
        </p:nvSpPr>
        <p:spPr>
          <a:xfrm>
            <a:off x="3048" y="4293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3"/>
          <p:cNvSpPr/>
          <p:nvPr/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3"/>
          <p:cNvSpPr txBox="1"/>
          <p:nvPr>
            <p:ph type="title"/>
          </p:nvPr>
        </p:nvSpPr>
        <p:spPr>
          <a:xfrm>
            <a:off x="686834" y="591344"/>
            <a:ext cx="3200400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Devoir</a:t>
            </a:r>
            <a:endParaRPr/>
          </a:p>
        </p:txBody>
      </p:sp>
      <p:sp>
        <p:nvSpPr>
          <p:cNvPr id="223" name="Google Shape;223;p13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3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Imaginer une séance de la PO avec le thème </a:t>
            </a:r>
            <a:r>
              <a:rPr i="1" lang="cs-CZ" sz="2400"/>
              <a:t>Demander son chemin </a:t>
            </a:r>
            <a:r>
              <a:rPr lang="cs-CZ" sz="2400"/>
              <a:t>(niveau A2)</a:t>
            </a:r>
            <a:endParaRPr i="1"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Répondez aux questions suivantes : 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1. Comment allez-vous présentez les nouvelles structures? (vocabulaire, phrases)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2. Proposez une activité contrôlée de la PO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3. Proposez une activité libre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4. Proposez une correction des erreurs entendus pendant l‘activité libre </a:t>
            </a:r>
            <a:endParaRPr sz="24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-"/>
            </a:pPr>
            <a:r>
              <a:rPr b="1" lang="cs-CZ" sz="2400"/>
              <a:t>envoyez votre devoir par mail </a:t>
            </a:r>
            <a:r>
              <a:rPr b="1" lang="cs-CZ" sz="2400">
                <a:uFill>
                  <a:noFill/>
                </a:uFill>
                <a:hlinkClick r:id="rId3"/>
              </a:rPr>
              <a:t>hlavicova@mail.muni.cz</a:t>
            </a:r>
            <a:endParaRPr b="1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>
            <p:ph type="title"/>
          </p:nvPr>
        </p:nvSpPr>
        <p:spPr>
          <a:xfrm>
            <a:off x="841248" y="426720"/>
            <a:ext cx="10506456" cy="191914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 sz="6000"/>
              <a:t>Introduction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 flipH="1" rot="10800000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 txBox="1"/>
          <p:nvPr>
            <p:ph idx="1" type="body"/>
          </p:nvPr>
        </p:nvSpPr>
        <p:spPr>
          <a:xfrm>
            <a:off x="841248" y="3337269"/>
            <a:ext cx="10509504" cy="2905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/>
              <a:t>Production orale = une compétence PRODUCTIVE, ensemble avec la production écrite</a:t>
            </a:r>
            <a:endParaRPr sz="2200"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cs-CZ" sz="2200"/>
              <a:t>Il y a plusieurs types d’activités pour pratiquer la PO (jeux de rôle, dialogues, activités de l'approche actionnelle, simulation,...). </a:t>
            </a:r>
            <a:endParaRPr sz="2200"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200"/>
              <a:t>Dans ce séminaire, nous allons parler seulement d’une distinction, entre les activités </a:t>
            </a:r>
            <a:r>
              <a:rPr b="1" lang="cs-CZ" sz="2200"/>
              <a:t>contrôlées</a:t>
            </a:r>
            <a:r>
              <a:rPr lang="cs-CZ" sz="2200"/>
              <a:t> et les activités </a:t>
            </a:r>
            <a:r>
              <a:rPr b="1" lang="cs-CZ" sz="2200"/>
              <a:t>libres</a:t>
            </a:r>
            <a:endParaRPr b="1"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/>
          <p:nvPr/>
        </p:nvSpPr>
        <p:spPr>
          <a:xfrm>
            <a:off x="3048" y="4293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0" y="-4"/>
            <a:ext cx="4167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 txBox="1"/>
          <p:nvPr>
            <p:ph type="title"/>
          </p:nvPr>
        </p:nvSpPr>
        <p:spPr>
          <a:xfrm>
            <a:off x="344524" y="591350"/>
            <a:ext cx="34776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Activité 1 </a:t>
            </a:r>
            <a:r>
              <a:rPr lang="cs-CZ" sz="2900">
                <a:solidFill>
                  <a:srgbClr val="FFFFFF"/>
                </a:solidFill>
              </a:rPr>
              <a:t>(prépositions,</a:t>
            </a:r>
            <a:endParaRPr sz="29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 sz="2900">
                <a:solidFill>
                  <a:srgbClr val="FFFFFF"/>
                </a:solidFill>
              </a:rPr>
              <a:t>production orale)</a:t>
            </a:r>
            <a:endParaRPr sz="2900">
              <a:solidFill>
                <a:srgbClr val="FFFFFF"/>
              </a:solidFill>
            </a:endParaRPr>
          </a:p>
        </p:txBody>
      </p:sp>
      <p:sp>
        <p:nvSpPr>
          <p:cNvPr id="118" name="Google Shape;118;p3"/>
          <p:cNvSpPr/>
          <p:nvPr/>
        </p:nvSpPr>
        <p:spPr>
          <a:xfrm flipH="1" rot="10800000">
            <a:off x="7550402" y="2455612"/>
            <a:ext cx="4083300" cy="408330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/>
          <p:nvPr>
            <p:ph idx="1" type="body"/>
          </p:nvPr>
        </p:nvSpPr>
        <p:spPr>
          <a:xfrm>
            <a:off x="4447300" y="591350"/>
            <a:ext cx="6906600" cy="59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Ex. : </a:t>
            </a:r>
            <a:r>
              <a:rPr b="1" i="1" lang="cs-CZ"/>
              <a:t>la chaise ? (table)</a:t>
            </a:r>
            <a:endParaRPr b="1" i="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A: Où est la chaise ? - B: La chaise est à côté de la table.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1. le balon ? (la table)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2. le chat ? (le fauteuil)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3. la lampe ? (le livre et le vase)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4. l’horloge ? (la table)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20" name="Google Shape;1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75425" y="143000"/>
            <a:ext cx="4083300" cy="3119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/>
          <p:nvPr/>
        </p:nvSpPr>
        <p:spPr>
          <a:xfrm>
            <a:off x="3048" y="4293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0" y="-4"/>
            <a:ext cx="4167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 txBox="1"/>
          <p:nvPr>
            <p:ph type="title"/>
          </p:nvPr>
        </p:nvSpPr>
        <p:spPr>
          <a:xfrm>
            <a:off x="686834" y="591344"/>
            <a:ext cx="32004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Activité 2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cs-CZ" sz="2900">
                <a:solidFill>
                  <a:schemeClr val="lt1"/>
                </a:solidFill>
              </a:rPr>
              <a:t>(prépositions,</a:t>
            </a:r>
            <a:endParaRPr sz="2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cs-CZ" sz="2900">
                <a:solidFill>
                  <a:schemeClr val="lt1"/>
                </a:solidFill>
              </a:rPr>
              <a:t>production orale)</a:t>
            </a:r>
            <a:endParaRPr sz="2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8" name="Google Shape;128;p4"/>
          <p:cNvSpPr/>
          <p:nvPr/>
        </p:nvSpPr>
        <p:spPr>
          <a:xfrm flipH="1" rot="10800000">
            <a:off x="7550402" y="2455612"/>
            <a:ext cx="4083300" cy="408330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4447300" y="591350"/>
            <a:ext cx="6906600" cy="59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/>
              <a:t>Dictée des images</a:t>
            </a:r>
            <a:endParaRPr b="1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Une persone “dicte” l’image (en utilisant les prépositions de lieu), l’autre dessine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Puis elles changent les rôles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30" name="Google Shape;13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9238" y="3874338"/>
            <a:ext cx="4541701" cy="29836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4226" y="2723600"/>
            <a:ext cx="4369475" cy="307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/>
          <p:nvPr/>
        </p:nvSpPr>
        <p:spPr>
          <a:xfrm>
            <a:off x="3048" y="4293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/>
          <p:nvPr/>
        </p:nvSpPr>
        <p:spPr>
          <a:xfrm>
            <a:off x="0" y="-4"/>
            <a:ext cx="4167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5"/>
          <p:cNvSpPr txBox="1"/>
          <p:nvPr>
            <p:ph type="title"/>
          </p:nvPr>
        </p:nvSpPr>
        <p:spPr>
          <a:xfrm>
            <a:off x="686834" y="591344"/>
            <a:ext cx="32004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Retour</a:t>
            </a:r>
            <a:endParaRPr/>
          </a:p>
        </p:txBody>
      </p:sp>
      <p:sp>
        <p:nvSpPr>
          <p:cNvPr id="139" name="Google Shape;139;p5"/>
          <p:cNvSpPr/>
          <p:nvPr/>
        </p:nvSpPr>
        <p:spPr>
          <a:xfrm flipH="1" rot="10800000">
            <a:off x="7550402" y="2455612"/>
            <a:ext cx="4083300" cy="408330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 txBox="1"/>
          <p:nvPr>
            <p:ph idx="1" type="body"/>
          </p:nvPr>
        </p:nvSpPr>
        <p:spPr>
          <a:xfrm>
            <a:off x="4447308" y="591344"/>
            <a:ext cx="69066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Quelle activité était contrôlée? Laquelle était libre? Pourquoi faire les activités contrôlées et libres 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"/>
          <p:cNvSpPr/>
          <p:nvPr/>
        </p:nvSpPr>
        <p:spPr>
          <a:xfrm>
            <a:off x="3048" y="4293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6"/>
          <p:cNvSpPr/>
          <p:nvPr/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6"/>
          <p:cNvSpPr txBox="1"/>
          <p:nvPr>
            <p:ph type="title"/>
          </p:nvPr>
        </p:nvSpPr>
        <p:spPr>
          <a:xfrm>
            <a:off x="686834" y="591344"/>
            <a:ext cx="3200400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Deux dimensions de base de la PO : </a:t>
            </a:r>
            <a:endParaRPr/>
          </a:p>
        </p:txBody>
      </p:sp>
      <p:sp>
        <p:nvSpPr>
          <p:cNvPr id="148" name="Google Shape;148;p6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6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/>
              <a:t>Précision</a:t>
            </a:r>
            <a:r>
              <a:rPr lang="cs-CZ" sz="2400"/>
              <a:t> </a:t>
            </a:r>
            <a:r>
              <a:rPr i="1" lang="cs-CZ" sz="2400"/>
              <a:t>(angl. accuracy)</a:t>
            </a:r>
            <a:endParaRPr/>
          </a:p>
          <a:p>
            <a:pPr indent="-2400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= utilisation correcte du vocabulaire, de la grammaire et de la prononciation</a:t>
            </a:r>
            <a:endParaRPr/>
          </a:p>
          <a:p>
            <a:pPr indent="-2400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Elle est exercée par des </a:t>
            </a:r>
            <a:r>
              <a:rPr b="1" lang="cs-CZ"/>
              <a:t>activités contrôlées</a:t>
            </a:r>
            <a:r>
              <a:rPr lang="cs-CZ"/>
              <a:t> (guidées)</a:t>
            </a:r>
            <a:endParaRPr/>
          </a:p>
          <a:p>
            <a:pPr indent="-876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/>
              <a:t>Fluidité</a:t>
            </a:r>
            <a:r>
              <a:rPr lang="cs-CZ" sz="2400"/>
              <a:t> </a:t>
            </a:r>
            <a:r>
              <a:rPr i="1" lang="cs-CZ" sz="2400"/>
              <a:t>(angl. fluency)</a:t>
            </a:r>
            <a:endParaRPr/>
          </a:p>
          <a:p>
            <a:pPr indent="-2400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= la faculté de parler spontanément et de s‘exprimer</a:t>
            </a:r>
            <a:endParaRPr/>
          </a:p>
          <a:p>
            <a:pPr indent="-2400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Elle est exercée par des </a:t>
            </a:r>
            <a:r>
              <a:rPr b="1" lang="cs-CZ"/>
              <a:t>activités libres et créatives</a:t>
            </a:r>
            <a:r>
              <a:rPr lang="cs-CZ"/>
              <a:t> qui ne sont pas orientées vers l‘élimination des erreurs mais vers la faculté de transmettre le message </a:t>
            </a:r>
            <a:endParaRPr/>
          </a:p>
          <a:p>
            <a:pPr indent="-876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i="1" lang="cs-CZ" sz="2400">
                <a:solidFill>
                  <a:schemeClr val="dk2"/>
                </a:solidFill>
              </a:rPr>
              <a:t>(+ Complexité</a:t>
            </a:r>
            <a:r>
              <a:rPr i="1" lang="cs-CZ" sz="2400">
                <a:solidFill>
                  <a:schemeClr val="dk2"/>
                </a:solidFill>
              </a:rPr>
              <a:t>, angl. complexity</a:t>
            </a:r>
            <a:r>
              <a:rPr i="1" lang="cs-CZ">
                <a:solidFill>
                  <a:schemeClr val="dk2"/>
                </a:solidFill>
              </a:rPr>
              <a:t> </a:t>
            </a:r>
            <a:r>
              <a:rPr i="1" lang="cs-CZ" sz="2400">
                <a:solidFill>
                  <a:schemeClr val="dk2"/>
                </a:solidFill>
              </a:rPr>
              <a:t>= la richesse des structures linguistiques utilisées par le locuteur)</a:t>
            </a:r>
            <a:endParaRPr i="1" sz="24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7"/>
          <p:cNvSpPr txBox="1"/>
          <p:nvPr>
            <p:ph type="title"/>
          </p:nvPr>
        </p:nvSpPr>
        <p:spPr>
          <a:xfrm>
            <a:off x="970908" y="1220919"/>
            <a:ext cx="5425781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4544"/>
              <a:buFont typeface="Arial"/>
              <a:buNone/>
            </a:pPr>
            <a:r>
              <a:rPr lang="cs-CZ" sz="4400"/>
              <a:t>Les activités contrôlées (guidées)</a:t>
            </a:r>
            <a:endParaRPr sz="4400">
              <a:solidFill>
                <a:srgbClr val="88888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54544"/>
              <a:buFont typeface="Arial"/>
              <a:buNone/>
            </a:pPr>
            <a:r>
              <a:rPr lang="cs-CZ" sz="4400"/>
              <a:t>Les activités libres (créatives)</a:t>
            </a:r>
            <a:endParaRPr sz="5100"/>
          </a:p>
        </p:txBody>
      </p:sp>
      <p:sp>
        <p:nvSpPr>
          <p:cNvPr id="156" name="Google Shape;156;p7"/>
          <p:cNvSpPr txBox="1"/>
          <p:nvPr>
            <p:ph idx="1" type="body"/>
          </p:nvPr>
        </p:nvSpPr>
        <p:spPr>
          <a:xfrm>
            <a:off x="970908" y="3700594"/>
            <a:ext cx="542578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57" name="Google Shape;157;p7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7"/>
          <p:cNvSpPr/>
          <p:nvPr/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cap="flat" cmpd="sng" w="1270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7"/>
          <p:cNvSpPr/>
          <p:nvPr/>
        </p:nvSpPr>
        <p:spPr>
          <a:xfrm rot="-5400000">
            <a:off x="8912417" y="1202394"/>
            <a:ext cx="2387600" cy="2387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/>
          <p:nvPr/>
        </p:nvSpPr>
        <p:spPr>
          <a:xfrm>
            <a:off x="6821310" y="0"/>
            <a:ext cx="2315251" cy="1550992"/>
          </a:xfrm>
          <a:custGeom>
            <a:rect b="b" l="l" r="r" t="t"/>
            <a:pathLst>
              <a:path extrusionOk="0" h="1550992" w="2315251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1" name="Google Shape;161;p7"/>
          <p:cNvCxnSpPr/>
          <p:nvPr/>
        </p:nvCxnSpPr>
        <p:spPr>
          <a:xfrm>
            <a:off x="11724638" y="1331572"/>
            <a:ext cx="0" cy="1597708"/>
          </a:xfrm>
          <a:prstGeom prst="straightConnector1">
            <a:avLst/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62" name="Google Shape;162;p7"/>
          <p:cNvSpPr/>
          <p:nvPr/>
        </p:nvSpPr>
        <p:spPr>
          <a:xfrm>
            <a:off x="11005550" y="4112081"/>
            <a:ext cx="1186451" cy="1771650"/>
          </a:xfrm>
          <a:custGeom>
            <a:rect b="b" l="l" r="r" t="t"/>
            <a:pathLst>
              <a:path extrusionOk="0" h="1771650" w="1186451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"/>
          <p:cNvSpPr/>
          <p:nvPr/>
        </p:nvSpPr>
        <p:spPr>
          <a:xfrm rot="-607105">
            <a:off x="6086940" y="4145122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7"/>
          <p:cNvSpPr/>
          <p:nvPr/>
        </p:nvSpPr>
        <p:spPr>
          <a:xfrm>
            <a:off x="6821310" y="4962670"/>
            <a:ext cx="2643352" cy="1895331"/>
          </a:xfrm>
          <a:custGeom>
            <a:rect b="b" l="l" r="r" t="t"/>
            <a:pathLst>
              <a:path extrusionOk="0" h="1895331" w="2643352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"/>
          <p:cNvSpPr/>
          <p:nvPr/>
        </p:nvSpPr>
        <p:spPr>
          <a:xfrm>
            <a:off x="3048" y="4293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8"/>
          <p:cNvSpPr/>
          <p:nvPr/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 txBox="1"/>
          <p:nvPr>
            <p:ph type="title"/>
          </p:nvPr>
        </p:nvSpPr>
        <p:spPr>
          <a:xfrm>
            <a:off x="168449" y="591350"/>
            <a:ext cx="37188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Pratiquer des nouvelles structures à l’oral : </a:t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Activités contrôlées (guidées)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2" name="Google Shape;172;p8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8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20000"/>
          </a:bodyPr>
          <a:lstStyle/>
          <a:p>
            <a:pPr indent="-21717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400"/>
              <a:t>Surtout pour les bas niveaux</a:t>
            </a:r>
            <a:endParaRPr/>
          </a:p>
          <a:p>
            <a:pPr indent="-2171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400"/>
              <a:t>Quand les élèves sont exposés à une nouvelle structure linguistique (e. g. passé composé) ou un nouveau lexique, il le faut aussi pratiquer à l’oral : et cela d‘abord avec une activité contrôlée, puis avec une activité libre</a:t>
            </a:r>
            <a:endParaRPr sz="2400"/>
          </a:p>
          <a:p>
            <a:pPr indent="-2171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cs-CZ" sz="2400"/>
              <a:t>En générale, une seule réplique est exigée</a:t>
            </a:r>
            <a:endParaRPr sz="2400"/>
          </a:p>
          <a:p>
            <a:pPr indent="-2171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 sz="2400"/>
              <a:t>Avant</a:t>
            </a:r>
            <a:r>
              <a:rPr lang="cs-CZ" sz="2400"/>
              <a:t> l‘activité, l‘enseignant présente/rappelle la forme de la structure cible</a:t>
            </a:r>
            <a:endParaRPr sz="2400"/>
          </a:p>
          <a:p>
            <a:pPr indent="-2171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 sz="2400"/>
              <a:t>Pendant</a:t>
            </a:r>
            <a:r>
              <a:rPr lang="cs-CZ" sz="2400"/>
              <a:t> l‘activité, l‘enseignant observe et note des erreurs / corrige / aide</a:t>
            </a:r>
            <a:endParaRPr sz="2400"/>
          </a:p>
          <a:p>
            <a:pPr indent="-2171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 sz="2400"/>
              <a:t>Après</a:t>
            </a:r>
            <a:r>
              <a:rPr lang="cs-CZ" sz="2400"/>
              <a:t> l‘activité, en générale on fait une correction ensemble</a:t>
            </a:r>
            <a:endParaRPr/>
          </a:p>
          <a:p>
            <a:pPr indent="-2171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 sz="2400"/>
              <a:t>Exemples : </a:t>
            </a:r>
            <a:endParaRPr/>
          </a:p>
          <a:p>
            <a:pPr indent="-21716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Répétition / modification des phrases, </a:t>
            </a:r>
            <a:endParaRPr/>
          </a:p>
          <a:p>
            <a:pPr indent="-21716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Modifications légères des dialogues, </a:t>
            </a:r>
            <a:endParaRPr i="1"/>
          </a:p>
          <a:p>
            <a:pPr indent="-21716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Trouvez quelqu‘un qui</a:t>
            </a:r>
            <a:endParaRPr i="1"/>
          </a:p>
          <a:p>
            <a:pPr indent="-21716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…</a:t>
            </a:r>
            <a:endParaRPr i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"/>
          <p:cNvSpPr/>
          <p:nvPr/>
        </p:nvSpPr>
        <p:spPr>
          <a:xfrm>
            <a:off x="3048" y="4293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9"/>
          <p:cNvSpPr/>
          <p:nvPr/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9"/>
          <p:cNvSpPr txBox="1"/>
          <p:nvPr>
            <p:ph type="title"/>
          </p:nvPr>
        </p:nvSpPr>
        <p:spPr>
          <a:xfrm>
            <a:off x="90823" y="591350"/>
            <a:ext cx="3796500" cy="55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chemeClr val="lt1"/>
                </a:solidFill>
              </a:rPr>
              <a:t>Pratiquer des nouvelles structures à l’oral :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Activités libres (créatives)</a:t>
            </a:r>
            <a:endParaRPr/>
          </a:p>
        </p:txBody>
      </p:sp>
      <p:sp>
        <p:nvSpPr>
          <p:cNvPr id="181" name="Google Shape;181;p9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 txBox="1"/>
          <p:nvPr>
            <p:ph idx="1" type="body"/>
          </p:nvPr>
        </p:nvSpPr>
        <p:spPr>
          <a:xfrm>
            <a:off x="4598675" y="377032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Quand une structure linguistique a été acquise et bien pratiquée pendant des activités contrôlées, on peut passer à une activité libre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/>
              <a:t>Une règle importante </a:t>
            </a:r>
            <a:r>
              <a:rPr lang="cs-CZ" sz="2400"/>
              <a:t>: les activités libres devraient être bien préparées. Parfois les élèves ne parlent pas parce qu‘il n‘ont rien à dire à ce sujet. Choisir des sujets sur lesquels les élèves ont des choses à dire ! 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L‘accent n‘est pas mis autant sur la précision que sur la communication – faire passer le message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Correction des erreurs ?</a:t>
            </a:r>
            <a:endParaRPr b="1"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cs-CZ" sz="2400"/>
              <a:t>Exemples 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cs-CZ"/>
              <a:t>Jeu de rôle </a:t>
            </a:r>
            <a:endParaRPr i="1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cs-CZ"/>
              <a:t>Exprimer son opinion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cs-CZ"/>
              <a:t>Discussion en classe</a:t>
            </a:r>
            <a:endParaRPr i="1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cs-CZ"/>
              <a:t>…</a:t>
            </a:r>
            <a:endParaRPr i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