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336" r:id="rId6"/>
    <p:sldId id="291" r:id="rId7"/>
    <p:sldId id="292" r:id="rId8"/>
    <p:sldId id="293" r:id="rId9"/>
    <p:sldId id="294" r:id="rId10"/>
    <p:sldId id="295" r:id="rId11"/>
    <p:sldId id="296" r:id="rId12"/>
    <p:sldId id="342" r:id="rId13"/>
    <p:sldId id="307" r:id="rId14"/>
    <p:sldId id="308" r:id="rId15"/>
    <p:sldId id="298" r:id="rId16"/>
    <p:sldId id="297" r:id="rId17"/>
    <p:sldId id="329" r:id="rId18"/>
    <p:sldId id="331" r:id="rId19"/>
    <p:sldId id="332" r:id="rId20"/>
    <p:sldId id="333" r:id="rId21"/>
    <p:sldId id="338" r:id="rId22"/>
    <p:sldId id="330" r:id="rId23"/>
    <p:sldId id="327" r:id="rId24"/>
    <p:sldId id="328" r:id="rId25"/>
    <p:sldId id="334" r:id="rId26"/>
    <p:sldId id="326" r:id="rId27"/>
    <p:sldId id="325" r:id="rId28"/>
    <p:sldId id="341" r:id="rId29"/>
    <p:sldId id="343" r:id="rId30"/>
    <p:sldId id="299" r:id="rId3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A3E38E-872A-C522-8F26-363C77AC7B9D}" v="19" dt="2023-03-01T07:00:02.6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 Minaříková" userId="S::102818@muni.cz::a082955f-a770-48d3-a031-accf805728f5" providerId="AD" clId="Web-{F7A3E38E-872A-C522-8F26-363C77AC7B9D}"/>
    <pc:docChg chg="addSld modSld">
      <pc:chgData name="Eva Minaříková" userId="S::102818@muni.cz::a082955f-a770-48d3-a031-accf805728f5" providerId="AD" clId="Web-{F7A3E38E-872A-C522-8F26-363C77AC7B9D}" dt="2023-03-01T07:00:02.634" v="14"/>
      <pc:docMkLst>
        <pc:docMk/>
      </pc:docMkLst>
      <pc:sldChg chg="addSp modSp new mod modClrScheme chgLayout">
        <pc:chgData name="Eva Minaříková" userId="S::102818@muni.cz::a082955f-a770-48d3-a031-accf805728f5" providerId="AD" clId="Web-{F7A3E38E-872A-C522-8F26-363C77AC7B9D}" dt="2023-03-01T06:59:53.774" v="13" actId="20577"/>
        <pc:sldMkLst>
          <pc:docMk/>
          <pc:sldMk cId="496935897" sldId="342"/>
        </pc:sldMkLst>
        <pc:spChg chg="mod ord">
          <ac:chgData name="Eva Minaříková" userId="S::102818@muni.cz::a082955f-a770-48d3-a031-accf805728f5" providerId="AD" clId="Web-{F7A3E38E-872A-C522-8F26-363C77AC7B9D}" dt="2023-03-01T06:59:53.774" v="13" actId="20577"/>
          <ac:spMkLst>
            <pc:docMk/>
            <pc:sldMk cId="496935897" sldId="342"/>
            <ac:spMk id="2" creationId="{7F448A04-F0AF-5056-6946-9FAA6702667A}"/>
          </ac:spMkLst>
        </pc:spChg>
        <pc:spChg chg="mod ord">
          <ac:chgData name="Eva Minaříková" userId="S::102818@muni.cz::a082955f-a770-48d3-a031-accf805728f5" providerId="AD" clId="Web-{F7A3E38E-872A-C522-8F26-363C77AC7B9D}" dt="2023-03-01T06:59:38.446" v="8" actId="20577"/>
          <ac:spMkLst>
            <pc:docMk/>
            <pc:sldMk cId="496935897" sldId="342"/>
            <ac:spMk id="3" creationId="{B7B65A2A-056E-B4ED-50DA-2420C729A634}"/>
          </ac:spMkLst>
        </pc:spChg>
        <pc:spChg chg="add mod ord">
          <ac:chgData name="Eva Minaříková" userId="S::102818@muni.cz::a082955f-a770-48d3-a031-accf805728f5" providerId="AD" clId="Web-{F7A3E38E-872A-C522-8F26-363C77AC7B9D}" dt="2023-03-01T06:59:29.148" v="4"/>
          <ac:spMkLst>
            <pc:docMk/>
            <pc:sldMk cId="496935897" sldId="342"/>
            <ac:spMk id="4" creationId="{904C8B08-3628-08D7-169E-45832E3A0550}"/>
          </ac:spMkLst>
        </pc:spChg>
        <pc:spChg chg="add mod ord">
          <ac:chgData name="Eva Minaříková" userId="S::102818@muni.cz::a082955f-a770-48d3-a031-accf805728f5" providerId="AD" clId="Web-{F7A3E38E-872A-C522-8F26-363C77AC7B9D}" dt="2023-03-01T06:59:29.148" v="4"/>
          <ac:spMkLst>
            <pc:docMk/>
            <pc:sldMk cId="496935897" sldId="342"/>
            <ac:spMk id="5" creationId="{F467A544-5387-CEBA-2C01-782231566D37}"/>
          </ac:spMkLst>
        </pc:spChg>
        <pc:spChg chg="add mod ord">
          <ac:chgData name="Eva Minaříková" userId="S::102818@muni.cz::a082955f-a770-48d3-a031-accf805728f5" providerId="AD" clId="Web-{F7A3E38E-872A-C522-8F26-363C77AC7B9D}" dt="2023-03-01T06:59:39.774" v="9" actId="20577"/>
          <ac:spMkLst>
            <pc:docMk/>
            <pc:sldMk cId="496935897" sldId="342"/>
            <ac:spMk id="6" creationId="{DC93E982-1A00-C29C-AC3D-8B2BD3F2A004}"/>
          </ac:spMkLst>
        </pc:spChg>
      </pc:sldChg>
      <pc:sldChg chg="add replId">
        <pc:chgData name="Eva Minaříková" userId="S::102818@muni.cz::a082955f-a770-48d3-a031-accf805728f5" providerId="AD" clId="Web-{F7A3E38E-872A-C522-8F26-363C77AC7B9D}" dt="2023-03-01T07:00:02.634" v="14"/>
        <pc:sldMkLst>
          <pc:docMk/>
          <pc:sldMk cId="2172470805" sldId="34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D6B914-8157-DBDE-015E-6E68E4B395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072A93E-1913-3D62-B8A0-5E437FE3E9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031C4E-DF9F-3548-37A3-5CCD27ACF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6D7AB-E234-4D98-AB0D-F8C44725E9B8}" type="datetimeFigureOut">
              <a:rPr lang="cs-CZ" smtClean="0"/>
              <a:t>28.02.2023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A0A0F2-1650-9AEF-9E83-F2AC94D48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B572B3-BCD1-AD06-62AB-031578D5F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BC09-CA9A-4C34-8618-97D6B88849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035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ACA8C2-A234-6DF5-C218-E25AE408E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365C09A-8988-86E2-236E-33EC0106C2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D0C69B-B11B-3E26-68C4-00C76BD69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6D7AB-E234-4D98-AB0D-F8C44725E9B8}" type="datetimeFigureOut">
              <a:rPr lang="cs-CZ" smtClean="0"/>
              <a:t>28.02.2023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92A197-AA16-271C-8A25-C1006C4F4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65748D-ED29-CCDD-624C-CFEDB59A3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BC09-CA9A-4C34-8618-97D6B88849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5629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14D6E33-FBFB-CBB6-7D10-28F7DFA3F6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D5CB5A0-500C-C74C-E4F1-84BEC05D4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499A82-BB36-370D-1592-0169F832C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6D7AB-E234-4D98-AB0D-F8C44725E9B8}" type="datetimeFigureOut">
              <a:rPr lang="cs-CZ" smtClean="0"/>
              <a:t>28.02.2023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6983C7-FE1B-E59E-BDD0-820254869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5CBCC2-45BC-884B-421C-EB04D17C5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BC09-CA9A-4C34-8618-97D6B88849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74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B5FFFB-ACEB-4181-2E33-96494E85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10307D-C435-84DB-551B-90F993CF1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0C8B99-6AF3-5FF6-C779-51D713100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6D7AB-E234-4D98-AB0D-F8C44725E9B8}" type="datetimeFigureOut">
              <a:rPr lang="cs-CZ" smtClean="0"/>
              <a:t>28.02.2023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AC31F2-4AB1-9705-907E-867F5D37F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8078DC-9D23-CE98-2C39-BABFFB4E1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BC09-CA9A-4C34-8618-97D6B88849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2746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DCE564-08F8-47D0-5208-065745A50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A9E3357-4459-4D25-4898-0700911BD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1027282-DB1C-92A3-EB56-BD5502791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6D7AB-E234-4D98-AB0D-F8C44725E9B8}" type="datetimeFigureOut">
              <a:rPr lang="cs-CZ" smtClean="0"/>
              <a:t>28.02.2023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61C318-76D6-BB98-2EFC-6C0469F52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2C3F84-1EC2-3E4E-BDC8-22086787F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BC09-CA9A-4C34-8618-97D6B88849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0628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C7195B-74F0-FE73-7A3B-5FF119ECC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A250E5-0283-8E43-BD62-66D3A99E7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395BCED-1E53-F2E9-065E-1D424E5D9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3EBC3D8-28EC-F5A3-3E95-082106C87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6D7AB-E234-4D98-AB0D-F8C44725E9B8}" type="datetimeFigureOut">
              <a:rPr lang="cs-CZ" smtClean="0"/>
              <a:t>28.02.2023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20D6CDC-A095-8E22-E697-9F0B90DC3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6FFF48A-D494-1541-2DDA-8E88BF99F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BC09-CA9A-4C34-8618-97D6B88849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265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CB2248-F673-F11F-6B1B-6DB7FB81C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AD119A0-D56A-1847-3451-AC5338045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E6B0657-BE55-453F-A1A9-F69C2AE60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A4F3308-B40C-BF03-22C4-6884AD0A28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F6ADC8B-3ED9-E688-5BF7-2A36B0B4E8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F26D449-4352-17C5-4F63-A96BC2820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6D7AB-E234-4D98-AB0D-F8C44725E9B8}" type="datetimeFigureOut">
              <a:rPr lang="cs-CZ" smtClean="0"/>
              <a:t>28.02.2023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30C8204-D43C-47C5-3290-415F927A7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E736A38-DD7B-8BB6-0457-FD251222C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BC09-CA9A-4C34-8618-97D6B88849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2561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26B95C-8237-E3E5-ED23-7CA6AF85F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CB6C669-CB07-F416-3FCF-3540BB81A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6D7AB-E234-4D98-AB0D-F8C44725E9B8}" type="datetimeFigureOut">
              <a:rPr lang="cs-CZ" smtClean="0"/>
              <a:t>28.02.2023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3104599-5C92-81A0-47C1-9192A3024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BF05762-B731-E557-3156-ECF6A996C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BC09-CA9A-4C34-8618-97D6B88849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296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F46503F-7875-424E-5370-C54535709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6D7AB-E234-4D98-AB0D-F8C44725E9B8}" type="datetimeFigureOut">
              <a:rPr lang="cs-CZ" smtClean="0"/>
              <a:t>28.02.2023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0580C84-E4EB-F0AE-EA47-C997A4254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8DF1D78-C0C8-5B9C-B1B5-CEBA16AE6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BC09-CA9A-4C34-8618-97D6B88849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705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49B796-9EF0-77DA-70AB-BA39ACF4D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A5A5E4-494D-3C3A-F20C-0B0634D85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DFF7325-0BAD-AB6A-589D-8AEDB324A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B9EF350-726D-B46F-DB8B-BDF10FD28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6D7AB-E234-4D98-AB0D-F8C44725E9B8}" type="datetimeFigureOut">
              <a:rPr lang="cs-CZ" smtClean="0"/>
              <a:t>28.02.2023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95E782-B44D-B5D8-44D2-BAA15E0DE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6A3606E-9C61-9E5A-8385-1A5966FB1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BC09-CA9A-4C34-8618-97D6B88849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0955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41D7B9-0789-B919-C917-4230276B3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26D9473-A79A-0FB5-C3F0-D34523F2E0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04AFE88-2290-523A-74A3-A070BB16A4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A96AC65-CE89-E139-989D-0A9BC6E1F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6D7AB-E234-4D98-AB0D-F8C44725E9B8}" type="datetimeFigureOut">
              <a:rPr lang="cs-CZ" smtClean="0"/>
              <a:t>28.02.2023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487AF6C-BF9C-ED4C-F6F0-12512E02A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437CA08-7B0B-C790-23D7-F6616B9F9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BC09-CA9A-4C34-8618-97D6B88849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067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2B2C041-5F05-3674-9A51-85929BAB4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43E18DC-E5F4-6DAC-2A56-97C895C7B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513908D-2CB9-B525-2D6A-B134C962B4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6D7AB-E234-4D98-AB0D-F8C44725E9B8}" type="datetimeFigureOut">
              <a:rPr lang="cs-CZ" smtClean="0"/>
              <a:t>28.02.2023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F2523C-0B24-F24D-AF02-7C2329ED48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1C92CA-31AA-15C3-AE40-A9E399B8F1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DBC09-CA9A-4C34-8618-97D6B88849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537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emf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8.emf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supersimple.com/song/farmer-in-the-dell-finny-the-shark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2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795849-3953-CBA1-5A95-C676AB761D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Phonetics</a:t>
            </a:r>
            <a:r>
              <a:rPr lang="cs-CZ" dirty="0"/>
              <a:t> 2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E098890-7339-4F04-5E4A-6825CFC88F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Week</a:t>
            </a:r>
            <a:r>
              <a:rPr lang="cs-CZ" dirty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658499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7044EF-BEA3-E146-D6F0-483205B92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Track No77">
            <a:hlinkClick r:id="" action="ppaction://media"/>
            <a:extLst>
              <a:ext uri="{FF2B5EF4-FFF2-40B4-BE49-F238E27FC236}">
                <a16:creationId xmlns:a16="http://schemas.microsoft.com/office/drawing/2014/main" id="{C184B5B8-C6F7-EC67-6C61-9495794BC8A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66421" y="4552435"/>
            <a:ext cx="609600" cy="609600"/>
          </a:xfr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915EE9C-7795-49A6-E958-359D970736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044" y="534388"/>
            <a:ext cx="12192000" cy="244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6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3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C18F01-4AAC-D584-8237-89154C545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Track No98">
            <a:hlinkClick r:id="" action="ppaction://media"/>
            <a:extLst>
              <a:ext uri="{FF2B5EF4-FFF2-40B4-BE49-F238E27FC236}">
                <a16:creationId xmlns:a16="http://schemas.microsoft.com/office/drawing/2014/main" id="{0420C25B-3A49-EEEB-A799-44BB1218D836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68930" y="4791332"/>
            <a:ext cx="609600" cy="609600"/>
          </a:xfr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164E3A6-FF20-7585-45EF-AE67F1AB2A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5125"/>
            <a:ext cx="12192000" cy="348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8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448A04-F0AF-5056-6946-9FAA67026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Bug in a </a:t>
            </a:r>
            <a:r>
              <a:rPr lang="cs-CZ" dirty="0" err="1">
                <a:cs typeface="Calibri Light"/>
              </a:rPr>
              <a:t>rug</a:t>
            </a:r>
            <a:endParaRPr lang="cs-CZ" dirty="0" err="1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04C8B08-3628-08D7-169E-45832E3A05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B65A2A-056E-B4ED-50DA-2420C729A6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GB" dirty="0">
                <a:ea typeface="+mn-lt"/>
                <a:cs typeface="+mn-lt"/>
              </a:rPr>
              <a:t>“I need my sleep tonight, “ says bug.</a:t>
            </a:r>
            <a:endParaRPr lang="cs-CZ" dirty="0">
              <a:ea typeface="+mn-lt"/>
              <a:cs typeface="+mn-lt"/>
            </a:endParaRPr>
          </a:p>
          <a:p>
            <a:r>
              <a:rPr lang="en-GB" dirty="0">
                <a:ea typeface="+mn-lt"/>
                <a:cs typeface="+mn-lt"/>
              </a:rPr>
              <a:t>“Tomorrow I start work for slug.”</a:t>
            </a:r>
            <a:endParaRPr lang="cs-CZ" dirty="0">
              <a:ea typeface="+mn-lt"/>
              <a:cs typeface="+mn-lt"/>
            </a:endParaRPr>
          </a:p>
          <a:p>
            <a:r>
              <a:rPr lang="en-GB" dirty="0">
                <a:ea typeface="+mn-lt"/>
                <a:cs typeface="+mn-lt"/>
              </a:rPr>
              <a:t>Bug hugs his bear he starts to nap.</a:t>
            </a:r>
            <a:endParaRPr lang="cs-CZ" dirty="0">
              <a:ea typeface="+mn-lt"/>
              <a:cs typeface="+mn-lt"/>
            </a:endParaRPr>
          </a:p>
          <a:p>
            <a:r>
              <a:rPr lang="en-GB" dirty="0">
                <a:ea typeface="+mn-lt"/>
                <a:cs typeface="+mn-lt"/>
              </a:rPr>
              <a:t>Then he hears barking… Yap, Yap, Yap.</a:t>
            </a:r>
            <a:endParaRPr lang="cs-CZ" dirty="0">
              <a:ea typeface="+mn-lt"/>
              <a:cs typeface="+mn-lt"/>
            </a:endParaRPr>
          </a:p>
          <a:p>
            <a:r>
              <a:rPr lang="en-GB" dirty="0">
                <a:ea typeface="+mn-lt"/>
                <a:cs typeface="+mn-lt"/>
              </a:rPr>
              <a:t>Bug plugs his ears, but all too soon…</a:t>
            </a:r>
            <a:endParaRPr lang="cs-CZ" dirty="0">
              <a:ea typeface="+mn-lt"/>
              <a:cs typeface="+mn-lt"/>
            </a:endParaRPr>
          </a:p>
          <a:p>
            <a:r>
              <a:rPr lang="en-GB" dirty="0">
                <a:ea typeface="+mn-lt"/>
                <a:cs typeface="+mn-lt"/>
              </a:rPr>
              <a:t>Owl is hooting at the moon… T-wit T-woo!</a:t>
            </a:r>
            <a:endParaRPr lang="cs-CZ" dirty="0">
              <a:ea typeface="+mn-lt"/>
              <a:cs typeface="+mn-lt"/>
            </a:endParaRPr>
          </a:p>
          <a:p>
            <a:r>
              <a:rPr lang="en-GB" dirty="0">
                <a:ea typeface="+mn-lt"/>
                <a:cs typeface="+mn-lt"/>
              </a:rPr>
              <a:t>A car alarm adds to the row… </a:t>
            </a:r>
            <a:r>
              <a:rPr lang="en-GB" dirty="0" err="1">
                <a:ea typeface="+mn-lt"/>
                <a:cs typeface="+mn-lt"/>
              </a:rPr>
              <a:t>parb</a:t>
            </a:r>
            <a:r>
              <a:rPr lang="en-GB" dirty="0">
                <a:ea typeface="+mn-lt"/>
                <a:cs typeface="+mn-lt"/>
              </a:rPr>
              <a:t> beep </a:t>
            </a:r>
            <a:r>
              <a:rPr lang="en-GB" dirty="0" err="1">
                <a:ea typeface="+mn-lt"/>
                <a:cs typeface="+mn-lt"/>
              </a:rPr>
              <a:t>parb</a:t>
            </a:r>
            <a:endParaRPr lang="cs-CZ" dirty="0" err="1">
              <a:ea typeface="+mn-lt"/>
              <a:cs typeface="+mn-lt"/>
            </a:endParaRPr>
          </a:p>
          <a:p>
            <a:endParaRPr lang="en-GB" dirty="0">
              <a:ea typeface="+mn-lt"/>
              <a:cs typeface="+mn-lt"/>
            </a:endParaRPr>
          </a:p>
          <a:p>
            <a:endParaRPr lang="cs-CZ" dirty="0">
              <a:cs typeface="Calibri"/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467A544-5387-CEBA-2C01-782231566D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C93E982-1A00-C29C-AC3D-8B2BD3F2A00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GB" dirty="0">
                <a:cs typeface="Calibri"/>
              </a:rPr>
              <a:t>I can´t sleep now!</a:t>
            </a:r>
            <a:endParaRPr lang="cs-CZ" dirty="0">
              <a:ea typeface="+mn-lt"/>
              <a:cs typeface="+mn-lt"/>
            </a:endParaRPr>
          </a:p>
          <a:p>
            <a:r>
              <a:rPr lang="en-GB" dirty="0">
                <a:cs typeface="Calibri"/>
              </a:rPr>
              <a:t>Bug plods to work. His eyes feel sore.</a:t>
            </a:r>
            <a:endParaRPr lang="cs-CZ" dirty="0">
              <a:ea typeface="+mn-lt"/>
              <a:cs typeface="+mn-lt"/>
            </a:endParaRPr>
          </a:p>
          <a:p>
            <a:r>
              <a:rPr lang="en-GB" dirty="0">
                <a:cs typeface="Calibri"/>
              </a:rPr>
              <a:t>Slug´s going out. “Bug, mind the store!”</a:t>
            </a:r>
            <a:endParaRPr lang="cs-CZ" dirty="0">
              <a:ea typeface="+mn-lt"/>
              <a:cs typeface="+mn-lt"/>
            </a:endParaRPr>
          </a:p>
          <a:p>
            <a:r>
              <a:rPr lang="en-GB" dirty="0">
                <a:cs typeface="Calibri"/>
              </a:rPr>
              <a:t>“I feel so sleepy now,” thinks Bug.</a:t>
            </a:r>
            <a:endParaRPr lang="cs-CZ" dirty="0">
              <a:ea typeface="+mn-lt"/>
              <a:cs typeface="+mn-lt"/>
            </a:endParaRPr>
          </a:p>
          <a:p>
            <a:r>
              <a:rPr lang="en-GB" dirty="0">
                <a:cs typeface="Calibri"/>
              </a:rPr>
              <a:t>“And all these rugs look soft and snug…”</a:t>
            </a:r>
            <a:endParaRPr lang="cs-CZ" dirty="0">
              <a:ea typeface="+mn-lt"/>
              <a:cs typeface="+mn-lt"/>
            </a:endParaRPr>
          </a:p>
          <a:p>
            <a:r>
              <a:rPr lang="en-GB" dirty="0">
                <a:cs typeface="Calibri"/>
              </a:rPr>
              <a:t>When slug comes back at 10 o´clock…</a:t>
            </a:r>
            <a:endParaRPr lang="cs-CZ" dirty="0">
              <a:ea typeface="+mn-lt"/>
              <a:cs typeface="+mn-lt"/>
            </a:endParaRPr>
          </a:p>
          <a:p>
            <a:r>
              <a:rPr lang="en-GB" dirty="0">
                <a:cs typeface="Calibri"/>
              </a:rPr>
              <a:t>…his store is packed, it´s quite a shock.</a:t>
            </a:r>
            <a:endParaRPr lang="cs-CZ" dirty="0">
              <a:ea typeface="+mn-lt"/>
              <a:cs typeface="+mn-lt"/>
            </a:endParaRPr>
          </a:p>
          <a:p>
            <a:r>
              <a:rPr lang="en-GB" dirty="0">
                <a:cs typeface="Calibri"/>
              </a:rPr>
              <a:t>The shoppers want a rug from slug. </a:t>
            </a:r>
            <a:endParaRPr lang="cs-CZ" dirty="0">
              <a:ea typeface="+mn-lt"/>
              <a:cs typeface="+mn-lt"/>
            </a:endParaRPr>
          </a:p>
          <a:p>
            <a:r>
              <a:rPr lang="en-GB" dirty="0">
                <a:cs typeface="Calibri"/>
              </a:rPr>
              <a:t>Soon we shall be as snug as Bug!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6935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245C59-0991-891A-9F90-284C4E44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CD4FA1-3B72-64A4-EAB5-2305FC2D1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45D27A6-3CE1-2472-BC5C-7C48F517E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895" y="0"/>
            <a:ext cx="9732210" cy="6858000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399C633-C2C7-58A9-9024-D2418DFEF658}"/>
              </a:ext>
            </a:extLst>
          </p:cNvPr>
          <p:cNvSpPr/>
          <p:nvPr/>
        </p:nvSpPr>
        <p:spPr>
          <a:xfrm>
            <a:off x="5132173" y="4580237"/>
            <a:ext cx="963828" cy="910001"/>
          </a:xfrm>
          <a:prstGeom prst="rect">
            <a:avLst/>
          </a:prstGeom>
          <a:solidFill>
            <a:srgbClr val="FF0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42181E9-9C59-F21C-703E-3B0DECFF79BF}"/>
              </a:ext>
            </a:extLst>
          </p:cNvPr>
          <p:cNvSpPr txBox="1"/>
          <p:nvPr/>
        </p:nvSpPr>
        <p:spPr>
          <a:xfrm rot="16200000">
            <a:off x="-1501048" y="2972232"/>
            <a:ext cx="3895105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3600" b="1" err="1"/>
              <a:t>Week</a:t>
            </a:r>
            <a:r>
              <a:rPr lang="cs-CZ" sz="3600" b="1"/>
              <a:t> 3 – </a:t>
            </a:r>
            <a:r>
              <a:rPr lang="cs-CZ" sz="3600" b="1" err="1"/>
              <a:t>fricatives</a:t>
            </a:r>
            <a:r>
              <a:rPr lang="cs-CZ" sz="3600" b="1"/>
              <a:t> 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16837EF-8590-813E-D80E-DCC952C5E6E0}"/>
              </a:ext>
            </a:extLst>
          </p:cNvPr>
          <p:cNvSpPr/>
          <p:nvPr/>
        </p:nvSpPr>
        <p:spPr>
          <a:xfrm>
            <a:off x="6074311" y="4580237"/>
            <a:ext cx="963828" cy="910001"/>
          </a:xfrm>
          <a:prstGeom prst="rect">
            <a:avLst/>
          </a:prstGeom>
          <a:solidFill>
            <a:srgbClr val="FF0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36F15B7A-4CEE-2D6D-59FE-E0730612436B}"/>
              </a:ext>
            </a:extLst>
          </p:cNvPr>
          <p:cNvSpPr/>
          <p:nvPr/>
        </p:nvSpPr>
        <p:spPr>
          <a:xfrm>
            <a:off x="2249740" y="4592160"/>
            <a:ext cx="963828" cy="910001"/>
          </a:xfrm>
          <a:prstGeom prst="rect">
            <a:avLst/>
          </a:prstGeom>
          <a:solidFill>
            <a:srgbClr val="FF0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E72DE259-6757-BCBC-459A-FE2D40316C65}"/>
              </a:ext>
            </a:extLst>
          </p:cNvPr>
          <p:cNvSpPr/>
          <p:nvPr/>
        </p:nvSpPr>
        <p:spPr>
          <a:xfrm>
            <a:off x="1399937" y="4592160"/>
            <a:ext cx="963828" cy="910001"/>
          </a:xfrm>
          <a:prstGeom prst="rect">
            <a:avLst/>
          </a:prstGeom>
          <a:solidFill>
            <a:srgbClr val="FF0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2885E06-51BF-5134-D9EE-CCA3ABE00ED5}"/>
              </a:ext>
            </a:extLst>
          </p:cNvPr>
          <p:cNvSpPr/>
          <p:nvPr/>
        </p:nvSpPr>
        <p:spPr>
          <a:xfrm>
            <a:off x="3191878" y="4580236"/>
            <a:ext cx="963828" cy="910001"/>
          </a:xfrm>
          <a:prstGeom prst="rect">
            <a:avLst/>
          </a:prstGeom>
          <a:solidFill>
            <a:srgbClr val="FF0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00FEBF8-E125-9F2B-4A6C-9074F197D375}"/>
              </a:ext>
            </a:extLst>
          </p:cNvPr>
          <p:cNvSpPr/>
          <p:nvPr/>
        </p:nvSpPr>
        <p:spPr>
          <a:xfrm>
            <a:off x="4165456" y="4592160"/>
            <a:ext cx="963828" cy="910001"/>
          </a:xfrm>
          <a:prstGeom prst="rect">
            <a:avLst/>
          </a:prstGeom>
          <a:solidFill>
            <a:srgbClr val="FF0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D86CBEB2-0A70-9271-9BA3-10F84815625D}"/>
              </a:ext>
            </a:extLst>
          </p:cNvPr>
          <p:cNvSpPr/>
          <p:nvPr/>
        </p:nvSpPr>
        <p:spPr>
          <a:xfrm>
            <a:off x="7930413" y="4604083"/>
            <a:ext cx="963828" cy="910001"/>
          </a:xfrm>
          <a:prstGeom prst="rect">
            <a:avLst/>
          </a:prstGeom>
          <a:solidFill>
            <a:srgbClr val="FF0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E8289F2E-9CEF-D53E-7077-7BABEF64361C}"/>
              </a:ext>
            </a:extLst>
          </p:cNvPr>
          <p:cNvSpPr/>
          <p:nvPr/>
        </p:nvSpPr>
        <p:spPr>
          <a:xfrm>
            <a:off x="7002362" y="4592160"/>
            <a:ext cx="963828" cy="910001"/>
          </a:xfrm>
          <a:prstGeom prst="rect">
            <a:avLst/>
          </a:prstGeom>
          <a:solidFill>
            <a:srgbClr val="FF0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6180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245C59-0991-891A-9F90-284C4E44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Fricatives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CD4FA1-3B72-64A4-EAB5-2305FC2D1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err="1"/>
              <a:t>What</a:t>
            </a:r>
            <a:r>
              <a:rPr lang="cs-CZ"/>
              <a:t> </a:t>
            </a:r>
            <a:r>
              <a:rPr lang="cs-CZ" err="1"/>
              <a:t>makes</a:t>
            </a:r>
            <a:r>
              <a:rPr lang="cs-CZ"/>
              <a:t> these </a:t>
            </a:r>
            <a:r>
              <a:rPr lang="cs-CZ" err="1"/>
              <a:t>two</a:t>
            </a:r>
            <a:r>
              <a:rPr lang="cs-CZ"/>
              <a:t> </a:t>
            </a:r>
            <a:r>
              <a:rPr lang="cs-CZ" err="1"/>
              <a:t>groups</a:t>
            </a:r>
            <a:r>
              <a:rPr lang="cs-CZ"/>
              <a:t> </a:t>
            </a:r>
            <a:r>
              <a:rPr lang="cs-CZ" err="1"/>
              <a:t>different</a:t>
            </a:r>
            <a:r>
              <a:rPr lang="cs-CZ"/>
              <a:t>?</a:t>
            </a:r>
          </a:p>
          <a:p>
            <a:r>
              <a:rPr lang="cs-CZ" err="1"/>
              <a:t>What</a:t>
            </a:r>
            <a:r>
              <a:rPr lang="cs-CZ"/>
              <a:t> </a:t>
            </a:r>
            <a:r>
              <a:rPr lang="cs-CZ" err="1"/>
              <a:t>problems</a:t>
            </a:r>
            <a:r>
              <a:rPr lang="cs-CZ"/>
              <a:t> </a:t>
            </a:r>
            <a:r>
              <a:rPr lang="cs-CZ" err="1"/>
              <a:t>can</a:t>
            </a:r>
            <a:r>
              <a:rPr lang="cs-CZ"/>
              <a:t> </a:t>
            </a:r>
            <a:r>
              <a:rPr lang="cs-CZ" err="1"/>
              <a:t>we</a:t>
            </a:r>
            <a:r>
              <a:rPr lang="cs-CZ"/>
              <a:t> </a:t>
            </a:r>
            <a:r>
              <a:rPr lang="cs-CZ" err="1"/>
              <a:t>expect</a:t>
            </a:r>
            <a:r>
              <a:rPr lang="cs-CZ"/>
              <a:t>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45D27A6-3CE1-2472-BC5C-7C48F517E0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613" b="19770"/>
          <a:stretch/>
        </p:blipFill>
        <p:spPr>
          <a:xfrm>
            <a:off x="1229895" y="4568314"/>
            <a:ext cx="9732210" cy="93384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42181E9-9C59-F21C-703E-3B0DECFF79BF}"/>
              </a:ext>
            </a:extLst>
          </p:cNvPr>
          <p:cNvSpPr txBox="1"/>
          <p:nvPr/>
        </p:nvSpPr>
        <p:spPr>
          <a:xfrm rot="16200000">
            <a:off x="-1501048" y="2972232"/>
            <a:ext cx="3895105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3600" b="1" err="1"/>
              <a:t>Week</a:t>
            </a:r>
            <a:r>
              <a:rPr lang="cs-CZ" sz="3600" b="1"/>
              <a:t> 3 – </a:t>
            </a:r>
            <a:r>
              <a:rPr lang="cs-CZ" sz="3600" b="1" err="1"/>
              <a:t>fricatives</a:t>
            </a:r>
            <a:r>
              <a:rPr lang="cs-CZ" sz="3600" b="1"/>
              <a:t> 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16837EF-8590-813E-D80E-DCC952C5E6E0}"/>
              </a:ext>
            </a:extLst>
          </p:cNvPr>
          <p:cNvSpPr/>
          <p:nvPr/>
        </p:nvSpPr>
        <p:spPr>
          <a:xfrm>
            <a:off x="6074311" y="4580237"/>
            <a:ext cx="963828" cy="910001"/>
          </a:xfrm>
          <a:prstGeom prst="rect">
            <a:avLst/>
          </a:prstGeom>
          <a:solidFill>
            <a:srgbClr val="FF0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36F15B7A-4CEE-2D6D-59FE-E0730612436B}"/>
              </a:ext>
            </a:extLst>
          </p:cNvPr>
          <p:cNvSpPr/>
          <p:nvPr/>
        </p:nvSpPr>
        <p:spPr>
          <a:xfrm>
            <a:off x="2249740" y="4592160"/>
            <a:ext cx="963828" cy="910001"/>
          </a:xfrm>
          <a:prstGeom prst="rect">
            <a:avLst/>
          </a:prstGeom>
          <a:solidFill>
            <a:srgbClr val="FF0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E72DE259-6757-BCBC-459A-FE2D40316C65}"/>
              </a:ext>
            </a:extLst>
          </p:cNvPr>
          <p:cNvSpPr/>
          <p:nvPr/>
        </p:nvSpPr>
        <p:spPr>
          <a:xfrm>
            <a:off x="1399937" y="4592160"/>
            <a:ext cx="963828" cy="910001"/>
          </a:xfrm>
          <a:prstGeom prst="rect">
            <a:avLst/>
          </a:prstGeom>
          <a:solidFill>
            <a:srgbClr val="FFFF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00FEBF8-E125-9F2B-4A6C-9074F197D375}"/>
              </a:ext>
            </a:extLst>
          </p:cNvPr>
          <p:cNvSpPr/>
          <p:nvPr/>
        </p:nvSpPr>
        <p:spPr>
          <a:xfrm>
            <a:off x="4165456" y="4592160"/>
            <a:ext cx="963828" cy="910001"/>
          </a:xfrm>
          <a:prstGeom prst="rect">
            <a:avLst/>
          </a:prstGeom>
          <a:solidFill>
            <a:srgbClr val="FF0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D86CBEB2-0A70-9271-9BA3-10F84815625D}"/>
              </a:ext>
            </a:extLst>
          </p:cNvPr>
          <p:cNvSpPr/>
          <p:nvPr/>
        </p:nvSpPr>
        <p:spPr>
          <a:xfrm>
            <a:off x="7930413" y="4604083"/>
            <a:ext cx="963828" cy="910001"/>
          </a:xfrm>
          <a:prstGeom prst="rect">
            <a:avLst/>
          </a:prstGeom>
          <a:solidFill>
            <a:srgbClr val="FF0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70D3E486-2694-DA14-DBF1-D253A3E65093}"/>
              </a:ext>
            </a:extLst>
          </p:cNvPr>
          <p:cNvSpPr/>
          <p:nvPr/>
        </p:nvSpPr>
        <p:spPr>
          <a:xfrm>
            <a:off x="3233251" y="4592159"/>
            <a:ext cx="963828" cy="910001"/>
          </a:xfrm>
          <a:prstGeom prst="rect">
            <a:avLst/>
          </a:prstGeom>
          <a:solidFill>
            <a:srgbClr val="FFFF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B17FE955-1BA8-63EB-51ED-941E365FDB2E}"/>
              </a:ext>
            </a:extLst>
          </p:cNvPr>
          <p:cNvSpPr/>
          <p:nvPr/>
        </p:nvSpPr>
        <p:spPr>
          <a:xfrm>
            <a:off x="5142106" y="4604083"/>
            <a:ext cx="963828" cy="910001"/>
          </a:xfrm>
          <a:prstGeom prst="rect">
            <a:avLst/>
          </a:prstGeom>
          <a:solidFill>
            <a:srgbClr val="FFFF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F57B9C9F-871B-4C0D-C60C-3BC770F02279}"/>
              </a:ext>
            </a:extLst>
          </p:cNvPr>
          <p:cNvSpPr/>
          <p:nvPr/>
        </p:nvSpPr>
        <p:spPr>
          <a:xfrm>
            <a:off x="7038139" y="4604083"/>
            <a:ext cx="963828" cy="910001"/>
          </a:xfrm>
          <a:prstGeom prst="rect">
            <a:avLst/>
          </a:prstGeom>
          <a:solidFill>
            <a:srgbClr val="FFFF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297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1B254A-A624-CF5F-3970-3077B6ECD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C163D7-F50A-C723-064F-6829EFE2E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8AB3FBE-0436-CEFE-BB8C-0ADD252B5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7592"/>
            <a:ext cx="12192000" cy="154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60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C62E4F-AAB4-D043-A4B2-474CBB9FC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EDA6EC-63F8-0510-6423-33478F549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48A484D-5646-6048-7547-3B476DD73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2407"/>
            <a:ext cx="12192000" cy="515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78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AF2282-F0E7-9B4E-FD98-C273C2CD9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Problems</a:t>
            </a:r>
            <a:r>
              <a:rPr lang="cs-CZ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D5605B-33D4-8C6A-F1CD-C8E06F04A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DAC65521-F2DA-DBA1-5241-3A759E9946A3}"/>
              </a:ext>
            </a:extLst>
          </p:cNvPr>
          <p:cNvSpPr/>
          <p:nvPr/>
        </p:nvSpPr>
        <p:spPr>
          <a:xfrm>
            <a:off x="9702114" y="5468509"/>
            <a:ext cx="601362" cy="708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/>
              <a:t>s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45314EA-E1E0-3793-DDAE-040246D14E5A}"/>
              </a:ext>
            </a:extLst>
          </p:cNvPr>
          <p:cNvSpPr/>
          <p:nvPr/>
        </p:nvSpPr>
        <p:spPr>
          <a:xfrm>
            <a:off x="10752438" y="5468509"/>
            <a:ext cx="601362" cy="7084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θ</a:t>
            </a:r>
            <a:endParaRPr lang="cs-CZ" sz="540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152415A-D23D-8BAA-C025-3E6143E42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933" y="0"/>
            <a:ext cx="5554134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A002488-4BEF-E26E-74B5-187534E95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535" y="0"/>
            <a:ext cx="5528930" cy="685800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F0DA779C-3B46-E33E-80B0-40A44DCF08D4}"/>
              </a:ext>
            </a:extLst>
          </p:cNvPr>
          <p:cNvSpPr txBox="1"/>
          <p:nvPr/>
        </p:nvSpPr>
        <p:spPr>
          <a:xfrm>
            <a:off x="205946" y="6104237"/>
            <a:ext cx="30068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Baker, Ann. </a:t>
            </a:r>
            <a:r>
              <a:rPr lang="en-US" sz="11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Ship or Sheep? Book and Audio CD Pack: An Intermediate Pronunciation Course</a:t>
            </a:r>
            <a:r>
              <a:rPr lang="en-US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Cambridge University Press, 2006.</a:t>
            </a:r>
            <a:endParaRPr lang="cs-CZ" sz="1100"/>
          </a:p>
        </p:txBody>
      </p:sp>
    </p:spTree>
    <p:extLst>
      <p:ext uri="{BB962C8B-B14F-4D97-AF65-F5344CB8AC3E}">
        <p14:creationId xmlns:p14="http://schemas.microsoft.com/office/powerpoint/2010/main" val="968829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AF2282-F0E7-9B4E-FD98-C273C2CD9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Problems</a:t>
            </a:r>
            <a:r>
              <a:rPr lang="cs-CZ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D5605B-33D4-8C6A-F1CD-C8E06F04A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DAC65521-F2DA-DBA1-5241-3A759E9946A3}"/>
              </a:ext>
            </a:extLst>
          </p:cNvPr>
          <p:cNvSpPr/>
          <p:nvPr/>
        </p:nvSpPr>
        <p:spPr>
          <a:xfrm>
            <a:off x="9702114" y="5468509"/>
            <a:ext cx="601362" cy="708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/>
              <a:t>t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45314EA-E1E0-3793-DDAE-040246D14E5A}"/>
              </a:ext>
            </a:extLst>
          </p:cNvPr>
          <p:cNvSpPr/>
          <p:nvPr/>
        </p:nvSpPr>
        <p:spPr>
          <a:xfrm>
            <a:off x="10752438" y="5468509"/>
            <a:ext cx="601362" cy="7084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θ</a:t>
            </a:r>
            <a:endParaRPr lang="cs-CZ" sz="540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152415A-D23D-8BAA-C025-3E6143E42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933" y="0"/>
            <a:ext cx="5554134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A002488-4BEF-E26E-74B5-187534E95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535" y="0"/>
            <a:ext cx="5528930" cy="68580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D138616-898D-FAA7-5876-FD3804F630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0411" y="0"/>
            <a:ext cx="6051177" cy="685800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3B2B7D3D-0368-8B0B-9086-F38F4AB5D777}"/>
              </a:ext>
            </a:extLst>
          </p:cNvPr>
          <p:cNvSpPr txBox="1"/>
          <p:nvPr/>
        </p:nvSpPr>
        <p:spPr>
          <a:xfrm>
            <a:off x="205946" y="6104237"/>
            <a:ext cx="30068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Baker, Ann. </a:t>
            </a:r>
            <a:r>
              <a:rPr lang="en-US" sz="11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Ship or Sheep? Book and Audio CD Pack: An Intermediate Pronunciation Course</a:t>
            </a:r>
            <a:r>
              <a:rPr lang="en-US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Cambridge University Press, 2006.</a:t>
            </a:r>
            <a:endParaRPr lang="cs-CZ" sz="1100"/>
          </a:p>
        </p:txBody>
      </p:sp>
    </p:spTree>
    <p:extLst>
      <p:ext uri="{BB962C8B-B14F-4D97-AF65-F5344CB8AC3E}">
        <p14:creationId xmlns:p14="http://schemas.microsoft.com/office/powerpoint/2010/main" val="3015906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AF2282-F0E7-9B4E-FD98-C273C2CD9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Problems</a:t>
            </a:r>
            <a:r>
              <a:rPr lang="cs-CZ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D5605B-33D4-8C6A-F1CD-C8E06F04A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DAC65521-F2DA-DBA1-5241-3A759E9946A3}"/>
              </a:ext>
            </a:extLst>
          </p:cNvPr>
          <p:cNvSpPr/>
          <p:nvPr/>
        </p:nvSpPr>
        <p:spPr>
          <a:xfrm>
            <a:off x="9702114" y="5468509"/>
            <a:ext cx="601362" cy="708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/>
              <a:t>d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45314EA-E1E0-3793-DDAE-040246D14E5A}"/>
              </a:ext>
            </a:extLst>
          </p:cNvPr>
          <p:cNvSpPr/>
          <p:nvPr/>
        </p:nvSpPr>
        <p:spPr>
          <a:xfrm>
            <a:off x="10752438" y="5468509"/>
            <a:ext cx="601362" cy="7084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δ</a:t>
            </a:r>
            <a:endParaRPr lang="cs-CZ" sz="540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152415A-D23D-8BAA-C025-3E6143E42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933" y="0"/>
            <a:ext cx="5554134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A002488-4BEF-E26E-74B5-187534E95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535" y="0"/>
            <a:ext cx="5528930" cy="68580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D138616-898D-FAA7-5876-FD3804F630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0411" y="0"/>
            <a:ext cx="6051177" cy="6858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1878183-D07A-93E0-B1CE-2C6D9C0B7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8599" y="0"/>
            <a:ext cx="5314801" cy="685800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7664A46E-046D-A716-9337-CBFFEE868783}"/>
              </a:ext>
            </a:extLst>
          </p:cNvPr>
          <p:cNvSpPr txBox="1"/>
          <p:nvPr/>
        </p:nvSpPr>
        <p:spPr>
          <a:xfrm>
            <a:off x="205946" y="6104237"/>
            <a:ext cx="30068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Baker, Ann. </a:t>
            </a:r>
            <a:r>
              <a:rPr lang="en-US" sz="11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Ship or Sheep? Book and Audio CD Pack: An Intermediate Pronunciation Course</a:t>
            </a:r>
            <a:r>
              <a:rPr lang="en-US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Cambridge University Press, 2006.</a:t>
            </a:r>
            <a:endParaRPr lang="cs-CZ" sz="1100"/>
          </a:p>
        </p:txBody>
      </p:sp>
    </p:spTree>
    <p:extLst>
      <p:ext uri="{BB962C8B-B14F-4D97-AF65-F5344CB8AC3E}">
        <p14:creationId xmlns:p14="http://schemas.microsoft.com/office/powerpoint/2010/main" val="2143675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344830-EFAE-502A-318D-C47107199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04527B-688C-245A-D6D0-3AD4F9182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1223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A257D5-FE3E-2345-2EF2-562696099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671BD6-BA7F-2F78-A310-169867E32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E8A04FD-6D93-A002-9AB5-E25550724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834" y="0"/>
            <a:ext cx="4762331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4172FCE-414D-CF49-2285-CCC0995FFD8F}"/>
              </a:ext>
            </a:extLst>
          </p:cNvPr>
          <p:cNvSpPr txBox="1"/>
          <p:nvPr/>
        </p:nvSpPr>
        <p:spPr>
          <a:xfrm>
            <a:off x="205946" y="6104237"/>
            <a:ext cx="30068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Baker, Ann. </a:t>
            </a:r>
            <a:r>
              <a:rPr lang="en-US" sz="11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Ship or Sheep? Book and Audio CD Pack: An Intermediate Pronunciation Course</a:t>
            </a:r>
            <a:r>
              <a:rPr lang="en-US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Cambridge University Press, 2006.</a:t>
            </a:r>
            <a:endParaRPr lang="cs-CZ" sz="1100"/>
          </a:p>
        </p:txBody>
      </p:sp>
    </p:spTree>
    <p:extLst>
      <p:ext uri="{BB962C8B-B14F-4D97-AF65-F5344CB8AC3E}">
        <p14:creationId xmlns:p14="http://schemas.microsoft.com/office/powerpoint/2010/main" val="1097283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35E885-2BC1-5DEF-26C0-47EB18A1D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B74C3D-D53C-0AB4-A6A1-2F0EDB6F0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EDA75AA-364D-5C8B-8FE1-42ED0723A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607" y="306091"/>
            <a:ext cx="5000786" cy="624581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B45894C-5605-319C-A08B-8B07BB06FFFA}"/>
              </a:ext>
            </a:extLst>
          </p:cNvPr>
          <p:cNvSpPr txBox="1"/>
          <p:nvPr/>
        </p:nvSpPr>
        <p:spPr>
          <a:xfrm>
            <a:off x="205946" y="6104237"/>
            <a:ext cx="30068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Baker, Ann. </a:t>
            </a:r>
            <a:r>
              <a:rPr lang="en-US" sz="11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Ship or Sheep? Book and Audio CD Pack: An Intermediate Pronunciation Course</a:t>
            </a:r>
            <a:r>
              <a:rPr lang="en-US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Cambridge University Press, 2006.</a:t>
            </a:r>
            <a:endParaRPr lang="cs-CZ" sz="1100"/>
          </a:p>
        </p:txBody>
      </p:sp>
    </p:spTree>
    <p:extLst>
      <p:ext uri="{BB962C8B-B14F-4D97-AF65-F5344CB8AC3E}">
        <p14:creationId xmlns:p14="http://schemas.microsoft.com/office/powerpoint/2010/main" val="898780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AF2282-F0E7-9B4E-FD98-C273C2CD9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Problems</a:t>
            </a:r>
            <a:r>
              <a:rPr lang="cs-CZ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D5605B-33D4-8C6A-F1CD-C8E06F04A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DAC65521-F2DA-DBA1-5241-3A759E9946A3}"/>
              </a:ext>
            </a:extLst>
          </p:cNvPr>
          <p:cNvSpPr/>
          <p:nvPr/>
        </p:nvSpPr>
        <p:spPr>
          <a:xfrm>
            <a:off x="9702114" y="5468509"/>
            <a:ext cx="601362" cy="708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/>
              <a:t>f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45314EA-E1E0-3793-DDAE-040246D14E5A}"/>
              </a:ext>
            </a:extLst>
          </p:cNvPr>
          <p:cNvSpPr/>
          <p:nvPr/>
        </p:nvSpPr>
        <p:spPr>
          <a:xfrm>
            <a:off x="10752438" y="5468509"/>
            <a:ext cx="601362" cy="7084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θ</a:t>
            </a:r>
            <a:endParaRPr lang="cs-CZ" sz="540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152415A-D23D-8BAA-C025-3E6143E42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933" y="0"/>
            <a:ext cx="5554134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A002488-4BEF-E26E-74B5-187534E95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535" y="0"/>
            <a:ext cx="5528930" cy="68580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3D6967A-BAD8-F445-CED9-B4EEEFC73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1787" y="0"/>
            <a:ext cx="5608425" cy="685800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F670D61D-FECD-A1AD-6D90-D08BFF054D45}"/>
              </a:ext>
            </a:extLst>
          </p:cNvPr>
          <p:cNvSpPr txBox="1"/>
          <p:nvPr/>
        </p:nvSpPr>
        <p:spPr>
          <a:xfrm>
            <a:off x="205946" y="6104237"/>
            <a:ext cx="30068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Baker, Ann. </a:t>
            </a:r>
            <a:r>
              <a:rPr lang="en-US" sz="11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Ship or Sheep? Book and Audio CD Pack: An Intermediate Pronunciation Course</a:t>
            </a:r>
            <a:r>
              <a:rPr lang="en-US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Cambridge University Press, 2006.</a:t>
            </a:r>
            <a:endParaRPr lang="cs-CZ" sz="1100"/>
          </a:p>
        </p:txBody>
      </p:sp>
    </p:spTree>
    <p:extLst>
      <p:ext uri="{BB962C8B-B14F-4D97-AF65-F5344CB8AC3E}">
        <p14:creationId xmlns:p14="http://schemas.microsoft.com/office/powerpoint/2010/main" val="1766250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AF2282-F0E7-9B4E-FD98-C273C2CD9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Problems</a:t>
            </a:r>
            <a:r>
              <a:rPr lang="cs-CZ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D5605B-33D4-8C6A-F1CD-C8E06F04A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DAC65521-F2DA-DBA1-5241-3A759E9946A3}"/>
              </a:ext>
            </a:extLst>
          </p:cNvPr>
          <p:cNvSpPr/>
          <p:nvPr/>
        </p:nvSpPr>
        <p:spPr>
          <a:xfrm>
            <a:off x="9702114" y="5468509"/>
            <a:ext cx="601362" cy="708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/>
              <a:t>f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45314EA-E1E0-3793-DDAE-040246D14E5A}"/>
              </a:ext>
            </a:extLst>
          </p:cNvPr>
          <p:cNvSpPr/>
          <p:nvPr/>
        </p:nvSpPr>
        <p:spPr>
          <a:xfrm>
            <a:off x="10752438" y="5468509"/>
            <a:ext cx="601362" cy="7084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/>
              <a:t>v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152415A-D23D-8BAA-C025-3E6143E42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933" y="0"/>
            <a:ext cx="5554134" cy="685800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183FA2E2-B81B-E049-157A-6BE192F683B4}"/>
              </a:ext>
            </a:extLst>
          </p:cNvPr>
          <p:cNvSpPr txBox="1"/>
          <p:nvPr/>
        </p:nvSpPr>
        <p:spPr>
          <a:xfrm>
            <a:off x="205946" y="6104237"/>
            <a:ext cx="30068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Baker, Ann. </a:t>
            </a:r>
            <a:r>
              <a:rPr lang="en-US" sz="11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Ship or Sheep? Book and Audio CD Pack: An Intermediate Pronunciation Course</a:t>
            </a:r>
            <a:r>
              <a:rPr lang="en-US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Cambridge University Press, 2006.</a:t>
            </a:r>
            <a:endParaRPr lang="cs-CZ" sz="1100"/>
          </a:p>
        </p:txBody>
      </p:sp>
    </p:spTree>
    <p:extLst>
      <p:ext uri="{BB962C8B-B14F-4D97-AF65-F5344CB8AC3E}">
        <p14:creationId xmlns:p14="http://schemas.microsoft.com/office/powerpoint/2010/main" val="186963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AF2282-F0E7-9B4E-FD98-C273C2CD9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Problems</a:t>
            </a:r>
            <a:r>
              <a:rPr lang="cs-CZ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D5605B-33D4-8C6A-F1CD-C8E06F04A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DAC65521-F2DA-DBA1-5241-3A759E9946A3}"/>
              </a:ext>
            </a:extLst>
          </p:cNvPr>
          <p:cNvSpPr/>
          <p:nvPr/>
        </p:nvSpPr>
        <p:spPr>
          <a:xfrm>
            <a:off x="9702114" y="5468509"/>
            <a:ext cx="601362" cy="708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/>
              <a:t>w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45314EA-E1E0-3793-DDAE-040246D14E5A}"/>
              </a:ext>
            </a:extLst>
          </p:cNvPr>
          <p:cNvSpPr/>
          <p:nvPr/>
        </p:nvSpPr>
        <p:spPr>
          <a:xfrm>
            <a:off x="10752438" y="5468509"/>
            <a:ext cx="601362" cy="7084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/>
              <a:t>v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152415A-D23D-8BAA-C025-3E6143E42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933" y="0"/>
            <a:ext cx="5554134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412CE08-B79A-C0A7-AEB7-42D817AB1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764" y="0"/>
            <a:ext cx="5384471" cy="685800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A3339FA-F55E-5D81-E806-A2C9BED02AC2}"/>
              </a:ext>
            </a:extLst>
          </p:cNvPr>
          <p:cNvSpPr txBox="1"/>
          <p:nvPr/>
        </p:nvSpPr>
        <p:spPr>
          <a:xfrm>
            <a:off x="205946" y="6104237"/>
            <a:ext cx="30068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Baker, Ann. </a:t>
            </a:r>
            <a:r>
              <a:rPr lang="en-US" sz="11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Ship or Sheep? Book and Audio CD Pack: An Intermediate Pronunciation Course</a:t>
            </a:r>
            <a:r>
              <a:rPr lang="en-US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Cambridge University Press, 2006.</a:t>
            </a:r>
            <a:endParaRPr lang="cs-CZ" sz="1100"/>
          </a:p>
        </p:txBody>
      </p:sp>
    </p:spTree>
    <p:extLst>
      <p:ext uri="{BB962C8B-B14F-4D97-AF65-F5344CB8AC3E}">
        <p14:creationId xmlns:p14="http://schemas.microsoft.com/office/powerpoint/2010/main" val="2628365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AF2282-F0E7-9B4E-FD98-C273C2CD9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Problems</a:t>
            </a:r>
            <a:r>
              <a:rPr lang="cs-CZ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D5605B-33D4-8C6A-F1CD-C8E06F04A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DAC65521-F2DA-DBA1-5241-3A759E9946A3}"/>
              </a:ext>
            </a:extLst>
          </p:cNvPr>
          <p:cNvSpPr/>
          <p:nvPr/>
        </p:nvSpPr>
        <p:spPr>
          <a:xfrm>
            <a:off x="9702114" y="5468509"/>
            <a:ext cx="601362" cy="708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/>
              <a:t>z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45314EA-E1E0-3793-DDAE-040246D14E5A}"/>
              </a:ext>
            </a:extLst>
          </p:cNvPr>
          <p:cNvSpPr/>
          <p:nvPr/>
        </p:nvSpPr>
        <p:spPr>
          <a:xfrm>
            <a:off x="10752438" y="5468509"/>
            <a:ext cx="601362" cy="7084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δ</a:t>
            </a:r>
            <a:endParaRPr lang="cs-CZ" sz="540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935B4E9-FA03-5A4D-5DFB-F7F6E03089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316"/>
          <a:stretch/>
        </p:blipFill>
        <p:spPr>
          <a:xfrm>
            <a:off x="3180012" y="369287"/>
            <a:ext cx="5598846" cy="5807676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21B6EA42-F386-6861-89D8-A35E7205CDB7}"/>
              </a:ext>
            </a:extLst>
          </p:cNvPr>
          <p:cNvSpPr txBox="1"/>
          <p:nvPr/>
        </p:nvSpPr>
        <p:spPr>
          <a:xfrm>
            <a:off x="205946" y="6104237"/>
            <a:ext cx="30068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Baker, Ann. </a:t>
            </a:r>
            <a:r>
              <a:rPr lang="en-US" sz="11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Ship or Sheep? Book and Audio CD Pack: An Intermediate Pronunciation Course</a:t>
            </a:r>
            <a:r>
              <a:rPr lang="en-US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Cambridge University Press, 2006.</a:t>
            </a:r>
            <a:endParaRPr lang="cs-CZ" sz="1100"/>
          </a:p>
        </p:txBody>
      </p:sp>
    </p:spTree>
    <p:extLst>
      <p:ext uri="{BB962C8B-B14F-4D97-AF65-F5344CB8AC3E}">
        <p14:creationId xmlns:p14="http://schemas.microsoft.com/office/powerpoint/2010/main" val="1609191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AF2282-F0E7-9B4E-FD98-C273C2CD9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Problems</a:t>
            </a:r>
            <a:r>
              <a:rPr lang="cs-CZ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D5605B-33D4-8C6A-F1CD-C8E06F04A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DAC65521-F2DA-DBA1-5241-3A759E9946A3}"/>
              </a:ext>
            </a:extLst>
          </p:cNvPr>
          <p:cNvSpPr/>
          <p:nvPr/>
        </p:nvSpPr>
        <p:spPr>
          <a:xfrm>
            <a:off x="9702114" y="5468509"/>
            <a:ext cx="601362" cy="708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/>
              <a:t>s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45314EA-E1E0-3793-DDAE-040246D14E5A}"/>
              </a:ext>
            </a:extLst>
          </p:cNvPr>
          <p:cNvSpPr/>
          <p:nvPr/>
        </p:nvSpPr>
        <p:spPr>
          <a:xfrm>
            <a:off x="10752438" y="5468509"/>
            <a:ext cx="601362" cy="7084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/>
              <a:t>z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D6223DB-0D43-1A22-F2BA-A393977B3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524" y="1365502"/>
            <a:ext cx="7495557" cy="445723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481862D-D7D9-92BB-73CE-5A273C4200DF}"/>
              </a:ext>
            </a:extLst>
          </p:cNvPr>
          <p:cNvSpPr txBox="1"/>
          <p:nvPr/>
        </p:nvSpPr>
        <p:spPr>
          <a:xfrm>
            <a:off x="205946" y="6104237"/>
            <a:ext cx="30068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Baker, Ann. </a:t>
            </a:r>
            <a:r>
              <a:rPr lang="en-US" sz="11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Ship or Sheep? Book and Audio CD Pack: An Intermediate Pronunciation Course</a:t>
            </a:r>
            <a:r>
              <a:rPr lang="en-US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Cambridge University Press, 2006.</a:t>
            </a:r>
            <a:endParaRPr lang="cs-CZ" sz="1100"/>
          </a:p>
        </p:txBody>
      </p:sp>
    </p:spTree>
    <p:extLst>
      <p:ext uri="{BB962C8B-B14F-4D97-AF65-F5344CB8AC3E}">
        <p14:creationId xmlns:p14="http://schemas.microsoft.com/office/powerpoint/2010/main" val="13425805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AF2282-F0E7-9B4E-FD98-C273C2CD9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Problems</a:t>
            </a:r>
            <a:r>
              <a:rPr lang="cs-CZ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D5605B-33D4-8C6A-F1CD-C8E06F04A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>
                <a:hlinkClick r:id="rId2"/>
              </a:rPr>
              <a:t>https://supersimple.com/song/farmer-in-the-dell-finny-the-shark/</a:t>
            </a:r>
            <a:endParaRPr lang="cs-CZ"/>
          </a:p>
          <a:p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DAC65521-F2DA-DBA1-5241-3A759E9946A3}"/>
              </a:ext>
            </a:extLst>
          </p:cNvPr>
          <p:cNvSpPr/>
          <p:nvPr/>
        </p:nvSpPr>
        <p:spPr>
          <a:xfrm>
            <a:off x="2512540" y="3056239"/>
            <a:ext cx="1944130" cy="2075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800"/>
              <a:t>s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45314EA-E1E0-3793-DDAE-040246D14E5A}"/>
              </a:ext>
            </a:extLst>
          </p:cNvPr>
          <p:cNvSpPr/>
          <p:nvPr/>
        </p:nvSpPr>
        <p:spPr>
          <a:xfrm>
            <a:off x="5622324" y="3056239"/>
            <a:ext cx="1944130" cy="207593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80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71324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A7472E-5FA6-1497-F022-1BE216574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522880-B0D4-240D-C620-327C25A0A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Pronouncing the -s (3rd. Singular Verbs, Plurals, Genitive or Contractions)  | Pronunciation english, Learn english, English words">
            <a:extLst>
              <a:ext uri="{FF2B5EF4-FFF2-40B4-BE49-F238E27FC236}">
                <a16:creationId xmlns:a16="http://schemas.microsoft.com/office/drawing/2014/main" id="{2E1E363C-9A7F-44B4-6D47-DFC4329F0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862013"/>
            <a:ext cx="609600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DA46886-11E7-9F6D-CE36-27EC7C61EDA2}"/>
              </a:ext>
            </a:extLst>
          </p:cNvPr>
          <p:cNvSpPr txBox="1"/>
          <p:nvPr/>
        </p:nvSpPr>
        <p:spPr>
          <a:xfrm>
            <a:off x="532661" y="6285390"/>
            <a:ext cx="11252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/>
              <a:t>https://www.google.com/url?sa=i&amp;url=https%3A%2F%2Fwww.pinterest.com%2Fpin%2F430516045623053861%2F&amp;psig=AOvVaw0KDh485XELwtpDI7GrkiJQ&amp;ust=1664566586926000&amp;source=images&amp;cd=vfe&amp;ved=0CAwQjRxqFwoTCPj83vbfuvoCFQAAAAAdAAAAABAD</a:t>
            </a:r>
          </a:p>
        </p:txBody>
      </p:sp>
    </p:spTree>
    <p:extLst>
      <p:ext uri="{BB962C8B-B14F-4D97-AF65-F5344CB8AC3E}">
        <p14:creationId xmlns:p14="http://schemas.microsoft.com/office/powerpoint/2010/main" val="12101363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448A04-F0AF-5056-6946-9FAA67026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Bug in a </a:t>
            </a:r>
            <a:r>
              <a:rPr lang="cs-CZ" dirty="0" err="1">
                <a:cs typeface="Calibri Light"/>
              </a:rPr>
              <a:t>rug</a:t>
            </a:r>
            <a:endParaRPr lang="cs-CZ" dirty="0" err="1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04C8B08-3628-08D7-169E-45832E3A05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B65A2A-056E-B4ED-50DA-2420C729A6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GB" dirty="0">
                <a:ea typeface="+mn-lt"/>
                <a:cs typeface="+mn-lt"/>
              </a:rPr>
              <a:t>“I need my sleep tonight, “ says bug.</a:t>
            </a:r>
            <a:endParaRPr lang="cs-CZ" dirty="0">
              <a:ea typeface="+mn-lt"/>
              <a:cs typeface="+mn-lt"/>
            </a:endParaRPr>
          </a:p>
          <a:p>
            <a:r>
              <a:rPr lang="en-GB" dirty="0">
                <a:ea typeface="+mn-lt"/>
                <a:cs typeface="+mn-lt"/>
              </a:rPr>
              <a:t>“Tomorrow I start work for slug.”</a:t>
            </a:r>
            <a:endParaRPr lang="cs-CZ" dirty="0">
              <a:ea typeface="+mn-lt"/>
              <a:cs typeface="+mn-lt"/>
            </a:endParaRPr>
          </a:p>
          <a:p>
            <a:r>
              <a:rPr lang="en-GB" dirty="0">
                <a:ea typeface="+mn-lt"/>
                <a:cs typeface="+mn-lt"/>
              </a:rPr>
              <a:t>Bug hugs his bear he starts to nap.</a:t>
            </a:r>
            <a:endParaRPr lang="cs-CZ" dirty="0">
              <a:ea typeface="+mn-lt"/>
              <a:cs typeface="+mn-lt"/>
            </a:endParaRPr>
          </a:p>
          <a:p>
            <a:r>
              <a:rPr lang="en-GB" dirty="0">
                <a:ea typeface="+mn-lt"/>
                <a:cs typeface="+mn-lt"/>
              </a:rPr>
              <a:t>Then he hears barking… Yap, Yap, Yap.</a:t>
            </a:r>
            <a:endParaRPr lang="cs-CZ" dirty="0">
              <a:ea typeface="+mn-lt"/>
              <a:cs typeface="+mn-lt"/>
            </a:endParaRPr>
          </a:p>
          <a:p>
            <a:r>
              <a:rPr lang="en-GB" dirty="0">
                <a:ea typeface="+mn-lt"/>
                <a:cs typeface="+mn-lt"/>
              </a:rPr>
              <a:t>Bug plugs his ears, but all too soon…</a:t>
            </a:r>
            <a:endParaRPr lang="cs-CZ" dirty="0">
              <a:ea typeface="+mn-lt"/>
              <a:cs typeface="+mn-lt"/>
            </a:endParaRPr>
          </a:p>
          <a:p>
            <a:r>
              <a:rPr lang="en-GB" dirty="0">
                <a:ea typeface="+mn-lt"/>
                <a:cs typeface="+mn-lt"/>
              </a:rPr>
              <a:t>Owl is hooting at the moon… T-wit T-woo!</a:t>
            </a:r>
            <a:endParaRPr lang="cs-CZ" dirty="0">
              <a:ea typeface="+mn-lt"/>
              <a:cs typeface="+mn-lt"/>
            </a:endParaRPr>
          </a:p>
          <a:p>
            <a:r>
              <a:rPr lang="en-GB" dirty="0">
                <a:ea typeface="+mn-lt"/>
                <a:cs typeface="+mn-lt"/>
              </a:rPr>
              <a:t>A car alarm adds to the row… </a:t>
            </a:r>
            <a:r>
              <a:rPr lang="en-GB" dirty="0" err="1">
                <a:ea typeface="+mn-lt"/>
                <a:cs typeface="+mn-lt"/>
              </a:rPr>
              <a:t>parb</a:t>
            </a:r>
            <a:r>
              <a:rPr lang="en-GB" dirty="0">
                <a:ea typeface="+mn-lt"/>
                <a:cs typeface="+mn-lt"/>
              </a:rPr>
              <a:t> beep </a:t>
            </a:r>
            <a:r>
              <a:rPr lang="en-GB" dirty="0" err="1">
                <a:ea typeface="+mn-lt"/>
                <a:cs typeface="+mn-lt"/>
              </a:rPr>
              <a:t>parb</a:t>
            </a:r>
            <a:endParaRPr lang="cs-CZ" dirty="0" err="1">
              <a:ea typeface="+mn-lt"/>
              <a:cs typeface="+mn-lt"/>
            </a:endParaRPr>
          </a:p>
          <a:p>
            <a:endParaRPr lang="en-GB" dirty="0">
              <a:ea typeface="+mn-lt"/>
              <a:cs typeface="+mn-lt"/>
            </a:endParaRPr>
          </a:p>
          <a:p>
            <a:endParaRPr lang="cs-CZ" dirty="0">
              <a:cs typeface="Calibri"/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467A544-5387-CEBA-2C01-782231566D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C93E982-1A00-C29C-AC3D-8B2BD3F2A00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GB" dirty="0">
                <a:cs typeface="Calibri"/>
              </a:rPr>
              <a:t>I can´t sleep now!</a:t>
            </a:r>
            <a:endParaRPr lang="cs-CZ" dirty="0">
              <a:ea typeface="+mn-lt"/>
              <a:cs typeface="+mn-lt"/>
            </a:endParaRPr>
          </a:p>
          <a:p>
            <a:r>
              <a:rPr lang="en-GB" dirty="0">
                <a:cs typeface="Calibri"/>
              </a:rPr>
              <a:t>Bug plods to work. His eyes feel sore.</a:t>
            </a:r>
            <a:endParaRPr lang="cs-CZ" dirty="0">
              <a:ea typeface="+mn-lt"/>
              <a:cs typeface="+mn-lt"/>
            </a:endParaRPr>
          </a:p>
          <a:p>
            <a:r>
              <a:rPr lang="en-GB" dirty="0">
                <a:cs typeface="Calibri"/>
              </a:rPr>
              <a:t>Slug´s going out. “Bug, mind the store!”</a:t>
            </a:r>
            <a:endParaRPr lang="cs-CZ" dirty="0">
              <a:ea typeface="+mn-lt"/>
              <a:cs typeface="+mn-lt"/>
            </a:endParaRPr>
          </a:p>
          <a:p>
            <a:r>
              <a:rPr lang="en-GB" dirty="0">
                <a:cs typeface="Calibri"/>
              </a:rPr>
              <a:t>“I feel so sleepy now,” thinks Bug.</a:t>
            </a:r>
            <a:endParaRPr lang="cs-CZ" dirty="0">
              <a:ea typeface="+mn-lt"/>
              <a:cs typeface="+mn-lt"/>
            </a:endParaRPr>
          </a:p>
          <a:p>
            <a:r>
              <a:rPr lang="en-GB" dirty="0">
                <a:cs typeface="Calibri"/>
              </a:rPr>
              <a:t>“And all these rugs look soft and snug…”</a:t>
            </a:r>
            <a:endParaRPr lang="cs-CZ" dirty="0">
              <a:ea typeface="+mn-lt"/>
              <a:cs typeface="+mn-lt"/>
            </a:endParaRPr>
          </a:p>
          <a:p>
            <a:r>
              <a:rPr lang="en-GB" dirty="0">
                <a:cs typeface="Calibri"/>
              </a:rPr>
              <a:t>When slug comes back at 10 o´clock…</a:t>
            </a:r>
            <a:endParaRPr lang="cs-CZ" dirty="0">
              <a:ea typeface="+mn-lt"/>
              <a:cs typeface="+mn-lt"/>
            </a:endParaRPr>
          </a:p>
          <a:p>
            <a:r>
              <a:rPr lang="en-GB" dirty="0">
                <a:cs typeface="Calibri"/>
              </a:rPr>
              <a:t>…his store is packed, it´s quite a shock.</a:t>
            </a:r>
            <a:endParaRPr lang="cs-CZ" dirty="0">
              <a:ea typeface="+mn-lt"/>
              <a:cs typeface="+mn-lt"/>
            </a:endParaRPr>
          </a:p>
          <a:p>
            <a:r>
              <a:rPr lang="en-GB" dirty="0">
                <a:cs typeface="Calibri"/>
              </a:rPr>
              <a:t>The shoppers want a rug from slug. </a:t>
            </a:r>
            <a:endParaRPr lang="cs-CZ" dirty="0">
              <a:ea typeface="+mn-lt"/>
              <a:cs typeface="+mn-lt"/>
            </a:endParaRPr>
          </a:p>
          <a:p>
            <a:r>
              <a:rPr lang="en-GB" dirty="0">
                <a:cs typeface="Calibri"/>
              </a:rPr>
              <a:t>Soon we shall be as snug as Bug!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2470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245C59-0991-891A-9F90-284C4E44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CD4FA1-3B72-64A4-EAB5-2305FC2D1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45D27A6-3CE1-2472-BC5C-7C48F517E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895" y="0"/>
            <a:ext cx="9732210" cy="6858000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399C633-C2C7-58A9-9024-D2418DFEF658}"/>
              </a:ext>
            </a:extLst>
          </p:cNvPr>
          <p:cNvSpPr/>
          <p:nvPr/>
        </p:nvSpPr>
        <p:spPr>
          <a:xfrm>
            <a:off x="1392195" y="1013254"/>
            <a:ext cx="7458842" cy="2697612"/>
          </a:xfrm>
          <a:prstGeom prst="rect">
            <a:avLst/>
          </a:prstGeom>
          <a:solidFill>
            <a:srgbClr val="FF0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00465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C4A781-23BD-FA73-810B-C2AD526AB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Track No16">
            <a:hlinkClick r:id="" action="ppaction://media"/>
            <a:extLst>
              <a:ext uri="{FF2B5EF4-FFF2-40B4-BE49-F238E27FC236}">
                <a16:creationId xmlns:a16="http://schemas.microsoft.com/office/drawing/2014/main" id="{0B3F6BB1-028F-EFAF-E127-13D55150E30B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06681" y="5153797"/>
            <a:ext cx="609600" cy="609600"/>
          </a:xfr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5B05F74-8ED7-6118-6168-A1FB14BEC3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16" y="89320"/>
            <a:ext cx="12192000" cy="402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245C59-0991-891A-9F90-284C4E44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CD4FA1-3B72-64A4-EAB5-2305FC2D1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32807"/>
            <a:ext cx="10515600" cy="2244155"/>
          </a:xfrm>
        </p:spPr>
        <p:txBody>
          <a:bodyPr/>
          <a:lstStyle/>
          <a:p>
            <a:r>
              <a:rPr lang="cs-CZ" err="1"/>
              <a:t>Can</a:t>
            </a:r>
            <a:r>
              <a:rPr lang="cs-CZ"/>
              <a:t> </a:t>
            </a:r>
            <a:r>
              <a:rPr lang="cs-CZ" err="1"/>
              <a:t>you</a:t>
            </a:r>
            <a:r>
              <a:rPr lang="cs-CZ"/>
              <a:t> </a:t>
            </a:r>
            <a:r>
              <a:rPr lang="cs-CZ" err="1"/>
              <a:t>produce</a:t>
            </a:r>
            <a:r>
              <a:rPr lang="cs-CZ"/>
              <a:t> </a:t>
            </a:r>
            <a:r>
              <a:rPr lang="cs-CZ" err="1"/>
              <a:t>all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sounds</a:t>
            </a:r>
            <a:r>
              <a:rPr lang="cs-CZ"/>
              <a:t>?</a:t>
            </a:r>
          </a:p>
          <a:p>
            <a:r>
              <a:rPr lang="cs-CZ" err="1"/>
              <a:t>Which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signs</a:t>
            </a:r>
            <a:r>
              <a:rPr lang="cs-CZ"/>
              <a:t> do </a:t>
            </a:r>
            <a:r>
              <a:rPr lang="cs-CZ" err="1"/>
              <a:t>you</a:t>
            </a:r>
            <a:r>
              <a:rPr lang="cs-CZ"/>
              <a:t> </a:t>
            </a:r>
            <a:r>
              <a:rPr lang="cs-CZ" err="1"/>
              <a:t>find</a:t>
            </a:r>
            <a:r>
              <a:rPr lang="cs-CZ"/>
              <a:t> </a:t>
            </a:r>
            <a:r>
              <a:rPr lang="cs-CZ" err="1"/>
              <a:t>difficult</a:t>
            </a:r>
            <a:r>
              <a:rPr lang="cs-CZ"/>
              <a:t>?</a:t>
            </a:r>
          </a:p>
          <a:p>
            <a:r>
              <a:rPr lang="cs-CZ" err="1"/>
              <a:t>Which</a:t>
            </a:r>
            <a:r>
              <a:rPr lang="cs-CZ"/>
              <a:t> </a:t>
            </a:r>
            <a:r>
              <a:rPr lang="cs-CZ" err="1"/>
              <a:t>sounds</a:t>
            </a:r>
            <a:r>
              <a:rPr lang="cs-CZ"/>
              <a:t> do </a:t>
            </a:r>
            <a:r>
              <a:rPr lang="cs-CZ" err="1"/>
              <a:t>you</a:t>
            </a:r>
            <a:r>
              <a:rPr lang="cs-CZ"/>
              <a:t> </a:t>
            </a:r>
            <a:r>
              <a:rPr lang="cs-CZ" err="1"/>
              <a:t>find</a:t>
            </a:r>
            <a:r>
              <a:rPr lang="cs-CZ"/>
              <a:t> </a:t>
            </a:r>
            <a:r>
              <a:rPr lang="cs-CZ" err="1"/>
              <a:t>difficult</a:t>
            </a:r>
            <a:r>
              <a:rPr lang="cs-CZ"/>
              <a:t>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45D27A6-3CE1-2472-BC5C-7C48F517E0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890"/>
          <a:stretch/>
        </p:blipFill>
        <p:spPr>
          <a:xfrm>
            <a:off x="1229895" y="0"/>
            <a:ext cx="9732210" cy="3710866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399C633-C2C7-58A9-9024-D2418DFEF658}"/>
              </a:ext>
            </a:extLst>
          </p:cNvPr>
          <p:cNvSpPr/>
          <p:nvPr/>
        </p:nvSpPr>
        <p:spPr>
          <a:xfrm>
            <a:off x="1392195" y="1013254"/>
            <a:ext cx="7458842" cy="2697612"/>
          </a:xfrm>
          <a:prstGeom prst="rect">
            <a:avLst/>
          </a:prstGeom>
          <a:solidFill>
            <a:srgbClr val="FF0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9171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A5F5CF-8AC4-EC7F-07B0-B9529091F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9C9F64-B36E-96EB-3632-51F556EC1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0E5372D-F40E-4685-3788-DB2C57D6D76F}"/>
              </a:ext>
            </a:extLst>
          </p:cNvPr>
          <p:cNvSpPr txBox="1"/>
          <p:nvPr/>
        </p:nvSpPr>
        <p:spPr>
          <a:xfrm>
            <a:off x="4323973" y="489265"/>
            <a:ext cx="2291012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2800" err="1"/>
              <a:t>Leave</a:t>
            </a:r>
            <a:r>
              <a:rPr lang="cs-CZ" sz="2800"/>
              <a:t> – live</a:t>
            </a:r>
          </a:p>
          <a:p>
            <a:pPr marL="342900" indent="-342900">
              <a:buAutoNum type="arabicPeriod"/>
            </a:pPr>
            <a:r>
              <a:rPr lang="cs-CZ" sz="2800" err="1"/>
              <a:t>Feel</a:t>
            </a:r>
            <a:r>
              <a:rPr lang="cs-CZ" sz="2800"/>
              <a:t> – </a:t>
            </a:r>
            <a:r>
              <a:rPr lang="cs-CZ" sz="2800" err="1"/>
              <a:t>fill</a:t>
            </a:r>
            <a:r>
              <a:rPr lang="cs-CZ" sz="2800"/>
              <a:t> </a:t>
            </a:r>
          </a:p>
          <a:p>
            <a:pPr marL="342900" indent="-342900">
              <a:buAutoNum type="arabicPeriod"/>
            </a:pPr>
            <a:r>
              <a:rPr lang="cs-CZ" sz="2800" err="1"/>
              <a:t>Field</a:t>
            </a:r>
            <a:r>
              <a:rPr lang="cs-CZ" sz="2800"/>
              <a:t> – </a:t>
            </a:r>
            <a:r>
              <a:rPr lang="cs-CZ" sz="2800" err="1"/>
              <a:t>filled</a:t>
            </a:r>
            <a:endParaRPr lang="cs-CZ" sz="2800"/>
          </a:p>
          <a:p>
            <a:pPr marL="342900" indent="-342900">
              <a:buAutoNum type="arabicPeriod"/>
            </a:pPr>
            <a:r>
              <a:rPr lang="cs-CZ" sz="2800"/>
              <a:t>Team - Tim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99095C8-17EA-1281-4DF2-BE6452BF8027}"/>
              </a:ext>
            </a:extLst>
          </p:cNvPr>
          <p:cNvSpPr txBox="1"/>
          <p:nvPr/>
        </p:nvSpPr>
        <p:spPr>
          <a:xfrm>
            <a:off x="926291" y="489265"/>
            <a:ext cx="2885983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2800"/>
              <a:t>Cheese – </a:t>
            </a:r>
            <a:r>
              <a:rPr lang="cs-CZ" sz="2800" err="1"/>
              <a:t>cheers</a:t>
            </a:r>
            <a:endParaRPr lang="cs-CZ" sz="2800"/>
          </a:p>
          <a:p>
            <a:pPr marL="342900" indent="-342900">
              <a:buAutoNum type="arabicPeriod"/>
            </a:pPr>
            <a:r>
              <a:rPr lang="cs-CZ" sz="2800" err="1"/>
              <a:t>Knee</a:t>
            </a:r>
            <a:r>
              <a:rPr lang="cs-CZ" sz="2800"/>
              <a:t> – </a:t>
            </a:r>
            <a:r>
              <a:rPr lang="cs-CZ" sz="2800" err="1"/>
              <a:t>near</a:t>
            </a:r>
            <a:endParaRPr lang="cs-CZ" sz="2800"/>
          </a:p>
          <a:p>
            <a:pPr marL="342900" indent="-342900">
              <a:buAutoNum type="arabicPeriod"/>
            </a:pPr>
            <a:r>
              <a:rPr lang="cs-CZ" sz="2800" err="1"/>
              <a:t>We</a:t>
            </a:r>
            <a:r>
              <a:rPr lang="cs-CZ" sz="2800"/>
              <a:t> – </a:t>
            </a:r>
            <a:r>
              <a:rPr lang="cs-CZ" sz="2800" err="1"/>
              <a:t>we‘re</a:t>
            </a:r>
            <a:endParaRPr lang="cs-CZ" sz="2800"/>
          </a:p>
          <a:p>
            <a:pPr marL="342900" indent="-342900">
              <a:buAutoNum type="arabicPeriod"/>
            </a:pPr>
            <a:r>
              <a:rPr lang="cs-CZ" sz="2800"/>
              <a:t>D – </a:t>
            </a:r>
            <a:r>
              <a:rPr lang="cs-CZ" sz="2800" err="1"/>
              <a:t>dear</a:t>
            </a:r>
            <a:r>
              <a:rPr lang="cs-CZ" sz="2800"/>
              <a:t>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5D1DCFF-B319-364C-CFA8-3FCF7BF92D25}"/>
              </a:ext>
            </a:extLst>
          </p:cNvPr>
          <p:cNvSpPr txBox="1"/>
          <p:nvPr/>
        </p:nvSpPr>
        <p:spPr>
          <a:xfrm>
            <a:off x="6906535" y="469199"/>
            <a:ext cx="2249014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2800"/>
              <a:t>Pool – </a:t>
            </a:r>
            <a:r>
              <a:rPr lang="cs-CZ" sz="2800" err="1"/>
              <a:t>pull</a:t>
            </a:r>
            <a:endParaRPr lang="cs-CZ" sz="2800"/>
          </a:p>
          <a:p>
            <a:pPr marL="342900" indent="-342900">
              <a:buAutoNum type="arabicPeriod"/>
            </a:pPr>
            <a:r>
              <a:rPr lang="cs-CZ" sz="2800" err="1"/>
              <a:t>Fool</a:t>
            </a:r>
            <a:r>
              <a:rPr lang="cs-CZ" sz="2800"/>
              <a:t> – full </a:t>
            </a:r>
          </a:p>
          <a:p>
            <a:pPr marL="342900" indent="-342900">
              <a:buAutoNum type="arabicPeriod"/>
            </a:pPr>
            <a:r>
              <a:rPr lang="cs-CZ" sz="2800"/>
              <a:t>Luke – </a:t>
            </a:r>
            <a:r>
              <a:rPr lang="cs-CZ" sz="2800" err="1"/>
              <a:t>look</a:t>
            </a:r>
            <a:r>
              <a:rPr lang="cs-CZ" sz="2800"/>
              <a:t> </a:t>
            </a:r>
          </a:p>
          <a:p>
            <a:pPr marL="342900" indent="-342900">
              <a:buAutoNum type="arabicPeriod"/>
            </a:pPr>
            <a:r>
              <a:rPr lang="cs-CZ" sz="2800"/>
              <a:t>Pool – </a:t>
            </a:r>
            <a:r>
              <a:rPr lang="cs-CZ" sz="2800" err="1"/>
              <a:t>pull</a:t>
            </a:r>
            <a:r>
              <a:rPr lang="cs-CZ" sz="2800"/>
              <a:t>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3F423D6-D2D1-04A7-E562-87C71F2E54B3}"/>
              </a:ext>
            </a:extLst>
          </p:cNvPr>
          <p:cNvSpPr txBox="1"/>
          <p:nvPr/>
        </p:nvSpPr>
        <p:spPr>
          <a:xfrm>
            <a:off x="926291" y="2718655"/>
            <a:ext cx="2624758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2800" err="1"/>
              <a:t>Match</a:t>
            </a:r>
            <a:r>
              <a:rPr lang="cs-CZ" sz="2800"/>
              <a:t> – much</a:t>
            </a:r>
          </a:p>
          <a:p>
            <a:pPr marL="342900" indent="-342900">
              <a:buAutoNum type="arabicPeriod"/>
            </a:pPr>
            <a:r>
              <a:rPr lang="cs-CZ" sz="2800"/>
              <a:t>Ran – run</a:t>
            </a:r>
          </a:p>
          <a:p>
            <a:pPr marL="342900" indent="-342900">
              <a:buAutoNum type="arabicPeriod"/>
            </a:pPr>
            <a:r>
              <a:rPr lang="cs-CZ" sz="2800" err="1"/>
              <a:t>Sang</a:t>
            </a:r>
            <a:r>
              <a:rPr lang="cs-CZ" sz="2800"/>
              <a:t> – </a:t>
            </a:r>
            <a:r>
              <a:rPr lang="cs-CZ" sz="2800" err="1"/>
              <a:t>sung</a:t>
            </a:r>
            <a:endParaRPr lang="cs-CZ" sz="2800"/>
          </a:p>
          <a:p>
            <a:pPr marL="342900" indent="-342900">
              <a:buAutoNum type="arabicPeriod"/>
            </a:pPr>
            <a:r>
              <a:rPr lang="cs-CZ" sz="2800" err="1"/>
              <a:t>Rang</a:t>
            </a:r>
            <a:r>
              <a:rPr lang="cs-CZ" sz="2800"/>
              <a:t> – </a:t>
            </a:r>
            <a:r>
              <a:rPr lang="cs-CZ" sz="2800" err="1"/>
              <a:t>rung</a:t>
            </a:r>
            <a:r>
              <a:rPr lang="cs-CZ" sz="2800"/>
              <a:t>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69E9826-E668-DF94-6981-E28502237D19}"/>
              </a:ext>
            </a:extLst>
          </p:cNvPr>
          <p:cNvSpPr txBox="1"/>
          <p:nvPr/>
        </p:nvSpPr>
        <p:spPr>
          <a:xfrm>
            <a:off x="4112389" y="2736972"/>
            <a:ext cx="2409890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2800" err="1"/>
              <a:t>Walk</a:t>
            </a:r>
            <a:r>
              <a:rPr lang="cs-CZ" sz="2800"/>
              <a:t> – </a:t>
            </a:r>
            <a:r>
              <a:rPr lang="cs-CZ" sz="2800" err="1"/>
              <a:t>work</a:t>
            </a:r>
            <a:r>
              <a:rPr lang="cs-CZ" sz="2800"/>
              <a:t> </a:t>
            </a:r>
          </a:p>
          <a:p>
            <a:pPr marL="342900" indent="-342900">
              <a:buAutoNum type="arabicPeriod"/>
            </a:pPr>
            <a:r>
              <a:rPr lang="cs-CZ" sz="2800"/>
              <a:t>Born – </a:t>
            </a:r>
            <a:r>
              <a:rPr lang="cs-CZ" sz="2800" err="1"/>
              <a:t>burn</a:t>
            </a:r>
            <a:r>
              <a:rPr lang="cs-CZ" sz="2800"/>
              <a:t> </a:t>
            </a:r>
          </a:p>
          <a:p>
            <a:pPr marL="342900" indent="-342900">
              <a:buAutoNum type="arabicPeriod"/>
            </a:pPr>
            <a:r>
              <a:rPr lang="cs-CZ" sz="2800" err="1"/>
              <a:t>Short</a:t>
            </a:r>
            <a:r>
              <a:rPr lang="cs-CZ" sz="2800"/>
              <a:t> – </a:t>
            </a:r>
            <a:r>
              <a:rPr lang="cs-CZ" sz="2800" err="1"/>
              <a:t>shirt</a:t>
            </a:r>
            <a:endParaRPr lang="cs-CZ" sz="2800"/>
          </a:p>
          <a:p>
            <a:pPr marL="342900" indent="-342900">
              <a:buAutoNum type="arabicPeriod"/>
            </a:pPr>
            <a:r>
              <a:rPr lang="cs-CZ" sz="2800" err="1"/>
              <a:t>Board</a:t>
            </a:r>
            <a:r>
              <a:rPr lang="cs-CZ" sz="2800"/>
              <a:t> – </a:t>
            </a:r>
            <a:r>
              <a:rPr lang="cs-CZ" sz="2800" err="1"/>
              <a:t>bird</a:t>
            </a:r>
            <a:r>
              <a:rPr lang="cs-CZ" sz="2800"/>
              <a:t>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2F0B84E-A2FF-CE8C-443D-2D4DD72CB1C4}"/>
              </a:ext>
            </a:extLst>
          </p:cNvPr>
          <p:cNvSpPr txBox="1"/>
          <p:nvPr/>
        </p:nvSpPr>
        <p:spPr>
          <a:xfrm>
            <a:off x="7083619" y="2736972"/>
            <a:ext cx="2196435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2800" err="1"/>
              <a:t>Men</a:t>
            </a:r>
            <a:r>
              <a:rPr lang="cs-CZ" sz="2800"/>
              <a:t> – man</a:t>
            </a:r>
          </a:p>
          <a:p>
            <a:pPr marL="342900" indent="-342900">
              <a:buAutoNum type="arabicPeriod"/>
            </a:pPr>
            <a:r>
              <a:rPr lang="cs-CZ" sz="2800"/>
              <a:t>Said – sad </a:t>
            </a:r>
          </a:p>
          <a:p>
            <a:pPr marL="342900" indent="-342900">
              <a:buAutoNum type="arabicPeriod"/>
            </a:pPr>
            <a:r>
              <a:rPr lang="cs-CZ" sz="2800"/>
              <a:t>Met – mat</a:t>
            </a:r>
          </a:p>
          <a:p>
            <a:pPr marL="342900" indent="-342900">
              <a:buAutoNum type="arabicPeriod"/>
            </a:pPr>
            <a:r>
              <a:rPr lang="cs-CZ" sz="2800"/>
              <a:t>Set – </a:t>
            </a:r>
            <a:r>
              <a:rPr lang="cs-CZ" sz="2800" err="1"/>
              <a:t>sat</a:t>
            </a:r>
            <a:r>
              <a:rPr lang="cs-CZ" sz="2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440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32979F-0334-10EC-29C2-9F9648EAC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78BD44-3A2E-6717-0714-E9793FCCC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0C783464-EA66-6A33-CB3C-F75CFDA84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DF9D989-979E-5C2F-B502-E117E6779E58}"/>
              </a:ext>
            </a:extLst>
          </p:cNvPr>
          <p:cNvSpPr txBox="1"/>
          <p:nvPr/>
        </p:nvSpPr>
        <p:spPr>
          <a:xfrm>
            <a:off x="9238269" y="254524"/>
            <a:ext cx="2648932" cy="25853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/>
              <a:t>Rules</a:t>
            </a:r>
            <a:r>
              <a:rPr lang="cs-CZ" dirty="0"/>
              <a:t>:</a:t>
            </a:r>
          </a:p>
          <a:p>
            <a:pPr marL="342900" indent="-342900">
              <a:buAutoNum type="arabicPeriod"/>
            </a:pPr>
            <a:r>
              <a:rPr lang="cs-CZ" dirty="0" err="1"/>
              <a:t>Define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sound</a:t>
            </a:r>
            <a:r>
              <a:rPr lang="cs-CZ" dirty="0"/>
              <a:t> </a:t>
            </a:r>
            <a:r>
              <a:rPr lang="cs-CZ" dirty="0" err="1"/>
              <a:t>goes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way</a:t>
            </a:r>
            <a:r>
              <a:rPr lang="cs-CZ" dirty="0"/>
              <a:t>.</a:t>
            </a:r>
          </a:p>
          <a:p>
            <a:pPr marL="342900" indent="-342900">
              <a:buAutoNum type="arabicPeriod"/>
            </a:pP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reads</a:t>
            </a:r>
            <a:r>
              <a:rPr lang="cs-CZ" dirty="0"/>
              <a:t> out </a:t>
            </a:r>
            <a:r>
              <a:rPr lang="cs-CZ" dirty="0" err="1"/>
              <a:t>words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follows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route</a:t>
            </a:r>
            <a:r>
              <a:rPr lang="cs-CZ" dirty="0"/>
              <a:t> in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head</a:t>
            </a:r>
            <a:r>
              <a:rPr lang="cs-CZ" dirty="0"/>
              <a:t>.</a:t>
            </a:r>
          </a:p>
          <a:p>
            <a:pPr marL="342900" indent="-342900">
              <a:buAutoNum type="arabicPeriod"/>
            </a:pPr>
            <a:r>
              <a:rPr lang="cs-CZ" dirty="0" err="1"/>
              <a:t>Check</a:t>
            </a:r>
            <a:r>
              <a:rPr lang="cs-CZ" dirty="0"/>
              <a:t> </a:t>
            </a:r>
            <a:r>
              <a:rPr lang="cs-CZ" dirty="0" err="1"/>
              <a:t>together</a:t>
            </a:r>
            <a:r>
              <a:rPr lang="cs-CZ" dirty="0"/>
              <a:t>.</a:t>
            </a:r>
          </a:p>
          <a:p>
            <a:pPr marL="342900" indent="-342900">
              <a:buAutoNum type="arabicPeriod"/>
            </a:pPr>
            <a:r>
              <a:rPr lang="cs-CZ" dirty="0"/>
              <a:t>(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too</a:t>
            </a:r>
            <a:r>
              <a:rPr lang="cs-CZ" dirty="0"/>
              <a:t> </a:t>
            </a:r>
            <a:r>
              <a:rPr lang="cs-CZ" dirty="0" err="1"/>
              <a:t>difficult</a:t>
            </a:r>
            <a:r>
              <a:rPr lang="cs-CZ" dirty="0"/>
              <a:t>, </a:t>
            </a:r>
            <a:r>
              <a:rPr lang="cs-CZ" dirty="0" err="1"/>
              <a:t>check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each</a:t>
            </a:r>
            <a:r>
              <a:rPr lang="cs-CZ" dirty="0"/>
              <a:t> </a:t>
            </a:r>
            <a:r>
              <a:rPr lang="cs-CZ" dirty="0" err="1"/>
              <a:t>word</a:t>
            </a:r>
            <a:r>
              <a:rPr lang="cs-CZ" dirty="0"/>
              <a:t>.)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FE97651-3A51-3181-2997-13C30131889B}"/>
              </a:ext>
            </a:extLst>
          </p:cNvPr>
          <p:cNvSpPr txBox="1"/>
          <p:nvPr/>
        </p:nvSpPr>
        <p:spPr>
          <a:xfrm>
            <a:off x="9596189" y="3600464"/>
            <a:ext cx="2291012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2800" dirty="0" err="1"/>
              <a:t>Leave</a:t>
            </a:r>
            <a:r>
              <a:rPr lang="cs-CZ" sz="2800" dirty="0"/>
              <a:t> – live</a:t>
            </a:r>
          </a:p>
          <a:p>
            <a:pPr marL="342900" indent="-342900">
              <a:buAutoNum type="arabicPeriod"/>
            </a:pPr>
            <a:r>
              <a:rPr lang="cs-CZ" sz="2800" dirty="0" err="1"/>
              <a:t>Feel</a:t>
            </a:r>
            <a:r>
              <a:rPr lang="cs-CZ" sz="2800" dirty="0"/>
              <a:t> – </a:t>
            </a:r>
            <a:r>
              <a:rPr lang="cs-CZ" sz="2800" dirty="0" err="1"/>
              <a:t>fill</a:t>
            </a:r>
            <a:r>
              <a:rPr lang="cs-CZ" sz="2800" dirty="0"/>
              <a:t> </a:t>
            </a:r>
          </a:p>
          <a:p>
            <a:pPr marL="342900" indent="-342900">
              <a:buAutoNum type="arabicPeriod"/>
            </a:pPr>
            <a:r>
              <a:rPr lang="cs-CZ" sz="2800" dirty="0" err="1"/>
              <a:t>Field</a:t>
            </a:r>
            <a:r>
              <a:rPr lang="cs-CZ" sz="2800" dirty="0"/>
              <a:t> – </a:t>
            </a:r>
            <a:r>
              <a:rPr lang="cs-CZ" sz="2800" dirty="0" err="1"/>
              <a:t>filled</a:t>
            </a:r>
            <a:endParaRPr lang="cs-CZ" sz="2800" dirty="0"/>
          </a:p>
          <a:p>
            <a:pPr marL="342900" indent="-342900">
              <a:buAutoNum type="arabicPeriod"/>
            </a:pPr>
            <a:r>
              <a:rPr lang="cs-CZ" sz="2800" dirty="0"/>
              <a:t>Team - Tim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2F62C89-D885-876E-B437-848F8729E53A}"/>
              </a:ext>
            </a:extLst>
          </p:cNvPr>
          <p:cNvSpPr txBox="1"/>
          <p:nvPr/>
        </p:nvSpPr>
        <p:spPr>
          <a:xfrm>
            <a:off x="9238269" y="2919427"/>
            <a:ext cx="2885983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2800" dirty="0"/>
              <a:t>Cheese – </a:t>
            </a:r>
            <a:r>
              <a:rPr lang="cs-CZ" sz="2800" dirty="0" err="1"/>
              <a:t>cheers</a:t>
            </a:r>
            <a:endParaRPr lang="cs-CZ" sz="2800" dirty="0"/>
          </a:p>
          <a:p>
            <a:pPr marL="342900" indent="-342900">
              <a:buAutoNum type="arabicPeriod"/>
            </a:pPr>
            <a:r>
              <a:rPr lang="cs-CZ" sz="2800" dirty="0" err="1"/>
              <a:t>Knee</a:t>
            </a:r>
            <a:r>
              <a:rPr lang="cs-CZ" sz="2800" dirty="0"/>
              <a:t> – </a:t>
            </a:r>
            <a:r>
              <a:rPr lang="cs-CZ" sz="2800" dirty="0" err="1"/>
              <a:t>near</a:t>
            </a:r>
            <a:endParaRPr lang="cs-CZ" sz="2800" dirty="0"/>
          </a:p>
          <a:p>
            <a:pPr marL="342900" indent="-342900">
              <a:buAutoNum type="arabicPeriod"/>
            </a:pPr>
            <a:r>
              <a:rPr lang="cs-CZ" sz="2800" dirty="0" err="1"/>
              <a:t>We</a:t>
            </a:r>
            <a:r>
              <a:rPr lang="cs-CZ" sz="2800" dirty="0"/>
              <a:t> – </a:t>
            </a:r>
            <a:r>
              <a:rPr lang="cs-CZ" sz="2800" dirty="0" err="1"/>
              <a:t>we‘re</a:t>
            </a:r>
            <a:endParaRPr lang="cs-CZ" sz="2800" dirty="0"/>
          </a:p>
          <a:p>
            <a:pPr marL="342900" indent="-342900">
              <a:buAutoNum type="arabicPeriod"/>
            </a:pPr>
            <a:r>
              <a:rPr lang="cs-CZ" sz="2800" dirty="0"/>
              <a:t>D – </a:t>
            </a:r>
            <a:r>
              <a:rPr lang="cs-CZ" sz="2800" dirty="0" err="1"/>
              <a:t>dear</a:t>
            </a:r>
            <a:r>
              <a:rPr lang="cs-CZ" sz="2800" dirty="0"/>
              <a:t>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6D64681-871A-F643-82D2-29B1893E40FC}"/>
              </a:ext>
            </a:extLst>
          </p:cNvPr>
          <p:cNvSpPr txBox="1"/>
          <p:nvPr/>
        </p:nvSpPr>
        <p:spPr>
          <a:xfrm>
            <a:off x="9748589" y="3752864"/>
            <a:ext cx="2249014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2800" dirty="0"/>
              <a:t>Pool – </a:t>
            </a:r>
            <a:r>
              <a:rPr lang="cs-CZ" sz="2800" dirty="0" err="1"/>
              <a:t>pull</a:t>
            </a:r>
            <a:endParaRPr lang="cs-CZ" sz="2800" dirty="0"/>
          </a:p>
          <a:p>
            <a:pPr marL="342900" indent="-342900">
              <a:buAutoNum type="arabicPeriod"/>
            </a:pPr>
            <a:r>
              <a:rPr lang="cs-CZ" sz="2800" dirty="0" err="1"/>
              <a:t>Fool</a:t>
            </a:r>
            <a:r>
              <a:rPr lang="cs-CZ" sz="2800" dirty="0"/>
              <a:t> – full </a:t>
            </a:r>
          </a:p>
          <a:p>
            <a:pPr marL="342900" indent="-342900">
              <a:buAutoNum type="arabicPeriod"/>
            </a:pPr>
            <a:r>
              <a:rPr lang="cs-CZ" sz="2800" dirty="0"/>
              <a:t>Luke – </a:t>
            </a:r>
            <a:r>
              <a:rPr lang="cs-CZ" sz="2800" dirty="0" err="1"/>
              <a:t>look</a:t>
            </a:r>
            <a:r>
              <a:rPr lang="cs-CZ" sz="2800" dirty="0"/>
              <a:t> </a:t>
            </a:r>
          </a:p>
          <a:p>
            <a:pPr marL="342900" indent="-342900">
              <a:buAutoNum type="arabicPeriod"/>
            </a:pPr>
            <a:r>
              <a:rPr lang="cs-CZ" sz="2800" dirty="0"/>
              <a:t>Pool – </a:t>
            </a:r>
            <a:r>
              <a:rPr lang="cs-CZ" sz="2800" dirty="0" err="1"/>
              <a:t>pull</a:t>
            </a:r>
            <a:r>
              <a:rPr lang="cs-CZ" sz="2800" dirty="0"/>
              <a:t>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171D5DB-1F32-E669-5A28-CC18767ACDA4}"/>
              </a:ext>
            </a:extLst>
          </p:cNvPr>
          <p:cNvSpPr txBox="1"/>
          <p:nvPr/>
        </p:nvSpPr>
        <p:spPr>
          <a:xfrm>
            <a:off x="9372845" y="4060231"/>
            <a:ext cx="2624758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2800" dirty="0" err="1"/>
              <a:t>Match</a:t>
            </a:r>
            <a:r>
              <a:rPr lang="cs-CZ" sz="2800" dirty="0"/>
              <a:t> – much</a:t>
            </a:r>
          </a:p>
          <a:p>
            <a:pPr marL="342900" indent="-342900">
              <a:buAutoNum type="arabicPeriod"/>
            </a:pPr>
            <a:r>
              <a:rPr lang="cs-CZ" sz="2800" dirty="0"/>
              <a:t>Ran – run</a:t>
            </a:r>
          </a:p>
          <a:p>
            <a:pPr marL="342900" indent="-342900">
              <a:buAutoNum type="arabicPeriod"/>
            </a:pPr>
            <a:r>
              <a:rPr lang="cs-CZ" sz="2800" dirty="0" err="1"/>
              <a:t>Sang</a:t>
            </a:r>
            <a:r>
              <a:rPr lang="cs-CZ" sz="2800" dirty="0"/>
              <a:t> – </a:t>
            </a:r>
            <a:r>
              <a:rPr lang="cs-CZ" sz="2800" dirty="0" err="1"/>
              <a:t>sung</a:t>
            </a:r>
            <a:endParaRPr lang="cs-CZ" sz="2800" dirty="0"/>
          </a:p>
          <a:p>
            <a:pPr marL="342900" indent="-342900">
              <a:buAutoNum type="arabicPeriod"/>
            </a:pPr>
            <a:r>
              <a:rPr lang="cs-CZ" sz="2800" dirty="0" err="1"/>
              <a:t>Rang</a:t>
            </a:r>
            <a:r>
              <a:rPr lang="cs-CZ" sz="2800" dirty="0"/>
              <a:t> – </a:t>
            </a:r>
            <a:r>
              <a:rPr lang="cs-CZ" sz="2800" dirty="0" err="1"/>
              <a:t>rung</a:t>
            </a:r>
            <a:r>
              <a:rPr lang="cs-CZ" sz="2800" dirty="0"/>
              <a:t>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5B2889D-801E-A344-D848-4FCD20B478DE}"/>
              </a:ext>
            </a:extLst>
          </p:cNvPr>
          <p:cNvSpPr txBox="1"/>
          <p:nvPr/>
        </p:nvSpPr>
        <p:spPr>
          <a:xfrm>
            <a:off x="9586009" y="4195168"/>
            <a:ext cx="2409890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2800" dirty="0" err="1"/>
              <a:t>Walk</a:t>
            </a:r>
            <a:r>
              <a:rPr lang="cs-CZ" sz="2800" dirty="0"/>
              <a:t> – </a:t>
            </a:r>
            <a:r>
              <a:rPr lang="cs-CZ" sz="2800" dirty="0" err="1"/>
              <a:t>work</a:t>
            </a:r>
            <a:r>
              <a:rPr lang="cs-CZ" sz="2800" dirty="0"/>
              <a:t> </a:t>
            </a:r>
          </a:p>
          <a:p>
            <a:pPr marL="342900" indent="-342900">
              <a:buAutoNum type="arabicPeriod"/>
            </a:pPr>
            <a:r>
              <a:rPr lang="cs-CZ" sz="2800" dirty="0"/>
              <a:t>Born – </a:t>
            </a:r>
            <a:r>
              <a:rPr lang="cs-CZ" sz="2800" dirty="0" err="1"/>
              <a:t>burn</a:t>
            </a:r>
            <a:r>
              <a:rPr lang="cs-CZ" sz="2800" dirty="0"/>
              <a:t> </a:t>
            </a:r>
          </a:p>
          <a:p>
            <a:pPr marL="342900" indent="-342900">
              <a:buAutoNum type="arabicPeriod"/>
            </a:pPr>
            <a:r>
              <a:rPr lang="cs-CZ" sz="2800" dirty="0" err="1"/>
              <a:t>Short</a:t>
            </a:r>
            <a:r>
              <a:rPr lang="cs-CZ" sz="2800" dirty="0"/>
              <a:t> – </a:t>
            </a:r>
            <a:r>
              <a:rPr lang="cs-CZ" sz="2800" dirty="0" err="1"/>
              <a:t>shirt</a:t>
            </a:r>
            <a:endParaRPr lang="cs-CZ" sz="2800" dirty="0"/>
          </a:p>
          <a:p>
            <a:pPr marL="342900" indent="-342900">
              <a:buAutoNum type="arabicPeriod"/>
            </a:pPr>
            <a:r>
              <a:rPr lang="cs-CZ" sz="2800" dirty="0" err="1"/>
              <a:t>Board</a:t>
            </a:r>
            <a:r>
              <a:rPr lang="cs-CZ" sz="2800" dirty="0"/>
              <a:t> – </a:t>
            </a:r>
            <a:r>
              <a:rPr lang="cs-CZ" sz="2800" dirty="0" err="1"/>
              <a:t>bird</a:t>
            </a:r>
            <a:r>
              <a:rPr lang="cs-CZ" sz="2800" dirty="0"/>
              <a:t> 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14810D1-6E3A-5F6B-0DB7-9C738DECB5CB}"/>
              </a:ext>
            </a:extLst>
          </p:cNvPr>
          <p:cNvSpPr txBox="1"/>
          <p:nvPr/>
        </p:nvSpPr>
        <p:spPr>
          <a:xfrm>
            <a:off x="9900989" y="3905264"/>
            <a:ext cx="2196435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2800" dirty="0" err="1"/>
              <a:t>Men</a:t>
            </a:r>
            <a:r>
              <a:rPr lang="cs-CZ" sz="2800" dirty="0"/>
              <a:t> – man</a:t>
            </a:r>
          </a:p>
          <a:p>
            <a:pPr marL="342900" indent="-342900">
              <a:buAutoNum type="arabicPeriod"/>
            </a:pPr>
            <a:r>
              <a:rPr lang="cs-CZ" sz="2800" dirty="0"/>
              <a:t>Said – sad </a:t>
            </a:r>
          </a:p>
          <a:p>
            <a:pPr marL="342900" indent="-342900">
              <a:buAutoNum type="arabicPeriod"/>
            </a:pPr>
            <a:r>
              <a:rPr lang="cs-CZ" sz="2800" dirty="0"/>
              <a:t>Met – mat</a:t>
            </a:r>
          </a:p>
          <a:p>
            <a:pPr marL="342900" indent="-342900">
              <a:buAutoNum type="arabicPeriod"/>
            </a:pPr>
            <a:r>
              <a:rPr lang="cs-CZ" sz="2800" dirty="0"/>
              <a:t>Set – </a:t>
            </a:r>
            <a:r>
              <a:rPr lang="cs-CZ" sz="2800" dirty="0" err="1"/>
              <a:t>sat</a:t>
            </a:r>
            <a:r>
              <a:rPr lang="cs-CZ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659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D60B92-499A-E474-D20E-5C75A6B37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85CEC2-F6B0-FF06-ED7D-79B238DA9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3168088-74A2-8A87-B2DB-48F621E1B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1237"/>
            <a:ext cx="12192000" cy="281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04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6A9720-4C1B-9032-56B1-1C35C5A02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AF26DA-01AB-D65B-766F-A039483DF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852999A-6996-3C3C-1DA5-F19EBB87B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9419"/>
            <a:ext cx="12192000" cy="321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11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6BFC4E-3D88-7205-3BEC-A0C395EAC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Track No66">
            <a:hlinkClick r:id="" action="ppaction://media"/>
            <a:extLst>
              <a:ext uri="{FF2B5EF4-FFF2-40B4-BE49-F238E27FC236}">
                <a16:creationId xmlns:a16="http://schemas.microsoft.com/office/drawing/2014/main" id="{B23084B3-2F9B-76DF-6F77-15F9121DFFC0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77449" y="5549214"/>
            <a:ext cx="609600" cy="609600"/>
          </a:xfr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0D7D144-B89A-9FD0-CEB4-79D95C05C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54" y="26645"/>
            <a:ext cx="12192000" cy="497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36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580</Words>
  <Application>Microsoft Office PowerPoint</Application>
  <PresentationFormat>Širokoúhlá obrazovka</PresentationFormat>
  <Paragraphs>102</Paragraphs>
  <Slides>30</Slides>
  <Notes>0</Notes>
  <HiddenSlides>0</HiddenSlides>
  <MMClips>4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Motiv Office</vt:lpstr>
      <vt:lpstr>Phonetics 2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Bug in a rug</vt:lpstr>
      <vt:lpstr>Prezentace aplikace PowerPoint</vt:lpstr>
      <vt:lpstr>Fricatives</vt:lpstr>
      <vt:lpstr>Prezentace aplikace PowerPoint</vt:lpstr>
      <vt:lpstr>Prezentace aplikace PowerPoint</vt:lpstr>
      <vt:lpstr>Problems?</vt:lpstr>
      <vt:lpstr>Problems?</vt:lpstr>
      <vt:lpstr>Problems?</vt:lpstr>
      <vt:lpstr>Prezentace aplikace PowerPoint</vt:lpstr>
      <vt:lpstr>Prezentace aplikace PowerPoint</vt:lpstr>
      <vt:lpstr>Problems?</vt:lpstr>
      <vt:lpstr>Problems?</vt:lpstr>
      <vt:lpstr>Problems?</vt:lpstr>
      <vt:lpstr>Problems?</vt:lpstr>
      <vt:lpstr>Problems?</vt:lpstr>
      <vt:lpstr>Problems?</vt:lpstr>
      <vt:lpstr>Prezentace aplikace PowerPoint</vt:lpstr>
      <vt:lpstr>Bug in a rug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Phonetics 2</dc:title>
  <dc:creator>Recenzent</dc:creator>
  <cp:lastModifiedBy>Recenzent</cp:lastModifiedBy>
  <cp:revision>8</cp:revision>
  <dcterms:created xsi:type="dcterms:W3CDTF">2023-02-27T08:14:26Z</dcterms:created>
  <dcterms:modified xsi:type="dcterms:W3CDTF">2023-03-01T07:00:10Z</dcterms:modified>
</cp:coreProperties>
</file>