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89" r:id="rId5"/>
    <p:sldId id="298" r:id="rId6"/>
    <p:sldId id="290" r:id="rId7"/>
    <p:sldId id="291" r:id="rId8"/>
    <p:sldId id="292" r:id="rId9"/>
    <p:sldId id="294" r:id="rId10"/>
    <p:sldId id="295" r:id="rId11"/>
    <p:sldId id="258" r:id="rId12"/>
    <p:sldId id="287" r:id="rId13"/>
    <p:sldId id="259" r:id="rId14"/>
    <p:sldId id="260" r:id="rId15"/>
    <p:sldId id="261" r:id="rId16"/>
    <p:sldId id="263" r:id="rId17"/>
    <p:sldId id="264" r:id="rId18"/>
    <p:sldId id="265" r:id="rId19"/>
    <p:sldId id="266" r:id="rId20"/>
    <p:sldId id="267" r:id="rId21"/>
    <p:sldId id="268" r:id="rId22"/>
    <p:sldId id="285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6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73AA5-3517-4249-B027-8686EB6BFE25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JAN AMOS KOMENSKÝ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[28.3.1592-15.11.1670]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Komenský před muzeem v Uherském Brodě</a:t>
            </a:r>
            <a:br>
              <a:rPr lang="cs-CZ" sz="2800" dirty="0" smtClean="0"/>
            </a:b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54" y="908720"/>
            <a:ext cx="4644516" cy="6192688"/>
          </a:xfrm>
        </p:spPr>
      </p:pic>
    </p:spTree>
    <p:extLst>
      <p:ext uri="{BB962C8B-B14F-4D97-AF65-F5344CB8AC3E}">
        <p14:creationId xmlns:p14="http://schemas.microsoft.com/office/powerpoint/2010/main" val="3119075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Komenský\Komenský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40" y="714356"/>
            <a:ext cx="11171120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hangingPunct="0"/>
            <a:r>
              <a:rPr lang="cs-CZ" sz="2200" dirty="0" smtClean="0"/>
              <a:t/>
            </a:r>
            <a:br>
              <a:rPr lang="cs-CZ" sz="2200" dirty="0" smtClean="0"/>
            </a:br>
            <a:r>
              <a:rPr lang="cs-CZ" sz="2200" u="sng" dirty="0" smtClean="0"/>
              <a:t>JAN AMOS KOMENSKÝ</a:t>
            </a:r>
            <a:r>
              <a:rPr lang="cs-CZ" sz="2200" dirty="0" smtClean="0"/>
              <a:t> - jeho pojetí lékařství a zdraví, v díle SCHOLA LUDUS: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6264696"/>
          </a:xfrm>
        </p:spPr>
        <p:txBody>
          <a:bodyPr>
            <a:normAutofit fontScale="77500" lnSpcReduction="20000"/>
          </a:bodyPr>
          <a:lstStyle/>
          <a:p>
            <a:pPr hangingPunct="0"/>
            <a:r>
              <a:rPr lang="cs-CZ" dirty="0"/>
              <a:t> </a:t>
            </a:r>
            <a:r>
              <a:rPr lang="cs-CZ" dirty="0" smtClean="0"/>
              <a:t>„...</a:t>
            </a:r>
            <a:r>
              <a:rPr lang="cs-CZ" dirty="0"/>
              <a:t>Úkolem lékaře je chránit člověka před nemocemi spíše, než jich potom se pracně zbavovat. Toho lze dosáhnout spíše dietou, než léčením. Dieta pak spočívá především v jakosti a povaze potravy a v posílení přirozených funkcí člověka. V těle dlužno na prvním místě </a:t>
            </a:r>
            <a:r>
              <a:rPr lang="cs-CZ" dirty="0" err="1"/>
              <a:t>pečovati</a:t>
            </a:r>
            <a:r>
              <a:rPr lang="cs-CZ" dirty="0"/>
              <a:t> o projevy ducha a teprve na místě druhém se </a:t>
            </a:r>
            <a:r>
              <a:rPr lang="cs-CZ" dirty="0" err="1"/>
              <a:t>starati</a:t>
            </a:r>
            <a:r>
              <a:rPr lang="cs-CZ" dirty="0"/>
              <a:t> o projevy tělesných </a:t>
            </a:r>
            <a:r>
              <a:rPr lang="cs-CZ" dirty="0" err="1"/>
              <a:t>ústrojův</a:t>
            </a:r>
            <a:r>
              <a:rPr lang="cs-CZ" dirty="0"/>
              <a:t> a šťáv. K tomu napomůže </a:t>
            </a:r>
            <a:r>
              <a:rPr lang="cs-CZ" dirty="0" err="1"/>
              <a:t>zdržovati</a:t>
            </a:r>
            <a:r>
              <a:rPr lang="cs-CZ" dirty="0"/>
              <a:t> se často na čerstvém povětří, </a:t>
            </a:r>
            <a:r>
              <a:rPr lang="cs-CZ" dirty="0" err="1"/>
              <a:t>užívati</a:t>
            </a:r>
            <a:r>
              <a:rPr lang="cs-CZ" dirty="0"/>
              <a:t> jídlo čerstvě stravitelné v dávkách přiměřených a nápoje </a:t>
            </a:r>
            <a:r>
              <a:rPr lang="cs-CZ" dirty="0" err="1"/>
              <a:t>požívati</a:t>
            </a:r>
            <a:r>
              <a:rPr lang="cs-CZ" dirty="0"/>
              <a:t> velice střídmě. Mnoho jídla - mnoho nemocí. I denní přejídání je rychlou cestou k nemoci. Zvláště lehká strava rostlinná, podaná na počátku polední doby, přináší tělu sílu....“</a:t>
            </a:r>
          </a:p>
          <a:p>
            <a:pPr hangingPunct="0"/>
            <a:r>
              <a:rPr lang="cs-CZ" dirty="0"/>
              <a:t>„...Zejména pak jest nutno, </a:t>
            </a:r>
            <a:r>
              <a:rPr lang="cs-CZ" dirty="0" err="1"/>
              <a:t>zvykati</a:t>
            </a:r>
            <a:r>
              <a:rPr lang="cs-CZ" dirty="0"/>
              <a:t> si na věci tak protichůdné, to jest na horko i na mráz, na námahu i odpočinek, na trochu víc jídla i na půst, na bdění i na spánek. Ale vždy přitom na paměti </a:t>
            </a:r>
            <a:r>
              <a:rPr lang="cs-CZ" dirty="0" err="1"/>
              <a:t>míti</a:t>
            </a:r>
            <a:r>
              <a:rPr lang="cs-CZ" dirty="0"/>
              <a:t>, že se máme k příznivější straně </a:t>
            </a:r>
            <a:r>
              <a:rPr lang="cs-CZ" dirty="0" err="1"/>
              <a:t>přikláněti</a:t>
            </a:r>
            <a:r>
              <a:rPr lang="cs-CZ" dirty="0"/>
              <a:t>, to jest častěji </a:t>
            </a:r>
            <a:r>
              <a:rPr lang="cs-CZ" dirty="0" err="1"/>
              <a:t>spáti</a:t>
            </a:r>
            <a:r>
              <a:rPr lang="cs-CZ" dirty="0"/>
              <a:t> než vytrvale </a:t>
            </a:r>
            <a:r>
              <a:rPr lang="cs-CZ" dirty="0" err="1"/>
              <a:t>bdíti</a:t>
            </a:r>
            <a:r>
              <a:rPr lang="cs-CZ" dirty="0"/>
              <a:t>, častěji </a:t>
            </a:r>
            <a:r>
              <a:rPr lang="cs-CZ" dirty="0" err="1"/>
              <a:t>jísti</a:t>
            </a:r>
            <a:r>
              <a:rPr lang="cs-CZ" dirty="0"/>
              <a:t>, nežli se </a:t>
            </a:r>
            <a:r>
              <a:rPr lang="cs-CZ" dirty="0" err="1"/>
              <a:t>postiti</a:t>
            </a:r>
            <a:r>
              <a:rPr lang="cs-CZ" dirty="0"/>
              <a:t>.... Pak dožiješ se věku přiměřeného a ustavičně se v tomto životě budeš moci </a:t>
            </a:r>
            <a:r>
              <a:rPr lang="cs-CZ" dirty="0" err="1"/>
              <a:t>těšiti</a:t>
            </a:r>
            <a:r>
              <a:rPr lang="cs-CZ" dirty="0"/>
              <a:t> zdraví a život tvůj tak </a:t>
            </a:r>
            <a:r>
              <a:rPr lang="cs-CZ" dirty="0" err="1"/>
              <a:t>prožíti</a:t>
            </a:r>
            <a:r>
              <a:rPr lang="cs-CZ" dirty="0"/>
              <a:t> v plodné práci a pomoci druhým, aby, až nadejde tvůj čas - mohl jsi dobrý počet </a:t>
            </a:r>
            <a:r>
              <a:rPr lang="cs-CZ" dirty="0" err="1"/>
              <a:t>skládati</a:t>
            </a:r>
            <a:r>
              <a:rPr lang="cs-CZ" dirty="0"/>
              <a:t> z </a:t>
            </a:r>
            <a:r>
              <a:rPr lang="cs-CZ" dirty="0" err="1"/>
              <a:t>činův</a:t>
            </a:r>
            <a:r>
              <a:rPr lang="cs-CZ" dirty="0"/>
              <a:t> svých....“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Komenský\KOMENSKÝ 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5575" y="-46038"/>
            <a:ext cx="6291263" cy="6950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Komenský\KOMENSKÝ 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3475" y="-82550"/>
            <a:ext cx="6877050" cy="7023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Komenský\KOMENSKÝ 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685800"/>
            <a:ext cx="7096125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44624"/>
            <a:ext cx="8568952" cy="7056784"/>
          </a:xfrm>
        </p:spPr>
        <p:txBody>
          <a:bodyPr>
            <a:normAutofit lnSpcReduction="10000"/>
          </a:bodyPr>
          <a:lstStyle/>
          <a:p>
            <a:r>
              <a:rPr lang="cs-CZ" i="1" dirty="0"/>
              <a:t>Největší spisovatel pobělohorské emigrace, filozof a poslední biskup jednoty bratrské Jan Amos Komenský (lat. </a:t>
            </a:r>
            <a:r>
              <a:rPr lang="cs-CZ" i="1" dirty="0" err="1"/>
              <a:t>Comenius</a:t>
            </a:r>
            <a:r>
              <a:rPr lang="cs-CZ" i="1" dirty="0"/>
              <a:t>; vlastním jménem Jan Amos </a:t>
            </a:r>
            <a:r>
              <a:rPr lang="cs-CZ" i="1" dirty="0" err="1"/>
              <a:t>Segeš</a:t>
            </a:r>
            <a:r>
              <a:rPr lang="cs-CZ" i="1" dirty="0"/>
              <a:t> Nivnický) se narodil v roce 1592. Místo jeho narození není známo, některé prameny uvádí Uherský Brod, jiné </a:t>
            </a:r>
            <a:r>
              <a:rPr lang="cs-CZ" i="1" dirty="0" err="1"/>
              <a:t>Nivnici</a:t>
            </a:r>
            <a:r>
              <a:rPr lang="cs-CZ" i="1" dirty="0"/>
              <a:t> na jihovýchodní Moravě nebo rodiště jeho otce obec </a:t>
            </a:r>
            <a:r>
              <a:rPr lang="cs-CZ" i="1" dirty="0" err="1"/>
              <a:t>Komny</a:t>
            </a:r>
            <a:r>
              <a:rPr lang="cs-CZ" i="1" dirty="0"/>
              <a:t> (odtud zřejmě "Komenský").</a:t>
            </a:r>
            <a:endParaRPr lang="cs-CZ" dirty="0"/>
          </a:p>
          <a:p>
            <a:r>
              <a:rPr lang="cs-CZ" i="1" dirty="0"/>
              <a:t>Jan Amos Komenský pocházel z českobratrské rodiny. Studoval v Německu a při studiích si všímal rozmachu vědy jiných národů. Rozhodl se vytvořit českou národní vědu, aby i jeho vlast v tomto oboru pokročila. Jeho plány ale přerušila bělohorská bitva.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Komenský\Komensk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31838" y="1041400"/>
            <a:ext cx="10607676" cy="4773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Komenský\Komenský 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986" y="1071546"/>
            <a:ext cx="10439600" cy="46078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Komenský\Komenský 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1643050"/>
            <a:ext cx="10249393" cy="45238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Komenský\Komenský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714908" cy="7038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Komenský\Komenský 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3" y="-68411"/>
            <a:ext cx="3357586" cy="71071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 descr="F:\Komenský\Komenský 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89221"/>
            <a:ext cx="8229600" cy="3747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 descr="E:\NKP ČR - nově 2009\NKP-Památná místa\Fulnek\1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F:\Komenský\Komenský 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34381"/>
            <a:ext cx="82296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F:\Komenský\Komenský 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46994"/>
            <a:ext cx="8229600" cy="3632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F:\Komenský\Komenský 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50367"/>
            <a:ext cx="8229600" cy="3625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F:\Komenský\Komenský 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59384"/>
            <a:ext cx="8229600" cy="3607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 descr="F:\Komenský\Komenský 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34381"/>
            <a:ext cx="82296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 descr="F:\Komenský\Komenský 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78430"/>
            <a:ext cx="8229600" cy="3769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 descr="F:\Komenský\Komenský 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21691"/>
            <a:ext cx="8229600" cy="3882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0"/>
            <a:ext cx="9433048" cy="147565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Komenský od </a:t>
            </a:r>
            <a:r>
              <a:rPr lang="cs-CZ" sz="3200" dirty="0" err="1" smtClean="0"/>
              <a:t>Jügena</a:t>
            </a:r>
            <a:r>
              <a:rPr lang="cs-CZ" sz="3200" dirty="0" smtClean="0"/>
              <a:t> </a:t>
            </a:r>
            <a:r>
              <a:rPr lang="cs-CZ" sz="3200" dirty="0" err="1" smtClean="0"/>
              <a:t>Ovense</a:t>
            </a:r>
            <a:r>
              <a:rPr lang="cs-CZ" sz="3200" dirty="0" smtClean="0"/>
              <a:t>, po r. 1650, </a:t>
            </a:r>
            <a:r>
              <a:rPr lang="cs-CZ" sz="3200" dirty="0" err="1" smtClean="0"/>
              <a:t>Rijksmuseum</a:t>
            </a:r>
            <a:r>
              <a:rPr lang="cs-CZ" sz="3200" dirty="0" smtClean="0"/>
              <a:t/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36712"/>
            <a:ext cx="5070573" cy="5843835"/>
          </a:xfrm>
        </p:spPr>
      </p:pic>
    </p:spTree>
    <p:extLst>
      <p:ext uri="{BB962C8B-B14F-4D97-AF65-F5344CB8AC3E}">
        <p14:creationId xmlns:p14="http://schemas.microsoft.com/office/powerpoint/2010/main" val="374080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F:\Komenský\Komenský 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74263"/>
            <a:ext cx="8229600" cy="3177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F:\Komenský\Komenský 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53570"/>
            <a:ext cx="8229600" cy="381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Alfons Mucha: Plamínek naděje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85" y="1097360"/>
            <a:ext cx="9357385" cy="576064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F:\Komenský\Komenský 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47143"/>
            <a:ext cx="8229600" cy="3832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Naarden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25602" name="Picture 2" descr="F:\Komenský\Naarden\Novověk-architektura-Naarde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82084"/>
            <a:ext cx="8357081" cy="612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Hlavní pedagogické názory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80728"/>
            <a:ext cx="8856984" cy="597666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Vysoce oceňoval význam výchovy. Podle něj by žádné dítě nemělo být vyloučeno z výchovy, protože i to nejméně nadané dítě lze alespoň poněkud vychovat.</a:t>
            </a:r>
          </a:p>
          <a:p>
            <a:r>
              <a:rPr lang="cs-CZ" dirty="0"/>
              <a:t>Výchova dítěte má podle něj tři hlavní cíle:</a:t>
            </a:r>
          </a:p>
          <a:p>
            <a:pPr lvl="0"/>
            <a:r>
              <a:rPr lang="cs-CZ" dirty="0"/>
              <a:t>poznat sebe a svět – vzdělání ve vědách, uměních a řemeslech </a:t>
            </a:r>
          </a:p>
          <a:p>
            <a:pPr lvl="0"/>
            <a:r>
              <a:rPr lang="cs-CZ" dirty="0"/>
              <a:t>ovládnout sebe – výchova mravní </a:t>
            </a:r>
          </a:p>
          <a:p>
            <a:pPr lvl="0"/>
            <a:r>
              <a:rPr lang="cs-CZ" dirty="0"/>
              <a:t>povznést se k Bohu – výchova náboženská </a:t>
            </a:r>
          </a:p>
          <a:p>
            <a:r>
              <a:rPr lang="cs-CZ" dirty="0"/>
              <a:t>Klade důraz na význam kázně. Odmítá tělesné tresty za neznalost, ale za porušení kázně je v určitých případech připouští.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700" dirty="0"/>
              <a:t>Ve svých spisech navrhoval Komenský tuto školskou </a:t>
            </a:r>
            <a:r>
              <a:rPr lang="cs-CZ" sz="2700" dirty="0" smtClean="0"/>
              <a:t>organizaci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8712968" cy="5949280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cs-CZ" b="1" dirty="0"/>
              <a:t>od narození do 6 let</a:t>
            </a:r>
            <a:r>
              <a:rPr lang="cs-CZ" dirty="0"/>
              <a:t> má být dítě vychováváno doma. Obsah výuky stanovil v příručce pro rodiče </a:t>
            </a:r>
            <a:r>
              <a:rPr lang="cs-CZ" i="1" u="sng" dirty="0" err="1"/>
              <a:t>Informatorium</a:t>
            </a:r>
            <a:r>
              <a:rPr lang="cs-CZ" i="1" u="sng" dirty="0"/>
              <a:t> školy mateřské</a:t>
            </a:r>
            <a:r>
              <a:rPr lang="cs-CZ" u="sng" dirty="0"/>
              <a:t> </a:t>
            </a:r>
          </a:p>
          <a:p>
            <a:pPr lvl="0"/>
            <a:r>
              <a:rPr lang="cs-CZ" b="1" dirty="0"/>
              <a:t>od 6 do 12</a:t>
            </a:r>
            <a:r>
              <a:rPr lang="cs-CZ" dirty="0"/>
              <a:t> let navštěvují děti školu </a:t>
            </a:r>
            <a:r>
              <a:rPr lang="cs-CZ" b="1" dirty="0"/>
              <a:t>obecnou</a:t>
            </a:r>
            <a:r>
              <a:rPr lang="cs-CZ" dirty="0"/>
              <a:t>, která by měla být v každém městě i vesnici. Škola je pro chlapce i dívky. Vyučuje se čtení, psaní, počítání, náboženství, reálie (učení o přírodě a společnosti), zpěv, ruční práce. Vyučování probíhá dvě hodiny dopoledne a dvě hodiny odpoledne. </a:t>
            </a:r>
          </a:p>
          <a:p>
            <a:pPr lvl="0"/>
            <a:r>
              <a:rPr lang="cs-CZ" b="1" dirty="0"/>
              <a:t>od 12 do 18</a:t>
            </a:r>
            <a:r>
              <a:rPr lang="cs-CZ" dirty="0"/>
              <a:t> má mládež navštěvovat školu </a:t>
            </a:r>
            <a:r>
              <a:rPr lang="cs-CZ" b="1" dirty="0"/>
              <a:t>latinskou</a:t>
            </a:r>
            <a:r>
              <a:rPr lang="cs-CZ" dirty="0"/>
              <a:t>, která by měla být v každém městě. Základem vzdělání je sedmero svobodných učení (gramatika, </a:t>
            </a:r>
            <a:r>
              <a:rPr lang="cs-CZ" dirty="0" smtClean="0"/>
              <a:t>rétorika, </a:t>
            </a:r>
            <a:r>
              <a:rPr lang="cs-CZ" dirty="0"/>
              <a:t>dialektika, </a:t>
            </a:r>
            <a:r>
              <a:rPr lang="cs-CZ" dirty="0" smtClean="0"/>
              <a:t>aritmetika, geometrie, astronomie </a:t>
            </a:r>
            <a:r>
              <a:rPr lang="cs-CZ" dirty="0"/>
              <a:t>a </a:t>
            </a:r>
            <a:r>
              <a:rPr lang="cs-CZ" dirty="0" err="1"/>
              <a:t>múzika</a:t>
            </a:r>
            <a:r>
              <a:rPr lang="cs-CZ" dirty="0"/>
              <a:t>), přírodní vědy, zeměpis, dějepis, matematika, a jazyky jako latina a řečtina. Komenský ovšem doporučuje i jiný jazyk, aby se každý dorozuměl se svými sousedy (němčina). </a:t>
            </a:r>
          </a:p>
          <a:p>
            <a:pPr lvl="0"/>
            <a:r>
              <a:rPr lang="cs-CZ" b="1" dirty="0"/>
              <a:t>od 18 do 24 let</a:t>
            </a:r>
            <a:r>
              <a:rPr lang="cs-CZ" dirty="0"/>
              <a:t> slouží ke vzdělávání </a:t>
            </a:r>
            <a:r>
              <a:rPr lang="cs-CZ" b="1" dirty="0"/>
              <a:t>akademie</a:t>
            </a:r>
            <a:r>
              <a:rPr lang="cs-CZ" dirty="0"/>
              <a:t>, která by měla být v každé zemi. Jde o vysokou školu, kde by se studovalo bohosloví, práva nebo medicína. Důležité je i vzdělání náboženské a filosofické. Vysokou školu nazývá akademie, protože univerzity byly katolické, chtěl je tedy odlišit od protestantských. </a:t>
            </a:r>
          </a:p>
          <a:p>
            <a:r>
              <a:rPr lang="cs-CZ" dirty="0"/>
              <a:t>Po ukončení vzdělávání by měl člověk cestovat. Zdůrazňoval ale, že vzdělávání nikdy nekončí, že je neustálé.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76875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Poprvé definoval pojem školní rok, školní prázdniny a školní týden. Ve třídách by měli být žáci stejného věku a stejné úrovně znalostí. Pokud je ve třídě větší počet žáků, doporučuje pro učitele pomocníka (ve třídách bývalo 80 - 100 žáků). Každá třída by měla mít svou místnost pro výuku, každý rok by měla mít učebnice, učitelé by měli mít poznámky, jak s učebnicí pracovat.</a:t>
            </a:r>
          </a:p>
          <a:p>
            <a:r>
              <a:rPr lang="cs-CZ" dirty="0"/>
              <a:t>Při výuce samé aplikoval Komenský tyto zásady:</a:t>
            </a:r>
          </a:p>
          <a:p>
            <a:pPr lvl="0"/>
            <a:r>
              <a:rPr lang="cs-CZ" dirty="0"/>
              <a:t>zásada názornosti - přímá žákova zkušenost </a:t>
            </a:r>
          </a:p>
          <a:p>
            <a:pPr lvl="0"/>
            <a:r>
              <a:rPr lang="cs-CZ" dirty="0"/>
              <a:t>zásada systematičnosti a soustavnosti - učivo by na sebe mělo navazovat, nejen v jednotlivých předmětech, ale i mezi nimi. Je třeba zajistit soustavný vzdělávací režim </a:t>
            </a:r>
          </a:p>
          <a:p>
            <a:pPr lvl="0"/>
            <a:r>
              <a:rPr lang="cs-CZ" dirty="0"/>
              <a:t>zásada aktivnosti - žáci by měli své poznatky získávat vlastní zkušeností využívat je v praxi </a:t>
            </a:r>
          </a:p>
          <a:p>
            <a:pPr lvl="0"/>
            <a:r>
              <a:rPr lang="cs-CZ" dirty="0"/>
              <a:t>zásada trvalosti - je třeba soustavně učivo opakovat </a:t>
            </a:r>
          </a:p>
          <a:p>
            <a:pPr lvl="0"/>
            <a:r>
              <a:rPr lang="cs-CZ" dirty="0"/>
              <a:t>zásada přiměřenosti - učitel by měl vycházet z věkových a individuálních schopností dětí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Komenského dílo: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8640960" cy="6120680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cs-CZ" i="1" dirty="0"/>
              <a:t>O poezii české</a:t>
            </a:r>
            <a:r>
              <a:rPr lang="cs-CZ" dirty="0"/>
              <a:t> – Snaha obrodit poezii znovuzavedením časoměrného verše, který sám užíval v překladech žalmů. </a:t>
            </a:r>
          </a:p>
          <a:p>
            <a:pPr lvl="0"/>
            <a:r>
              <a:rPr lang="cs-CZ" i="1" dirty="0"/>
              <a:t>Listové do nebe</a:t>
            </a:r>
            <a:r>
              <a:rPr lang="cs-CZ" dirty="0"/>
              <a:t> – Fiktivní dopisy chudých ke Kristu, stěžují si na bohaté. </a:t>
            </a:r>
            <a:r>
              <a:rPr lang="cs-CZ" dirty="0" smtClean="0"/>
              <a:t>Kristus je </a:t>
            </a:r>
            <a:r>
              <a:rPr lang="cs-CZ" dirty="0"/>
              <a:t>utěšuje a kárá bohaté, všechny nabádá, aby zůstali </a:t>
            </a:r>
            <a:r>
              <a:rPr lang="cs-CZ" dirty="0" err="1"/>
              <a:t>poslušni</a:t>
            </a:r>
            <a:r>
              <a:rPr lang="cs-CZ" dirty="0"/>
              <a:t> božích zákonů. Toto dílo je výrazně ovlivněno myšlenkami Jednoty bratrské. </a:t>
            </a:r>
          </a:p>
          <a:p>
            <a:pPr lvl="0"/>
            <a:r>
              <a:rPr lang="cs-CZ" i="1" dirty="0"/>
              <a:t>Truchlivý</a:t>
            </a:r>
            <a:r>
              <a:rPr lang="cs-CZ" dirty="0"/>
              <a:t> – Zamyšlení nad rozporem rozumu a víry. Napsal je po smrti své první ženy a dětí. </a:t>
            </a:r>
          </a:p>
          <a:p>
            <a:pPr lvl="0"/>
            <a:r>
              <a:rPr lang="cs-CZ" i="1" dirty="0"/>
              <a:t>Moudrost starých Čechů</a:t>
            </a:r>
            <a:r>
              <a:rPr lang="cs-CZ" dirty="0"/>
              <a:t> – Sbírka starých pořekadel a přísloví (asi 2000). </a:t>
            </a:r>
          </a:p>
          <a:p>
            <a:pPr lvl="0"/>
            <a:r>
              <a:rPr lang="cs-CZ" i="1" dirty="0"/>
              <a:t>Poklad jazyka českého</a:t>
            </a:r>
            <a:r>
              <a:rPr lang="cs-CZ" dirty="0"/>
              <a:t> – Podrobný slovník všech českých slov. Měla být vysvětlena i gramatika. Chtěl zachytit i nespisovná, nářeční a přejatá slova. Materiál sbíral celý život. Slovník se nedochoval, jelikož shořel v </a:t>
            </a:r>
            <a:r>
              <a:rPr lang="cs-CZ" dirty="0" err="1"/>
              <a:t>Lešně</a:t>
            </a:r>
            <a:r>
              <a:rPr lang="cs-CZ" dirty="0"/>
              <a:t>. </a:t>
            </a:r>
          </a:p>
          <a:p>
            <a:pPr lvl="0"/>
            <a:r>
              <a:rPr lang="cs-CZ" i="1" dirty="0"/>
              <a:t>Via </a:t>
            </a:r>
            <a:r>
              <a:rPr lang="cs-CZ" i="1" dirty="0" err="1"/>
              <a:t>lucis</a:t>
            </a:r>
            <a:r>
              <a:rPr lang="cs-CZ" dirty="0"/>
              <a:t> (Cesta světla) – Zabývá se zde pansofií (vševědou). Byl toho názoru, že když u lidu zmizí nevědomost, války ustanou. Aby došlo k nápravě lidstva, vládnout by měl sbor mudrců. Pro lepší dorozumění mezi národy je třeba zavést novou řeč, které by všichni rozuměli. Latina je podle něj příliš těžká. </a:t>
            </a:r>
          </a:p>
          <a:p>
            <a:pPr lvl="0"/>
            <a:r>
              <a:rPr lang="cs-CZ" i="1" dirty="0" err="1"/>
              <a:t>Přemyšlování</a:t>
            </a:r>
            <a:r>
              <a:rPr lang="cs-CZ" i="1" dirty="0"/>
              <a:t> o dokonalosti křesťanské</a:t>
            </a:r>
            <a:r>
              <a:rPr lang="cs-CZ" dirty="0"/>
              <a:t> </a:t>
            </a:r>
          </a:p>
          <a:p>
            <a:pPr lvl="0"/>
            <a:r>
              <a:rPr lang="cs-CZ" i="1" dirty="0"/>
              <a:t>Hlubina bezpečnosti</a:t>
            </a:r>
            <a:r>
              <a:rPr lang="cs-CZ" dirty="0"/>
              <a:t> – Čím více se člověk vzdaluje od Boha, tím větší je jeho beznaděj. </a:t>
            </a:r>
          </a:p>
          <a:p>
            <a:pPr lvl="0"/>
            <a:r>
              <a:rPr lang="cs-CZ" i="1" dirty="0"/>
              <a:t>Kancionál</a:t>
            </a:r>
            <a:r>
              <a:rPr lang="cs-CZ" dirty="0"/>
              <a:t> – Sborník duchovních písní, české </a:t>
            </a:r>
            <a:r>
              <a:rPr lang="cs-CZ" dirty="0" smtClean="0"/>
              <a:t>žalmy </a:t>
            </a:r>
            <a:endParaRPr lang="cs-CZ" dirty="0"/>
          </a:p>
          <a:p>
            <a:pPr lvl="0"/>
            <a:r>
              <a:rPr lang="cs-CZ" i="1" dirty="0"/>
              <a:t>Kšaft umírající matky Jednoty bratrské</a:t>
            </a:r>
            <a:r>
              <a:rPr lang="cs-CZ" dirty="0"/>
              <a:t> – Vyjadřuje víru, že se odkazu Jednoty ujme český a moravský lid. Postava matky je symbolem Jednoty bratrské, která je odsouzena k zániku, ale matka ve své závěti odkazuje hlavní myšlenky příštím generacím. </a:t>
            </a:r>
          </a:p>
          <a:p>
            <a:pPr lvl="0"/>
            <a:r>
              <a:rPr lang="cs-CZ" i="1" dirty="0"/>
              <a:t>Labyrint světa a ráj srdce</a:t>
            </a:r>
            <a:r>
              <a:rPr lang="cs-CZ" dirty="0"/>
              <a:t> – alegorický příběh. Vypravěč se ocitá v okrouhlém městě uprostřed nicoty. Průvodci </a:t>
            </a:r>
            <a:r>
              <a:rPr lang="cs-CZ" dirty="0" err="1"/>
              <a:t>Všezvěd</a:t>
            </a:r>
            <a:r>
              <a:rPr lang="cs-CZ" dirty="0"/>
              <a:t> </a:t>
            </a:r>
            <a:r>
              <a:rPr lang="cs-CZ" dirty="0" err="1"/>
              <a:t>Všudybud</a:t>
            </a:r>
            <a:r>
              <a:rPr lang="cs-CZ" dirty="0"/>
              <a:t> a Mámení mu líčí krásy světa, poutník však vidí jen klam, marnost, faleš, bídu a smrt. Chce odtud utéci, ale nemá kam. Východisko ze zmatků tohoto světa nachází v otevření svého srdce, aby do něj mohl vstoupit Ježíš Kristus. </a:t>
            </a:r>
          </a:p>
          <a:p>
            <a:pPr lvl="0"/>
            <a:r>
              <a:rPr lang="cs-CZ" i="1" dirty="0"/>
              <a:t>Pokračování v bratrském napomínání</a:t>
            </a:r>
            <a:r>
              <a:rPr lang="cs-CZ" dirty="0"/>
              <a:t> – Vlastní životopis. </a:t>
            </a:r>
          </a:p>
          <a:p>
            <a:pPr lvl="0"/>
            <a:r>
              <a:rPr lang="cs-CZ" i="1" dirty="0"/>
              <a:t>De </a:t>
            </a:r>
            <a:r>
              <a:rPr lang="cs-CZ" i="1" dirty="0" err="1"/>
              <a:t>rerum</a:t>
            </a:r>
            <a:r>
              <a:rPr lang="cs-CZ" i="1" dirty="0"/>
              <a:t> </a:t>
            </a:r>
            <a:r>
              <a:rPr lang="cs-CZ" i="1" dirty="0" err="1"/>
              <a:t>humanarum</a:t>
            </a:r>
            <a:r>
              <a:rPr lang="cs-CZ" i="1" dirty="0"/>
              <a:t> </a:t>
            </a:r>
            <a:r>
              <a:rPr lang="cs-CZ" i="1" dirty="0" err="1"/>
              <a:t>emendatione</a:t>
            </a:r>
            <a:r>
              <a:rPr lang="cs-CZ" i="1" dirty="0"/>
              <a:t> </a:t>
            </a:r>
            <a:r>
              <a:rPr lang="cs-CZ" i="1" dirty="0" err="1"/>
              <a:t>consultatio</a:t>
            </a:r>
            <a:r>
              <a:rPr lang="cs-CZ" i="1" dirty="0"/>
              <a:t> </a:t>
            </a:r>
            <a:r>
              <a:rPr lang="cs-CZ" i="1" dirty="0" err="1"/>
              <a:t>catholica</a:t>
            </a:r>
            <a:r>
              <a:rPr lang="cs-CZ" dirty="0"/>
              <a:t> (</a:t>
            </a:r>
            <a:r>
              <a:rPr lang="cs-CZ" i="1" dirty="0"/>
              <a:t>Obecná porada o nápravě věcí lidských</a:t>
            </a:r>
            <a:r>
              <a:rPr lang="cs-CZ" dirty="0"/>
              <a:t>)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NKP ČR - nově 2009\NKP-Památná místa\Fulnek\1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8856984" cy="66427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 smtClean="0"/>
              <a:t>Komenský od Václava </a:t>
            </a:r>
            <a:r>
              <a:rPr lang="cs-CZ" sz="3600" dirty="0" err="1" smtClean="0"/>
              <a:t>Hollara</a:t>
            </a:r>
            <a:r>
              <a:rPr lang="cs-CZ" sz="3600" dirty="0" smtClean="0"/>
              <a:t/>
            </a:r>
            <a:br>
              <a:rPr lang="cs-CZ" sz="3600" dirty="0" smtClean="0"/>
            </a:b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24744"/>
            <a:ext cx="3816424" cy="5934539"/>
          </a:xfrm>
        </p:spPr>
      </p:pic>
    </p:spTree>
    <p:extLst>
      <p:ext uri="{BB962C8B-B14F-4D97-AF65-F5344CB8AC3E}">
        <p14:creationId xmlns:p14="http://schemas.microsoft.com/office/powerpoint/2010/main" val="2994135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Komenský v knize: </a:t>
            </a:r>
            <a:br>
              <a:rPr lang="cs-CZ" sz="2800" dirty="0" smtClean="0"/>
            </a:b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052736"/>
            <a:ext cx="4176464" cy="6511743"/>
          </a:xfrm>
        </p:spPr>
      </p:pic>
    </p:spTree>
    <p:extLst>
      <p:ext uri="{BB962C8B-B14F-4D97-AF65-F5344CB8AC3E}">
        <p14:creationId xmlns:p14="http://schemas.microsoft.com/office/powerpoint/2010/main" val="3299786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Komenského mapa Moravy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21" y="908720"/>
            <a:ext cx="7340956" cy="5949280"/>
          </a:xfrm>
        </p:spPr>
      </p:pic>
    </p:spTree>
    <p:extLst>
      <p:ext uri="{BB962C8B-B14F-4D97-AF65-F5344CB8AC3E}">
        <p14:creationId xmlns:p14="http://schemas.microsoft.com/office/powerpoint/2010/main" val="116726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 smtClean="0"/>
              <a:t>Rembrandt van </a:t>
            </a:r>
            <a:r>
              <a:rPr lang="cs-CZ" sz="3200" b="1" dirty="0" err="1" smtClean="0"/>
              <a:t>Rijn</a:t>
            </a:r>
            <a:r>
              <a:rPr lang="cs-CZ" sz="3200" b="1" dirty="0" smtClean="0"/>
              <a:t>: Stařec (Komenský)</a:t>
            </a:r>
            <a:br>
              <a:rPr lang="cs-CZ" sz="3200" b="1" dirty="0" smtClean="0"/>
            </a:b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93" y="908720"/>
            <a:ext cx="5045088" cy="5903625"/>
          </a:xfrm>
        </p:spPr>
      </p:pic>
    </p:spTree>
    <p:extLst>
      <p:ext uri="{BB962C8B-B14F-4D97-AF65-F5344CB8AC3E}">
        <p14:creationId xmlns:p14="http://schemas.microsoft.com/office/powerpoint/2010/main" val="2930684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KUNVALD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20888"/>
            <a:ext cx="5324409" cy="399330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4227933" cy="56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77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Komenský ve Strážnici</a:t>
            </a:r>
            <a:br>
              <a:rPr lang="cs-CZ" sz="32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8394" y="2341143"/>
            <a:ext cx="5904657" cy="3327844"/>
          </a:xfrm>
        </p:spPr>
      </p:pic>
    </p:spTree>
    <p:extLst>
      <p:ext uri="{BB962C8B-B14F-4D97-AF65-F5344CB8AC3E}">
        <p14:creationId xmlns:p14="http://schemas.microsoft.com/office/powerpoint/2010/main" val="20924502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1264</Words>
  <Application>Microsoft Office PowerPoint</Application>
  <PresentationFormat>Předvádění na obrazovce (4:3)</PresentationFormat>
  <Paragraphs>51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2" baseType="lpstr">
      <vt:lpstr>Arial</vt:lpstr>
      <vt:lpstr>Calibri</vt:lpstr>
      <vt:lpstr>Motiv sady Office</vt:lpstr>
      <vt:lpstr>JAN AMOS KOMENSKÝ</vt:lpstr>
      <vt:lpstr>Prezentace aplikace PowerPoint</vt:lpstr>
      <vt:lpstr>Komenský od Jügena Ovense, po r. 1650, Rijksmuseum </vt:lpstr>
      <vt:lpstr>Komenský od Václava Hollara </vt:lpstr>
      <vt:lpstr>Komenský v knize:  </vt:lpstr>
      <vt:lpstr>Komenského mapa Moravy </vt:lpstr>
      <vt:lpstr>Rembrandt van Rijn: Stařec (Komenský) </vt:lpstr>
      <vt:lpstr>KUNVALD </vt:lpstr>
      <vt:lpstr>Komenský ve Strážnici </vt:lpstr>
      <vt:lpstr>Komenský před muzeem v Uherském Brodě </vt:lpstr>
      <vt:lpstr>Prezentace aplikace PowerPoint</vt:lpstr>
      <vt:lpstr> JAN AMOS KOMENSKÝ - jeho pojetí lékařství a zdraví, v díle SCHOLA LUDUS: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Alfons Mucha: Plamínek naděje</vt:lpstr>
      <vt:lpstr>Prezentace aplikace PowerPoint</vt:lpstr>
      <vt:lpstr>Naarden </vt:lpstr>
      <vt:lpstr>Hlavní pedagogické názory </vt:lpstr>
      <vt:lpstr>Ve svých spisech navrhoval Komenský tuto školskou organizaci </vt:lpstr>
      <vt:lpstr>Prezentace aplikace PowerPoint</vt:lpstr>
      <vt:lpstr>Komenského dílo:</vt:lpstr>
      <vt:lpstr>Prezentace aplikace PowerPoint</vt:lpstr>
    </vt:vector>
  </TitlesOfParts>
  <Company>Pedagogicka fakulta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 AMOS KOMENSKÝ</dc:title>
  <dc:creator>Jirka</dc:creator>
  <cp:lastModifiedBy>Jiří Mihola</cp:lastModifiedBy>
  <cp:revision>7</cp:revision>
  <dcterms:created xsi:type="dcterms:W3CDTF">2010-04-05T20:09:18Z</dcterms:created>
  <dcterms:modified xsi:type="dcterms:W3CDTF">2021-11-25T23:34:00Z</dcterms:modified>
</cp:coreProperties>
</file>