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84" r:id="rId5"/>
    <p:sldId id="285" r:id="rId6"/>
    <p:sldId id="286" r:id="rId7"/>
    <p:sldId id="287" r:id="rId8"/>
    <p:sldId id="262" r:id="rId9"/>
    <p:sldId id="263" r:id="rId10"/>
    <p:sldId id="288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7" r:id="rId23"/>
    <p:sldId id="276" r:id="rId24"/>
    <p:sldId id="278" r:id="rId25"/>
    <p:sldId id="279" r:id="rId26"/>
    <p:sldId id="282" r:id="rId27"/>
    <p:sldId id="280" r:id="rId28"/>
    <p:sldId id="281" r:id="rId29"/>
    <p:sldId id="283" r:id="rId3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3" autoAdjust="0"/>
    <p:restoredTop sz="94660"/>
  </p:normalViewPr>
  <p:slideViewPr>
    <p:cSldViewPr snapToGrid="0">
      <p:cViewPr varScale="1">
        <p:scale>
          <a:sx n="67" d="100"/>
          <a:sy n="67" d="100"/>
        </p:scale>
        <p:origin x="56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BD2D6-D9AF-4827-8C56-44149B68B7EE}" type="datetimeFigureOut">
              <a:rPr lang="cs-CZ" smtClean="0"/>
              <a:t>14.03.2023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B421-98FA-404B-A4C9-FA2F00B933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4009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BD2D6-D9AF-4827-8C56-44149B68B7EE}" type="datetimeFigureOut">
              <a:rPr lang="cs-CZ" smtClean="0"/>
              <a:t>14.03.2023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B421-98FA-404B-A4C9-FA2F00B933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716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BD2D6-D9AF-4827-8C56-44149B68B7EE}" type="datetimeFigureOut">
              <a:rPr lang="cs-CZ" smtClean="0"/>
              <a:t>14.03.2023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B421-98FA-404B-A4C9-FA2F00B933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5712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BD2D6-D9AF-4827-8C56-44149B68B7EE}" type="datetimeFigureOut">
              <a:rPr lang="cs-CZ" smtClean="0"/>
              <a:t>14.03.2023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B421-98FA-404B-A4C9-FA2F00B933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1204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BD2D6-D9AF-4827-8C56-44149B68B7EE}" type="datetimeFigureOut">
              <a:rPr lang="cs-CZ" smtClean="0"/>
              <a:t>14.03.2023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B421-98FA-404B-A4C9-FA2F00B933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8472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BD2D6-D9AF-4827-8C56-44149B68B7EE}" type="datetimeFigureOut">
              <a:rPr lang="cs-CZ" smtClean="0"/>
              <a:t>14.03.2023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B421-98FA-404B-A4C9-FA2F00B933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4690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BD2D6-D9AF-4827-8C56-44149B68B7EE}" type="datetimeFigureOut">
              <a:rPr lang="cs-CZ" smtClean="0"/>
              <a:t>14.03.2023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B421-98FA-404B-A4C9-FA2F00B933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4319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BD2D6-D9AF-4827-8C56-44149B68B7EE}" type="datetimeFigureOut">
              <a:rPr lang="cs-CZ" smtClean="0"/>
              <a:t>14.03.2023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B421-98FA-404B-A4C9-FA2F00B933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9058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BD2D6-D9AF-4827-8C56-44149B68B7EE}" type="datetimeFigureOut">
              <a:rPr lang="cs-CZ" smtClean="0"/>
              <a:t>14.03.2023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B421-98FA-404B-A4C9-FA2F00B933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968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BD2D6-D9AF-4827-8C56-44149B68B7EE}" type="datetimeFigureOut">
              <a:rPr lang="cs-CZ" smtClean="0"/>
              <a:t>14.03.2023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B421-98FA-404B-A4C9-FA2F00B933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2058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BD2D6-D9AF-4827-8C56-44149B68B7EE}" type="datetimeFigureOut">
              <a:rPr lang="cs-CZ" smtClean="0"/>
              <a:t>14.03.2023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B421-98FA-404B-A4C9-FA2F00B933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98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CBD2D6-D9AF-4827-8C56-44149B68B7EE}" type="datetimeFigureOut">
              <a:rPr lang="cs-CZ" smtClean="0"/>
              <a:t>14.03.2023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9B421-98FA-404B-A4C9-FA2F00B933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7378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KUKS</a:t>
            </a:r>
            <a:br>
              <a:rPr lang="cs-CZ" dirty="0"/>
            </a:br>
            <a:r>
              <a:rPr lang="cs-CZ" dirty="0"/>
              <a:t>Matyáš Bernard Braun</a:t>
            </a:r>
            <a:br>
              <a:rPr lang="cs-CZ" dirty="0"/>
            </a:br>
            <a:r>
              <a:rPr lang="cs-CZ" dirty="0"/>
              <a:t>Alegorie ctností a neřestí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Jiří Mihola</a:t>
            </a:r>
          </a:p>
        </p:txBody>
      </p:sp>
    </p:spTree>
    <p:extLst>
      <p:ext uri="{BB962C8B-B14F-4D97-AF65-F5344CB8AC3E}">
        <p14:creationId xmlns:p14="http://schemas.microsoft.com/office/powerpoint/2010/main" val="3898455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9B6A6E-8C5F-4171-B799-1D501261E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5" y="0"/>
            <a:ext cx="11991975" cy="1695449"/>
          </a:xfrm>
        </p:spPr>
        <p:txBody>
          <a:bodyPr>
            <a:normAutofit/>
          </a:bodyPr>
          <a:lstStyle/>
          <a:p>
            <a:r>
              <a:rPr lang="cs-CZ" sz="3200" b="1" dirty="0"/>
              <a:t>Unikátní barokní lékárna v Kuksu – v ČR jsou pouze dvě takto kompletně dochované – v Kuksu a Klatovech</a:t>
            </a:r>
            <a:br>
              <a:rPr lang="cs-CZ" sz="3200" b="1" dirty="0"/>
            </a:br>
            <a:endParaRPr lang="cs-CZ" sz="3200" b="1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AF1F3893-0B83-4001-B9B7-CB9906262A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175" y="1051373"/>
            <a:ext cx="7654429" cy="573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705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Anděl blažené smrti a anděl žalostné smrti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3166" y="2394274"/>
            <a:ext cx="5628687" cy="4221515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79635" y="2388859"/>
            <a:ext cx="5585369" cy="4189026"/>
          </a:xfrm>
        </p:spPr>
      </p:pic>
    </p:spTree>
    <p:extLst>
      <p:ext uri="{BB962C8B-B14F-4D97-AF65-F5344CB8AC3E}">
        <p14:creationId xmlns:p14="http://schemas.microsoft.com/office/powerpoint/2010/main" val="3161660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Láska   x   Pýcha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4029" y="2273714"/>
            <a:ext cx="5169309" cy="3876981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70984" y="1924050"/>
            <a:ext cx="5638799" cy="4229099"/>
          </a:xfrm>
        </p:spPr>
      </p:pic>
    </p:spTree>
    <p:extLst>
      <p:ext uri="{BB962C8B-B14F-4D97-AF65-F5344CB8AC3E}">
        <p14:creationId xmlns:p14="http://schemas.microsoft.com/office/powerpoint/2010/main" val="17027770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Lenost x Píle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0111" y="2005942"/>
            <a:ext cx="5320939" cy="3990703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02511" y="1450475"/>
            <a:ext cx="5828940" cy="4371704"/>
          </a:xfrm>
        </p:spPr>
      </p:pic>
    </p:spTree>
    <p:extLst>
      <p:ext uri="{BB962C8B-B14F-4D97-AF65-F5344CB8AC3E}">
        <p14:creationId xmlns:p14="http://schemas.microsoft.com/office/powerpoint/2010/main" val="21376129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Cudnost x Smilstvo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7826" y="2058489"/>
            <a:ext cx="5181600" cy="3886199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56437" y="1990998"/>
            <a:ext cx="5477693" cy="4108269"/>
          </a:xfrm>
        </p:spPr>
      </p:pic>
    </p:spTree>
    <p:extLst>
      <p:ext uri="{BB962C8B-B14F-4D97-AF65-F5344CB8AC3E}">
        <p14:creationId xmlns:p14="http://schemas.microsoft.com/office/powerpoint/2010/main" val="5294625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HNĚV x Trpělivost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0834" y="1981092"/>
            <a:ext cx="5359627" cy="4019719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54808" y="1335060"/>
            <a:ext cx="6097950" cy="4573461"/>
          </a:xfrm>
        </p:spPr>
      </p:pic>
    </p:spTree>
    <p:extLst>
      <p:ext uri="{BB962C8B-B14F-4D97-AF65-F5344CB8AC3E}">
        <p14:creationId xmlns:p14="http://schemas.microsoft.com/office/powerpoint/2010/main" val="15845981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199" y="348343"/>
            <a:ext cx="10578737" cy="1367246"/>
          </a:xfrm>
        </p:spPr>
        <p:txBody>
          <a:bodyPr/>
          <a:lstStyle/>
          <a:p>
            <a:r>
              <a:rPr lang="cs-CZ" dirty="0"/>
              <a:t>Štědrost x Lakomství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2607" y="2096485"/>
            <a:ext cx="5341529" cy="4006146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16704" y="1943054"/>
            <a:ext cx="5516879" cy="4137659"/>
          </a:xfrm>
        </p:spPr>
      </p:pic>
    </p:spTree>
    <p:extLst>
      <p:ext uri="{BB962C8B-B14F-4D97-AF65-F5344CB8AC3E}">
        <p14:creationId xmlns:p14="http://schemas.microsoft.com/office/powerpoint/2010/main" val="3326680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Moudrost x Lehkomyslnost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7697" y="2135778"/>
            <a:ext cx="5172893" cy="3879669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83890" y="2118213"/>
            <a:ext cx="5032375" cy="3774280"/>
          </a:xfrm>
        </p:spPr>
      </p:pic>
    </p:spTree>
    <p:extLst>
      <p:ext uri="{BB962C8B-B14F-4D97-AF65-F5344CB8AC3E}">
        <p14:creationId xmlns:p14="http://schemas.microsoft.com/office/powerpoint/2010/main" val="41449575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Naděje x Zoufalství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3234" y="2371330"/>
            <a:ext cx="4853849" cy="3640386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13418" y="2153972"/>
            <a:ext cx="5186727" cy="3890044"/>
          </a:xfrm>
        </p:spPr>
      </p:pic>
    </p:spTree>
    <p:extLst>
      <p:ext uri="{BB962C8B-B14F-4D97-AF65-F5344CB8AC3E}">
        <p14:creationId xmlns:p14="http://schemas.microsoft.com/office/powerpoint/2010/main" val="27706951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Upřímnost x Pomluva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57864" y="2040473"/>
            <a:ext cx="5202192" cy="3901643"/>
          </a:xfrm>
        </p:spPr>
      </p:pic>
      <p:pic>
        <p:nvPicPr>
          <p:cNvPr id="8" name="Zástupný symbol pro obsah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9745" y="2043141"/>
            <a:ext cx="5577344" cy="4183007"/>
          </a:xfrm>
        </p:spPr>
      </p:pic>
    </p:spTree>
    <p:extLst>
      <p:ext uri="{BB962C8B-B14F-4D97-AF65-F5344CB8AC3E}">
        <p14:creationId xmlns:p14="http://schemas.microsoft.com/office/powerpoint/2010/main" val="975775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b="1" dirty="0"/>
              <a:t>Matyáš Bernard Braun – Alegorie CTNOSTÍ A NEŘESTÍ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354" y="1351053"/>
            <a:ext cx="8025839" cy="5673500"/>
          </a:xfrm>
        </p:spPr>
      </p:pic>
    </p:spTree>
    <p:extLst>
      <p:ext uri="{BB962C8B-B14F-4D97-AF65-F5344CB8AC3E}">
        <p14:creationId xmlns:p14="http://schemas.microsoft.com/office/powerpoint/2010/main" val="6447010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Střídmost x Obžerství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8857" y="2164636"/>
            <a:ext cx="5363846" cy="4022883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42445" y="2147164"/>
            <a:ext cx="5619932" cy="4214948"/>
          </a:xfrm>
        </p:spPr>
      </p:pic>
    </p:spTree>
    <p:extLst>
      <p:ext uri="{BB962C8B-B14F-4D97-AF65-F5344CB8AC3E}">
        <p14:creationId xmlns:p14="http://schemas.microsoft.com/office/powerpoint/2010/main" val="15974250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Lstivost x statečnost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1709" y="2064707"/>
            <a:ext cx="5029973" cy="3772479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01805" y="2025242"/>
            <a:ext cx="5387704" cy="4040777"/>
          </a:xfrm>
        </p:spPr>
      </p:pic>
    </p:spTree>
    <p:extLst>
      <p:ext uri="{BB962C8B-B14F-4D97-AF65-F5344CB8AC3E}">
        <p14:creationId xmlns:p14="http://schemas.microsoft.com/office/powerpoint/2010/main" val="42445036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Závist x Štědrost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4005" y="2081349"/>
            <a:ext cx="5643155" cy="4232365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05689" y="2207504"/>
            <a:ext cx="5537699" cy="4153273"/>
          </a:xfrm>
        </p:spPr>
      </p:pic>
    </p:spTree>
    <p:extLst>
      <p:ext uri="{BB962C8B-B14F-4D97-AF65-F5344CB8AC3E}">
        <p14:creationId xmlns:p14="http://schemas.microsoft.com/office/powerpoint/2010/main" val="7994710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55320" y="138702"/>
            <a:ext cx="10515600" cy="1325563"/>
          </a:xfrm>
        </p:spPr>
        <p:txBody>
          <a:bodyPr/>
          <a:lstStyle/>
          <a:p>
            <a:r>
              <a:rPr lang="cs-CZ" dirty="0"/>
              <a:t>Víra a Náboženství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0438" y="2025792"/>
            <a:ext cx="5268005" cy="3951003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58139" y="2165759"/>
            <a:ext cx="5611948" cy="4208960"/>
          </a:xfrm>
        </p:spPr>
      </p:pic>
    </p:spTree>
    <p:extLst>
      <p:ext uri="{BB962C8B-B14F-4D97-AF65-F5344CB8AC3E}">
        <p14:creationId xmlns:p14="http://schemas.microsoft.com/office/powerpoint/2010/main" val="2069222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Spravedlnost x Podvod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3864" y="2240768"/>
            <a:ext cx="5132524" cy="3849392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sz="9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475811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Goliáš a David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9262" y="1906034"/>
            <a:ext cx="5032375" cy="3774280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80606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b="1" dirty="0"/>
              <a:t>Betlém – socha poustevníka </a:t>
            </a:r>
            <a:r>
              <a:rPr lang="cs-CZ" sz="3600" b="1" dirty="0" err="1"/>
              <a:t>Onufria</a:t>
            </a:r>
            <a:br>
              <a:rPr lang="cs-CZ" sz="3600" b="1" dirty="0"/>
            </a:br>
            <a:endParaRPr lang="cs-CZ" sz="3600" b="1" dirty="0"/>
          </a:p>
        </p:txBody>
      </p:sp>
      <p:pic>
        <p:nvPicPr>
          <p:cNvPr id="3074" name="Picture 2" descr="https://upload.wikimedia.org/wikipedia/commons/thumb/5/57/Betl%C3%A9m_u_Kuksu_-_Poustevn%C3%ADk_Onufrius.jpg/1280px-Betl%C3%A9m_u_Kuksu_-_Poustevn%C3%ADk_Onufriu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60" y="1210491"/>
            <a:ext cx="8180543" cy="545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0177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b="1" dirty="0"/>
              <a:t>Kopie náhrobku Anny </a:t>
            </a:r>
            <a:r>
              <a:rPr lang="cs-CZ" sz="2800" b="1" dirty="0" err="1"/>
              <a:t>Miseliusové</a:t>
            </a:r>
            <a:r>
              <a:rPr lang="cs-CZ" sz="2800" b="1" dirty="0"/>
              <a:t> (tchyně M. B. Brauna) - po 1721</a:t>
            </a:r>
          </a:p>
        </p:txBody>
      </p:sp>
      <p:pic>
        <p:nvPicPr>
          <p:cNvPr id="1026" name="Picture 2" descr="https://upload.wikimedia.org/wikipedia/commons/c/c3/Gravestone_Anna_Miseliu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895" y="1580312"/>
            <a:ext cx="7536209" cy="5652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78888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b="1" dirty="0"/>
              <a:t>Karlův most – sv. Ivo, patron právníků, sousoší sv. </a:t>
            </a:r>
            <a:r>
              <a:rPr lang="cs-CZ" sz="2800" b="1" dirty="0" err="1"/>
              <a:t>Luitgardy</a:t>
            </a:r>
            <a:endParaRPr lang="cs-CZ" sz="2800" b="1" dirty="0"/>
          </a:p>
        </p:txBody>
      </p:sp>
      <p:pic>
        <p:nvPicPr>
          <p:cNvPr id="2050" name="Picture 2" descr="https://upload.wikimedia.org/wikipedia/commons/thumb/d/d1/Sv._Ivo.jpg/800px-Sv._Ivo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" y="1222171"/>
            <a:ext cx="3928488" cy="589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pload.wikimedia.org/wikipedia/commons/thumb/b/be/Sv_Luitgarda.jpg/800px-Sv_Luitgard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839" y="1364569"/>
            <a:ext cx="3738623" cy="560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61691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Jaroměř</a:t>
            </a:r>
          </a:p>
        </p:txBody>
      </p:sp>
      <p:pic>
        <p:nvPicPr>
          <p:cNvPr id="4098" name="Picture 2" descr="https://upload.wikimedia.org/wikipedia/commons/2/2f/Morov%C3%BD_sloup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148" y="278674"/>
            <a:ext cx="4886377" cy="651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6412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65463"/>
            <a:ext cx="11353800" cy="1525225"/>
          </a:xfrm>
        </p:spPr>
        <p:txBody>
          <a:bodyPr>
            <a:normAutofit/>
          </a:bodyPr>
          <a:lstStyle/>
          <a:p>
            <a:r>
              <a:rPr lang="cs-CZ" sz="3200" b="1" dirty="0"/>
              <a:t>Hrabě ŠPORK (od </a:t>
            </a:r>
            <a:r>
              <a:rPr lang="cs-CZ" sz="3200" b="1" dirty="0" err="1"/>
              <a:t>P.Brandla</a:t>
            </a:r>
            <a:r>
              <a:rPr lang="cs-CZ" sz="3200" b="1" dirty="0"/>
              <a:t>) a M.B. BRAUN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54775"/>
            <a:ext cx="3752520" cy="5032375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836" y="1895293"/>
            <a:ext cx="2900892" cy="4351338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394" y="454979"/>
            <a:ext cx="4035390" cy="624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69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František Antonín hrabě Špork</a:t>
            </a:r>
            <a:br>
              <a:rPr lang="cs-CZ" sz="3200" b="1" dirty="0"/>
            </a:br>
            <a:endParaRPr lang="cs-CZ" sz="32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8377" y="1767840"/>
            <a:ext cx="12113623" cy="5090159"/>
          </a:xfrm>
        </p:spPr>
        <p:txBody>
          <a:bodyPr/>
          <a:lstStyle/>
          <a:p>
            <a:r>
              <a:rPr lang="cs-CZ" dirty="0"/>
              <a:t>šlechtic, tajný rada, český místodržící, mecenáš umění</a:t>
            </a:r>
          </a:p>
          <a:p>
            <a:r>
              <a:rPr lang="cs-CZ" dirty="0"/>
              <a:t>Studoval na jezuitském gymnáziu, avšak celý život měl averzi vůči jezuitům</a:t>
            </a:r>
          </a:p>
          <a:p>
            <a:r>
              <a:rPr lang="cs-CZ" dirty="0"/>
              <a:t>Kritik společenských i náboženských poměrů, prosazoval ducha tolerance, podporoval jansenismus a zednářství</a:t>
            </a:r>
          </a:p>
          <a:p>
            <a:r>
              <a:rPr lang="cs-CZ" dirty="0"/>
              <a:t>Tajně vydával knihy k těmto směrům, pronásledoval ho i Koniáš, vyvázl s pokutou</a:t>
            </a:r>
          </a:p>
          <a:p>
            <a:r>
              <a:rPr lang="cs-CZ" dirty="0"/>
              <a:t>Podporovatel Brauna a barokní hudby</a:t>
            </a:r>
          </a:p>
        </p:txBody>
      </p:sp>
    </p:spTree>
    <p:extLst>
      <p:ext uri="{BB962C8B-B14F-4D97-AF65-F5344CB8AC3E}">
        <p14:creationId xmlns:p14="http://schemas.microsoft.com/office/powerpoint/2010/main" val="1996422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b="1" dirty="0"/>
              <a:t>Matyáš Bernard Braun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9337" y="1471748"/>
            <a:ext cx="12052663" cy="5268685"/>
          </a:xfrm>
        </p:spPr>
        <p:txBody>
          <a:bodyPr/>
          <a:lstStyle/>
          <a:p>
            <a:r>
              <a:rPr lang="cs-CZ" dirty="0"/>
              <a:t>Pocházel z Tyrolska, sochařství studoval v Salzburgu, další zkušenosti nasbíral na cestách do Itálie apod.</a:t>
            </a:r>
          </a:p>
          <a:p>
            <a:r>
              <a:rPr lang="cs-CZ" dirty="0"/>
              <a:t>Ovlivněn </a:t>
            </a:r>
            <a:r>
              <a:rPr lang="cs-CZ" dirty="0" err="1"/>
              <a:t>Michelangelem</a:t>
            </a:r>
            <a:r>
              <a:rPr lang="cs-CZ" dirty="0"/>
              <a:t> i </a:t>
            </a:r>
            <a:r>
              <a:rPr lang="cs-CZ" dirty="0" err="1"/>
              <a:t>Berninim</a:t>
            </a:r>
            <a:endParaRPr lang="cs-CZ" dirty="0"/>
          </a:p>
          <a:p>
            <a:r>
              <a:rPr lang="cs-CZ" dirty="0"/>
              <a:t>Dílna v Praze od roku 1710, sousoší slepé cisterciačky </a:t>
            </a:r>
            <a:r>
              <a:rPr lang="cs-CZ" dirty="0" err="1"/>
              <a:t>Luitgardy</a:t>
            </a:r>
            <a:r>
              <a:rPr lang="cs-CZ" dirty="0"/>
              <a:t> – patří k nejskvostnějším dílům</a:t>
            </a:r>
          </a:p>
          <a:p>
            <a:r>
              <a:rPr lang="cs-CZ" dirty="0"/>
              <a:t>Na Kuksu: Alegorie ctností a neřestí a Betlém</a:t>
            </a:r>
          </a:p>
          <a:p>
            <a:r>
              <a:rPr lang="cs-CZ" dirty="0"/>
              <a:t>Dále Duchcov, Valeč, Jaroměř, Litomyšl, Praha a na mnoha dalších místech, výzdoba interiérů i exteriérů.</a:t>
            </a:r>
          </a:p>
        </p:txBody>
      </p:sp>
    </p:spTree>
    <p:extLst>
      <p:ext uri="{BB962C8B-B14F-4D97-AF65-F5344CB8AC3E}">
        <p14:creationId xmlns:p14="http://schemas.microsoft.com/office/powerpoint/2010/main" val="3984311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2DD607-B1FF-4C38-BE0F-9C7BF98E1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KUKS V DOBĚ BAROKA – symetricky podél osy – říčky, vlevo </a:t>
            </a:r>
            <a:r>
              <a:rPr lang="cs-CZ" sz="2400" dirty="0" err="1"/>
              <a:t>hospital</a:t>
            </a:r>
            <a:r>
              <a:rPr lang="cs-CZ" sz="2400" dirty="0"/>
              <a:t> (existuje i dnes), vpravo lázně – už neexistují, zachovaly se pouze schody do údolí.</a:t>
            </a:r>
            <a:br>
              <a:rPr lang="cs-CZ" sz="2400" dirty="0"/>
            </a:br>
            <a:endParaRPr lang="cs-CZ" sz="2400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2EAF35B2-0DA2-49AC-8C14-E935575EF6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5957" y="1285876"/>
            <a:ext cx="12467943" cy="52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343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442176-3A36-420C-B034-68567A7EF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err="1"/>
              <a:t>Hospital</a:t>
            </a:r>
            <a:r>
              <a:rPr lang="cs-CZ" dirty="0"/>
              <a:t> v Kuksu dnes</a:t>
            </a:r>
            <a:br>
              <a:rPr lang="cs-CZ" dirty="0"/>
            </a:br>
            <a:br>
              <a:rPr lang="cs-CZ" sz="2800" dirty="0"/>
            </a:b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1A9621A0-DB42-4AF0-B450-2C29968085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211" y="809625"/>
            <a:ext cx="7773578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720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b="1" dirty="0"/>
              <a:t>Šporkova rakev v Kuksu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52" y="1314994"/>
            <a:ext cx="6850744" cy="5138058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13853" y="2125899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2653163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89" y="-225402"/>
            <a:ext cx="3841725" cy="7144362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70559" y="1467277"/>
            <a:ext cx="5677036" cy="4257776"/>
          </a:xfrm>
        </p:spPr>
      </p:pic>
    </p:spTree>
    <p:extLst>
      <p:ext uri="{BB962C8B-B14F-4D97-AF65-F5344CB8AC3E}">
        <p14:creationId xmlns:p14="http://schemas.microsoft.com/office/powerpoint/2010/main" val="53942946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314</Words>
  <Application>Microsoft Office PowerPoint</Application>
  <PresentationFormat>Širokoúhlá obrazovka</PresentationFormat>
  <Paragraphs>40</Paragraphs>
  <Slides>29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Motiv Office</vt:lpstr>
      <vt:lpstr>KUKS Matyáš Bernard Braun Alegorie ctností a neřestí</vt:lpstr>
      <vt:lpstr>Matyáš Bernard Braun – Alegorie CTNOSTÍ A NEŘESTÍ</vt:lpstr>
      <vt:lpstr>Hrabě ŠPORK (od P.Brandla) a M.B. BRAUN</vt:lpstr>
      <vt:lpstr>František Antonín hrabě Špork </vt:lpstr>
      <vt:lpstr>Matyáš Bernard Braun</vt:lpstr>
      <vt:lpstr>KUKS V DOBĚ BAROKA – symetricky podél osy – říčky, vlevo hospital (existuje i dnes), vpravo lázně – už neexistují, zachovaly se pouze schody do údolí. </vt:lpstr>
      <vt:lpstr>Hospital v Kuksu dnes  </vt:lpstr>
      <vt:lpstr>Šporkova rakev v Kuksu</vt:lpstr>
      <vt:lpstr>Prezentace aplikace PowerPoint</vt:lpstr>
      <vt:lpstr>Unikátní barokní lékárna v Kuksu – v ČR jsou pouze dvě takto kompletně dochované – v Kuksu a Klatovech </vt:lpstr>
      <vt:lpstr>Anděl blažené smrti a anděl žalostné smrti</vt:lpstr>
      <vt:lpstr>Láska   x   Pýcha</vt:lpstr>
      <vt:lpstr>Lenost x Píle</vt:lpstr>
      <vt:lpstr>Cudnost x Smilstvo</vt:lpstr>
      <vt:lpstr>HNĚV x Trpělivost</vt:lpstr>
      <vt:lpstr>Štědrost x Lakomství</vt:lpstr>
      <vt:lpstr>Moudrost x Lehkomyslnost</vt:lpstr>
      <vt:lpstr>Naděje x Zoufalství</vt:lpstr>
      <vt:lpstr>Upřímnost x Pomluva</vt:lpstr>
      <vt:lpstr>Střídmost x Obžerství</vt:lpstr>
      <vt:lpstr>Lstivost x statečnost</vt:lpstr>
      <vt:lpstr>Závist x Štědrost</vt:lpstr>
      <vt:lpstr>Víra a Náboženství</vt:lpstr>
      <vt:lpstr>Spravedlnost x Podvod</vt:lpstr>
      <vt:lpstr>Goliáš a David</vt:lpstr>
      <vt:lpstr>Betlém – socha poustevníka Onufria </vt:lpstr>
      <vt:lpstr>Kopie náhrobku Anny Miseliusové (tchyně M. B. Brauna) - po 1721</vt:lpstr>
      <vt:lpstr>Karlův most – sv. Ivo, patron právníků, sousoší sv. Luitgardy</vt:lpstr>
      <vt:lpstr>Jaroměř</vt:lpstr>
    </vt:vector>
  </TitlesOfParts>
  <Company>Parlament CR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Raný novověk</dc:title>
  <dc:creator>Jiří Mihola</dc:creator>
  <cp:lastModifiedBy>Mihola, Jiří</cp:lastModifiedBy>
  <cp:revision>11</cp:revision>
  <dcterms:created xsi:type="dcterms:W3CDTF">2021-01-03T22:51:55Z</dcterms:created>
  <dcterms:modified xsi:type="dcterms:W3CDTF">2023-03-13T23:09:18Z</dcterms:modified>
</cp:coreProperties>
</file>