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7" r:id="rId9"/>
    <p:sldId id="271" r:id="rId10"/>
    <p:sldId id="266" r:id="rId11"/>
    <p:sldId id="262" r:id="rId12"/>
    <p:sldId id="272" r:id="rId13"/>
    <p:sldId id="263" r:id="rId14"/>
    <p:sldId id="268" r:id="rId15"/>
    <p:sldId id="264" r:id="rId16"/>
    <p:sldId id="265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2EF08-047E-F841-BB23-0D3D686461AA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17AFA8-AD8C-404E-92FA-0122EDF6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80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noProof="0" dirty="0" err="1" smtClean="0"/>
              <a:t>Scaffolding</a:t>
            </a:r>
            <a:r>
              <a:rPr lang="cs-CZ" noProof="0" dirty="0" smtClean="0"/>
              <a:t>  (lešení) – metoda, která pomáhá žákům naučit</a:t>
            </a:r>
            <a:r>
              <a:rPr lang="cs-CZ" baseline="0" noProof="0" dirty="0" smtClean="0"/>
              <a:t> se více prací s učitelem nebo někým, kdo dané problematice více rozumí, a dosáhnout tak výukových cílů (</a:t>
            </a:r>
            <a:r>
              <a:rPr lang="cs-CZ" baseline="0" noProof="0" dirty="0" err="1" smtClean="0"/>
              <a:t>Vygotsky</a:t>
            </a:r>
            <a:r>
              <a:rPr lang="cs-CZ" baseline="0" noProof="0" dirty="0" smtClean="0"/>
              <a:t>)</a:t>
            </a:r>
          </a:p>
          <a:p>
            <a:endParaRPr lang="cs-CZ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AFA8-AD8C-404E-92FA-0122EDF6433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24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17AFA8-AD8C-404E-92FA-0122EDF643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728701E-CAF4-4159-9B3E-41C86DFFA30D}" type="datetimeFigureOut">
              <a:rPr lang="en-US" smtClean="0"/>
              <a:t>10.03.21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62F1D00-BD13-4404-86B0-79703945A0A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1781" y="4624668"/>
            <a:ext cx="6777419" cy="93345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latin typeface="Calibri"/>
                <a:cs typeface="Calibri"/>
              </a:rPr>
              <a:t>Potřeby a pocity vyjádřené v komunikaci, komunikace emocí, empatie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0007" y="5562599"/>
            <a:ext cx="4439193" cy="1059179"/>
          </a:xfrm>
        </p:spPr>
        <p:txBody>
          <a:bodyPr>
            <a:normAutofit/>
          </a:bodyPr>
          <a:lstStyle/>
          <a:p>
            <a:r>
              <a:rPr lang="cs-CZ" sz="1600" dirty="0" smtClean="0">
                <a:latin typeface="Calibri"/>
                <a:cs typeface="Calibri"/>
              </a:rPr>
              <a:t>Pavla Klusáčková</a:t>
            </a:r>
            <a:endParaRPr lang="cs-CZ" sz="16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976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Emoční inteligence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Schopnost rozpoznání a pochopení </a:t>
            </a:r>
            <a:r>
              <a:rPr lang="cs-CZ" b="1" dirty="0" smtClean="0">
                <a:latin typeface="Calibri"/>
                <a:cs typeface="Calibri"/>
              </a:rPr>
              <a:t>vlastních emocí </a:t>
            </a:r>
            <a:r>
              <a:rPr lang="cs-CZ" dirty="0" smtClean="0">
                <a:latin typeface="Calibri"/>
                <a:cs typeface="Calibri"/>
              </a:rPr>
              <a:t>a </a:t>
            </a:r>
            <a:r>
              <a:rPr lang="cs-CZ" b="1" dirty="0" smtClean="0">
                <a:latin typeface="Calibri"/>
                <a:cs typeface="Calibri"/>
              </a:rPr>
              <a:t>pocitů druhých</a:t>
            </a:r>
            <a:r>
              <a:rPr lang="cs-CZ" dirty="0" smtClean="0">
                <a:latin typeface="Calibri"/>
                <a:cs typeface="Calibri"/>
              </a:rPr>
              <a:t>, přičemž jde v podstatě o “umění použít tato uvědomění pro ovládání svého chování a vztahů.” (</a:t>
            </a:r>
            <a:r>
              <a:rPr lang="cs-CZ" dirty="0" err="1" smtClean="0">
                <a:latin typeface="Calibri"/>
                <a:cs typeface="Calibri"/>
              </a:rPr>
              <a:t>Bradberry</a:t>
            </a:r>
            <a:r>
              <a:rPr lang="cs-CZ" dirty="0" smtClean="0">
                <a:latin typeface="Calibri"/>
                <a:cs typeface="Calibri"/>
              </a:rPr>
              <a:t> and </a:t>
            </a:r>
            <a:r>
              <a:rPr lang="cs-CZ" dirty="0" err="1" smtClean="0">
                <a:latin typeface="Calibri"/>
                <a:cs typeface="Calibri"/>
              </a:rPr>
              <a:t>Greaves</a:t>
            </a:r>
            <a:r>
              <a:rPr lang="cs-CZ" dirty="0" smtClean="0">
                <a:latin typeface="Calibri"/>
                <a:cs typeface="Calibri"/>
              </a:rPr>
              <a:t>, 2013, s. 30)</a:t>
            </a:r>
            <a:endParaRPr lang="cs-CZ" dirty="0">
              <a:latin typeface="Calibri"/>
              <a:cs typeface="Calibri"/>
            </a:endParaRPr>
          </a:p>
          <a:p>
            <a:r>
              <a:rPr lang="cs-CZ" dirty="0" smtClean="0">
                <a:latin typeface="Calibri"/>
                <a:cs typeface="Calibri"/>
              </a:rPr>
              <a:t>Podle jiných je </a:t>
            </a:r>
            <a:r>
              <a:rPr lang="cs-CZ" b="1" dirty="0" smtClean="0">
                <a:latin typeface="Calibri"/>
                <a:cs typeface="Calibri"/>
              </a:rPr>
              <a:t>důležité učit se</a:t>
            </a:r>
            <a:r>
              <a:rPr lang="cs-CZ" dirty="0" smtClean="0">
                <a:latin typeface="Calibri"/>
                <a:cs typeface="Calibri"/>
              </a:rPr>
              <a:t>, jak zacházet s emocemi, a to jak u sebe, tak i u druhých, neboť emoční inteligence z přibližně 80 % utváří úspěch v osobním i pracovním životě. (</a:t>
            </a:r>
            <a:r>
              <a:rPr lang="cs-CZ" dirty="0" err="1" smtClean="0">
                <a:latin typeface="Calibri"/>
                <a:cs typeface="Calibri"/>
              </a:rPr>
              <a:t>Goleman</a:t>
            </a:r>
            <a:r>
              <a:rPr lang="cs-CZ" dirty="0" smtClean="0">
                <a:latin typeface="Calibri"/>
                <a:cs typeface="Calibri"/>
              </a:rPr>
              <a:t>, 1997, s. 41)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784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Emoční inteligence </a:t>
            </a:r>
            <a:endParaRPr lang="cs-CZ" dirty="0">
              <a:latin typeface="Calibri"/>
              <a:cs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7682569"/>
              </p:ext>
            </p:extLst>
          </p:nvPr>
        </p:nvGraphicFramePr>
        <p:xfrm>
          <a:off x="955674" y="2150531"/>
          <a:ext cx="1881045" cy="11430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045"/>
              </a:tblGrid>
              <a:tr h="1143041"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 smtClean="0">
                          <a:latin typeface="Calibri"/>
                          <a:cs typeface="Calibri"/>
                        </a:rPr>
                        <a:t>Sebeuvědomění:</a:t>
                      </a:r>
                      <a:r>
                        <a:rPr lang="cs-CZ" sz="1800" b="0" noProof="0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cs-CZ" sz="1800" b="0" noProof="0" dirty="0" smtClean="0">
                          <a:latin typeface="Calibri"/>
                          <a:cs typeface="Calibri"/>
                        </a:rPr>
                      </a:br>
                      <a:r>
                        <a:rPr lang="cs-CZ" sz="1800" b="0" noProof="0" dirty="0" smtClean="0">
                          <a:latin typeface="Calibri"/>
                          <a:cs typeface="Calibri"/>
                        </a:rPr>
                        <a:t>znalost vlastních emocí</a:t>
                      </a:r>
                      <a:endParaRPr lang="cs-CZ" sz="1800" b="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8724535"/>
              </p:ext>
            </p:extLst>
          </p:nvPr>
        </p:nvGraphicFramePr>
        <p:xfrm>
          <a:off x="3595830" y="2150531"/>
          <a:ext cx="1881045" cy="11430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045"/>
              </a:tblGrid>
              <a:tr h="1143041"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 smtClean="0">
                          <a:latin typeface="Calibri"/>
                          <a:cs typeface="Calibri"/>
                        </a:rPr>
                        <a:t>Sebeovládání:</a:t>
                      </a:r>
                      <a:br>
                        <a:rPr lang="cs-CZ" sz="1800" b="1" noProof="0" dirty="0" smtClean="0">
                          <a:latin typeface="Calibri"/>
                          <a:cs typeface="Calibri"/>
                        </a:rPr>
                      </a:br>
                      <a:r>
                        <a:rPr lang="cs-CZ" sz="1800" b="0" noProof="0" dirty="0" smtClean="0">
                          <a:latin typeface="Calibri"/>
                          <a:cs typeface="Calibri"/>
                        </a:rPr>
                        <a:t>zvládání vlastních emocí</a:t>
                      </a:r>
                      <a:endParaRPr lang="cs-CZ" sz="1800" b="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801388"/>
              </p:ext>
            </p:extLst>
          </p:nvPr>
        </p:nvGraphicFramePr>
        <p:xfrm>
          <a:off x="6113417" y="2150531"/>
          <a:ext cx="1881045" cy="11430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045"/>
              </a:tblGrid>
              <a:tr h="1143041"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 smtClean="0">
                          <a:latin typeface="Calibri"/>
                          <a:cs typeface="Calibri"/>
                        </a:rPr>
                        <a:t>Motivace:</a:t>
                      </a:r>
                      <a:br>
                        <a:rPr lang="cs-CZ" sz="1800" b="1" noProof="0" dirty="0" smtClean="0">
                          <a:latin typeface="Calibri"/>
                          <a:cs typeface="Calibri"/>
                        </a:rPr>
                      </a:br>
                      <a:r>
                        <a:rPr lang="cs-CZ" sz="1800" b="0" noProof="0" dirty="0" smtClean="0">
                          <a:latin typeface="Calibri"/>
                          <a:cs typeface="Calibri"/>
                        </a:rPr>
                        <a:t>schopnost sám sebe motivovat</a:t>
                      </a:r>
                      <a:endParaRPr lang="cs-CZ" sz="1800" b="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182026"/>
              </p:ext>
            </p:extLst>
          </p:nvPr>
        </p:nvGraphicFramePr>
        <p:xfrm>
          <a:off x="6113417" y="4305278"/>
          <a:ext cx="1881045" cy="114304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045"/>
              </a:tblGrid>
              <a:tr h="1143041"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 smtClean="0">
                          <a:latin typeface="Calibri"/>
                          <a:cs typeface="Calibri"/>
                        </a:rPr>
                        <a:t>Empatie:</a:t>
                      </a:r>
                      <a:r>
                        <a:rPr lang="cs-CZ" sz="1800" b="0" noProof="0" dirty="0" smtClean="0">
                          <a:latin typeface="Calibri"/>
                          <a:cs typeface="Calibri"/>
                        </a:rPr>
                        <a:t/>
                      </a:r>
                      <a:br>
                        <a:rPr lang="cs-CZ" sz="1800" b="0" noProof="0" dirty="0" smtClean="0">
                          <a:latin typeface="Calibri"/>
                          <a:cs typeface="Calibri"/>
                        </a:rPr>
                      </a:br>
                      <a:r>
                        <a:rPr lang="cs-CZ" sz="1800" b="0" noProof="0" dirty="0" smtClean="0">
                          <a:latin typeface="Calibri"/>
                          <a:cs typeface="Calibri"/>
                        </a:rPr>
                        <a:t>vnímavost k emocím jiných lidí</a:t>
                      </a:r>
                      <a:endParaRPr lang="cs-CZ" sz="1800" b="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398490"/>
              </p:ext>
            </p:extLst>
          </p:nvPr>
        </p:nvGraphicFramePr>
        <p:xfrm>
          <a:off x="3595830" y="4373010"/>
          <a:ext cx="1881045" cy="11887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81045"/>
              </a:tblGrid>
              <a:tr h="1143041">
                <a:tc>
                  <a:txBody>
                    <a:bodyPr/>
                    <a:lstStyle/>
                    <a:p>
                      <a:pPr algn="ctr"/>
                      <a:r>
                        <a:rPr lang="cs-CZ" sz="1800" b="1" noProof="0" dirty="0" smtClean="0">
                          <a:latin typeface="Calibri"/>
                          <a:cs typeface="Calibri"/>
                        </a:rPr>
                        <a:t>Umění mezilidských vztahů a komunikace</a:t>
                      </a:r>
                      <a:endParaRPr lang="cs-CZ" sz="1800" b="1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ight Arrow 10"/>
          <p:cNvSpPr/>
          <p:nvPr/>
        </p:nvSpPr>
        <p:spPr>
          <a:xfrm>
            <a:off x="2992648" y="2569469"/>
            <a:ext cx="467145" cy="335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547347" y="2634274"/>
            <a:ext cx="467145" cy="335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6750823" y="3662630"/>
            <a:ext cx="467145" cy="335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>
            <a:off x="5593406" y="4832991"/>
            <a:ext cx="467145" cy="3357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732409" y="6117088"/>
            <a:ext cx="178383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Calibri"/>
                <a:cs typeface="Calibri"/>
              </a:rPr>
              <a:t>Goleman</a:t>
            </a:r>
            <a:r>
              <a:rPr lang="en-US" sz="1400" dirty="0" smtClean="0">
                <a:latin typeface="Calibri"/>
                <a:cs typeface="Calibri"/>
              </a:rPr>
              <a:t> (1997, s. 41)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921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319-1_9788075581440-karla-place-list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31" b="13431"/>
          <a:stretch>
            <a:fillRect/>
          </a:stretch>
        </p:blipFill>
        <p:spPr>
          <a:xfrm>
            <a:off x="728345" y="1159174"/>
            <a:ext cx="3871471" cy="2123669"/>
          </a:xfrm>
        </p:spPr>
      </p:pic>
      <p:pic>
        <p:nvPicPr>
          <p:cNvPr id="5" name="Picture 4" descr="děti a emoce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345" y="3611706"/>
            <a:ext cx="2827650" cy="2835467"/>
          </a:xfrm>
          <a:prstGeom prst="rect">
            <a:avLst/>
          </a:prstGeom>
        </p:spPr>
      </p:pic>
      <p:pic>
        <p:nvPicPr>
          <p:cNvPr id="6" name="Picture 5" descr="emušác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043" y="3611706"/>
            <a:ext cx="3491237" cy="2618428"/>
          </a:xfrm>
          <a:prstGeom prst="rect">
            <a:avLst/>
          </a:prstGeom>
        </p:spPr>
      </p:pic>
      <p:pic>
        <p:nvPicPr>
          <p:cNvPr id="7" name="Picture 6" descr="PT5656-8854740056566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33" y="1405395"/>
            <a:ext cx="3115457" cy="17394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28345" y="3189782"/>
            <a:ext cx="248833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 smtClean="0"/>
              <a:t>N. Hoření: Karla pláče</a:t>
            </a:r>
            <a:endParaRPr lang="cs-CZ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877749" y="34360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77284" y="1159174"/>
            <a:ext cx="7279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Plan Toys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7650719" y="3940199"/>
            <a:ext cx="68480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Emušáci</a:t>
            </a:r>
            <a:endParaRPr lang="en-US" sz="1000" dirty="0"/>
          </a:p>
        </p:txBody>
      </p:sp>
      <p:sp>
        <p:nvSpPr>
          <p:cNvPr id="14" name="TextBox 13"/>
          <p:cNvSpPr txBox="1"/>
          <p:nvPr/>
        </p:nvSpPr>
        <p:spPr>
          <a:xfrm>
            <a:off x="728345" y="419782"/>
            <a:ext cx="696857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dirty="0" smtClean="0">
                <a:solidFill>
                  <a:schemeClr val="accent6"/>
                </a:solidFill>
                <a:latin typeface="Calibri"/>
                <a:cs typeface="Calibri"/>
              </a:rPr>
              <a:t>Tipy pro rozvoj emoční inteligence u dětí</a:t>
            </a:r>
            <a:endParaRPr lang="cs-CZ" sz="3200" dirty="0">
              <a:solidFill>
                <a:schemeClr val="accent6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1393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Je potřeba se naučit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Calibri"/>
                <a:cs typeface="Calibri"/>
              </a:rPr>
              <a:t>Porozumět sobě samému</a:t>
            </a:r>
            <a:r>
              <a:rPr lang="cs-CZ" dirty="0" smtClean="0">
                <a:latin typeface="Calibri"/>
                <a:cs typeface="Calibri"/>
              </a:rPr>
              <a:t>, pozitivně vnímat sebe sama, být si vědom silných a slabých stránek a zodpovědnosti, kterou mám vůči druhým</a:t>
            </a:r>
          </a:p>
          <a:p>
            <a:r>
              <a:rPr lang="cs-CZ" dirty="0" smtClean="0">
                <a:latin typeface="Calibri"/>
                <a:cs typeface="Calibri"/>
              </a:rPr>
              <a:t>Pochopit a umět </a:t>
            </a:r>
            <a:r>
              <a:rPr lang="cs-CZ" b="1" dirty="0" smtClean="0">
                <a:latin typeface="Calibri"/>
                <a:cs typeface="Calibri"/>
              </a:rPr>
              <a:t>ovládnout své pocity</a:t>
            </a:r>
            <a:r>
              <a:rPr lang="cs-CZ" dirty="0" smtClean="0">
                <a:latin typeface="Calibri"/>
                <a:cs typeface="Calibri"/>
              </a:rPr>
              <a:t>: umět se uklidnit, když jsem znepokojený a rozzlobený, umět se povzbudit, když jsem smutný</a:t>
            </a:r>
            <a:br>
              <a:rPr lang="cs-CZ" dirty="0" smtClean="0">
                <a:latin typeface="Calibri"/>
                <a:cs typeface="Calibri"/>
              </a:rPr>
            </a:br>
            <a:endParaRPr lang="cs-CZ" dirty="0" smtClean="0">
              <a:latin typeface="Calibri"/>
              <a:cs typeface="Calibri"/>
            </a:endParaRPr>
          </a:p>
          <a:p>
            <a:r>
              <a:rPr lang="cs-CZ" dirty="0" smtClean="0">
                <a:latin typeface="Calibri"/>
                <a:cs typeface="Calibri"/>
              </a:rPr>
              <a:t>Umění o svých pocitech </a:t>
            </a:r>
            <a:r>
              <a:rPr lang="cs-CZ" b="1" dirty="0" smtClean="0">
                <a:latin typeface="Calibri"/>
                <a:cs typeface="Calibri"/>
              </a:rPr>
              <a:t>mluvit</a:t>
            </a:r>
          </a:p>
        </p:txBody>
      </p:sp>
    </p:spTree>
    <p:extLst>
      <p:ext uri="{BB962C8B-B14F-4D97-AF65-F5344CB8AC3E}">
        <p14:creationId xmlns:p14="http://schemas.microsoft.com/office/powerpoint/2010/main" val="3923147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45;p20" descr="vygotsky7.gif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l="-31044" r="-31044"/>
          <a:stretch/>
        </p:blipFill>
        <p:spPr>
          <a:xfrm>
            <a:off x="-241925" y="604730"/>
            <a:ext cx="8920975" cy="55214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6727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Jak pomoci dětem, naučit se ovládat své emoce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ea"/>
              <a:buAutoNum type="circleNumDbPlain"/>
            </a:pPr>
            <a:r>
              <a:rPr lang="cs-CZ" dirty="0" smtClean="0">
                <a:latin typeface="Calibri"/>
                <a:cs typeface="Calibri"/>
              </a:rPr>
              <a:t>Porozumění pocitům (pojmenování)</a:t>
            </a:r>
          </a:p>
          <a:p>
            <a:pPr marL="457200" indent="-457200">
              <a:buFont typeface="+mj-ea"/>
              <a:buAutoNum type="circleNumDbPlain"/>
            </a:pPr>
            <a:r>
              <a:rPr lang="cs-CZ" dirty="0" smtClean="0">
                <a:latin typeface="Calibri"/>
                <a:cs typeface="Calibri"/>
              </a:rPr>
              <a:t>Porozumění situacím, kdy tyto emoce vznikají. Co je vyvolává a jak se dají zvládnout</a:t>
            </a:r>
          </a:p>
          <a:p>
            <a:pPr marL="457200" indent="-457200">
              <a:buFont typeface="+mj-ea"/>
              <a:buAutoNum type="circleNumDbPlain"/>
            </a:pPr>
            <a:r>
              <a:rPr lang="cs-CZ" dirty="0" smtClean="0">
                <a:latin typeface="Calibri"/>
                <a:cs typeface="Calibri"/>
              </a:rPr>
              <a:t>Opakovat a procvičovat</a:t>
            </a:r>
          </a:p>
        </p:txBody>
      </p:sp>
    </p:spTree>
    <p:extLst>
      <p:ext uri="{BB962C8B-B14F-4D97-AF65-F5344CB8AC3E}">
        <p14:creationId xmlns:p14="http://schemas.microsoft.com/office/powerpoint/2010/main" val="14451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Jak postupovat v krizi?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Oční kontakt</a:t>
            </a:r>
          </a:p>
          <a:p>
            <a:r>
              <a:rPr lang="cs-CZ" dirty="0" smtClean="0">
                <a:latin typeface="Calibri"/>
                <a:cs typeface="Calibri"/>
              </a:rPr>
              <a:t>Dotek</a:t>
            </a:r>
          </a:p>
          <a:p>
            <a:r>
              <a:rPr lang="cs-CZ" dirty="0" smtClean="0">
                <a:latin typeface="Calibri"/>
                <a:cs typeface="Calibri"/>
              </a:rPr>
              <a:t>Pojmenování toho, co vidím</a:t>
            </a:r>
          </a:p>
          <a:p>
            <a:r>
              <a:rPr lang="cs-CZ" dirty="0" smtClean="0">
                <a:latin typeface="Calibri"/>
                <a:cs typeface="Calibri"/>
              </a:rPr>
              <a:t>Vyslechnutí</a:t>
            </a:r>
          </a:p>
          <a:p>
            <a:r>
              <a:rPr lang="cs-CZ" dirty="0" smtClean="0">
                <a:latin typeface="Calibri"/>
                <a:cs typeface="Calibri"/>
              </a:rPr>
              <a:t>Verbální podpora a ujištění</a:t>
            </a:r>
          </a:p>
          <a:p>
            <a:pPr marL="0" indent="0">
              <a:buNone/>
            </a:pPr>
            <a:endParaRPr lang="cs-CZ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cs-CZ" dirty="0" smtClean="0">
                <a:latin typeface="Calibri"/>
                <a:cs typeface="Calibri"/>
              </a:rPr>
              <a:t>Nabídnutí </a:t>
            </a:r>
            <a:r>
              <a:rPr lang="cs-CZ" b="1" dirty="0" smtClean="0">
                <a:latin typeface="Calibri"/>
                <a:cs typeface="Calibri"/>
              </a:rPr>
              <a:t>jiné možnosti řešení </a:t>
            </a:r>
            <a:r>
              <a:rPr lang="cs-CZ" dirty="0" smtClean="0">
                <a:latin typeface="Calibri"/>
                <a:cs typeface="Calibri"/>
              </a:rPr>
              <a:t>situace!</a:t>
            </a:r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5326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Doporučená literatura a zdroje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556313" cy="4144963"/>
          </a:xfrm>
        </p:spPr>
        <p:txBody>
          <a:bodyPr>
            <a:normAutofit fontScale="92500" lnSpcReduction="10000"/>
          </a:bodyPr>
          <a:lstStyle/>
          <a:p>
            <a:endParaRPr lang="cs-CZ" dirty="0" smtClean="0"/>
          </a:p>
          <a:p>
            <a:pPr lvl="0"/>
            <a:r>
              <a:rPr lang="cs-CZ" dirty="0" err="1" smtClean="0">
                <a:latin typeface="Calibri"/>
                <a:cs typeface="Calibri"/>
              </a:rPr>
              <a:t>Bradberry</a:t>
            </a:r>
            <a:r>
              <a:rPr lang="cs-CZ" dirty="0" smtClean="0">
                <a:latin typeface="Calibri"/>
                <a:cs typeface="Calibri"/>
              </a:rPr>
              <a:t>, T.  </a:t>
            </a:r>
            <a:r>
              <a:rPr lang="cs-CZ" dirty="0" err="1" smtClean="0">
                <a:latin typeface="Calibri"/>
                <a:cs typeface="Calibri"/>
              </a:rPr>
              <a:t>Greaves</a:t>
            </a:r>
            <a:r>
              <a:rPr lang="cs-CZ" dirty="0" smtClean="0">
                <a:latin typeface="Calibri"/>
                <a:cs typeface="Calibri"/>
              </a:rPr>
              <a:t>, J. (2013). </a:t>
            </a:r>
            <a:r>
              <a:rPr lang="cs-CZ" i="1" dirty="0" smtClean="0">
                <a:latin typeface="Calibri"/>
                <a:cs typeface="Calibri"/>
              </a:rPr>
              <a:t>Emoční inteligence. </a:t>
            </a:r>
            <a:r>
              <a:rPr lang="cs-CZ" dirty="0" smtClean="0">
                <a:latin typeface="Calibri"/>
                <a:cs typeface="Calibri"/>
              </a:rPr>
              <a:t>Brno: </a:t>
            </a:r>
            <a:r>
              <a:rPr lang="cs-CZ" dirty="0" err="1" smtClean="0">
                <a:latin typeface="Calibri"/>
                <a:cs typeface="Calibri"/>
              </a:rPr>
              <a:t>BizBooks</a:t>
            </a:r>
            <a:r>
              <a:rPr lang="cs-CZ" dirty="0" smtClean="0">
                <a:latin typeface="Calibri"/>
                <a:cs typeface="Calibri"/>
              </a:rPr>
              <a:t>.</a:t>
            </a:r>
            <a:br>
              <a:rPr lang="cs-CZ" dirty="0" smtClean="0">
                <a:latin typeface="Calibri"/>
                <a:cs typeface="Calibri"/>
              </a:rPr>
            </a:br>
            <a:endParaRPr lang="cs-CZ" dirty="0" smtClean="0">
              <a:latin typeface="Calibri"/>
              <a:cs typeface="Calibri"/>
            </a:endParaRPr>
          </a:p>
          <a:p>
            <a:pPr lvl="0"/>
            <a:r>
              <a:rPr lang="cs-CZ" dirty="0" err="1" smtClean="0">
                <a:latin typeface="Calibri"/>
                <a:cs typeface="Calibri"/>
              </a:rPr>
              <a:t>Gardner</a:t>
            </a:r>
            <a:r>
              <a:rPr lang="cs-CZ" dirty="0" smtClean="0">
                <a:latin typeface="Calibri"/>
                <a:cs typeface="Calibri"/>
              </a:rPr>
              <a:t>, H. (1999). </a:t>
            </a:r>
            <a:r>
              <a:rPr lang="cs-CZ" i="1" dirty="0" smtClean="0">
                <a:latin typeface="Calibri"/>
                <a:cs typeface="Calibri"/>
              </a:rPr>
              <a:t>Dimenze myšlení</a:t>
            </a:r>
            <a:r>
              <a:rPr lang="cs-CZ" dirty="0" smtClean="0">
                <a:latin typeface="Calibri"/>
                <a:cs typeface="Calibri"/>
              </a:rPr>
              <a:t>. Praha: Portál.</a:t>
            </a:r>
            <a:br>
              <a:rPr lang="cs-CZ" dirty="0" smtClean="0">
                <a:latin typeface="Calibri"/>
                <a:cs typeface="Calibri"/>
              </a:rPr>
            </a:br>
            <a:endParaRPr lang="cs-CZ" dirty="0" smtClean="0">
              <a:latin typeface="Calibri"/>
              <a:cs typeface="Calibri"/>
            </a:endParaRPr>
          </a:p>
          <a:p>
            <a:pPr lvl="0"/>
            <a:r>
              <a:rPr lang="cs-CZ" dirty="0" err="1" smtClean="0">
                <a:latin typeface="Calibri"/>
                <a:cs typeface="Calibri"/>
              </a:rPr>
              <a:t>Goleman</a:t>
            </a:r>
            <a:r>
              <a:rPr lang="cs-CZ" dirty="0" smtClean="0">
                <a:latin typeface="Calibri"/>
                <a:cs typeface="Calibri"/>
              </a:rPr>
              <a:t>, D. (1997). </a:t>
            </a:r>
            <a:r>
              <a:rPr lang="cs-CZ" i="1" dirty="0" smtClean="0">
                <a:latin typeface="Calibri"/>
                <a:cs typeface="Calibri"/>
              </a:rPr>
              <a:t>Emoční inteligence: proč může být emoční inteligence důležitější než IQ. </a:t>
            </a:r>
            <a:r>
              <a:rPr lang="cs-CZ" dirty="0" smtClean="0">
                <a:latin typeface="Calibri"/>
                <a:cs typeface="Calibri"/>
              </a:rPr>
              <a:t>Praha: </a:t>
            </a:r>
            <a:r>
              <a:rPr lang="cs-CZ" dirty="0" err="1" smtClean="0">
                <a:latin typeface="Calibri"/>
                <a:cs typeface="Calibri"/>
              </a:rPr>
              <a:t>Columbus</a:t>
            </a:r>
            <a:r>
              <a:rPr lang="cs-CZ" dirty="0" smtClean="0">
                <a:latin typeface="Calibri"/>
                <a:cs typeface="Calibri"/>
              </a:rPr>
              <a:t>.</a:t>
            </a:r>
            <a:br>
              <a:rPr lang="cs-CZ" dirty="0" smtClean="0">
                <a:latin typeface="Calibri"/>
                <a:cs typeface="Calibri"/>
              </a:rPr>
            </a:br>
            <a:endParaRPr lang="cs-CZ" dirty="0" smtClean="0">
              <a:latin typeface="Calibri"/>
              <a:cs typeface="Calibri"/>
            </a:endParaRPr>
          </a:p>
          <a:p>
            <a:r>
              <a:rPr lang="cs-CZ" dirty="0" smtClean="0">
                <a:latin typeface="Calibri"/>
                <a:cs typeface="Calibri"/>
              </a:rPr>
              <a:t>Stuchlíková, I. (2007). </a:t>
            </a:r>
            <a:r>
              <a:rPr lang="cs-CZ" i="1" dirty="0" smtClean="0">
                <a:latin typeface="Calibri"/>
                <a:cs typeface="Calibri"/>
              </a:rPr>
              <a:t>Základy psychologie emocí. </a:t>
            </a:r>
            <a:r>
              <a:rPr lang="cs-CZ" dirty="0" smtClean="0">
                <a:latin typeface="Calibri"/>
                <a:cs typeface="Calibri"/>
              </a:rPr>
              <a:t>Praha: Portál.</a:t>
            </a:r>
          </a:p>
          <a:p>
            <a:r>
              <a:rPr lang="cs-CZ" dirty="0" smtClean="0">
                <a:latin typeface="Calibri"/>
                <a:cs typeface="Calibri"/>
              </a:rPr>
              <a:t>Zelinková, M. (2007). </a:t>
            </a:r>
            <a:r>
              <a:rPr lang="cs-CZ" i="1" dirty="0" smtClean="0">
                <a:latin typeface="Calibri"/>
                <a:cs typeface="Calibri"/>
              </a:rPr>
              <a:t>Hry pro rozvoj emocí a komunikace. </a:t>
            </a:r>
            <a:r>
              <a:rPr lang="cs-CZ" dirty="0" smtClean="0">
                <a:latin typeface="Calibri"/>
                <a:cs typeface="Calibri"/>
              </a:rPr>
              <a:t>Praha: Portál.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778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Emoce v komunikaci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b="1" dirty="0" smtClean="0">
                <a:latin typeface="Calibri"/>
                <a:cs typeface="Calibri"/>
              </a:rPr>
              <a:t>Emoce</a:t>
            </a:r>
            <a:r>
              <a:rPr lang="cs-CZ" dirty="0" smtClean="0">
                <a:latin typeface="Calibri"/>
                <a:cs typeface="Calibri"/>
              </a:rPr>
              <a:t> </a:t>
            </a:r>
            <a:r>
              <a:rPr lang="en-US" dirty="0" smtClean="0">
                <a:latin typeface="Calibri"/>
                <a:cs typeface="Calibri"/>
              </a:rPr>
              <a:t>–</a:t>
            </a:r>
            <a:r>
              <a:rPr lang="cs-CZ" dirty="0" smtClean="0">
                <a:latin typeface="Calibri"/>
                <a:cs typeface="Calibri"/>
              </a:rPr>
              <a:t> komplexní stav vznikající v reakci na určité afektivně zabarvené zážitky</a:t>
            </a:r>
          </a:p>
          <a:p>
            <a:r>
              <a:rPr lang="cs-CZ" dirty="0" smtClean="0">
                <a:latin typeface="Calibri"/>
                <a:cs typeface="Calibri"/>
              </a:rPr>
              <a:t>Emoce jsou velmi důležité pro komunikaci tzv. face to face</a:t>
            </a:r>
          </a:p>
          <a:p>
            <a:r>
              <a:rPr lang="cs-CZ" dirty="0" smtClean="0">
                <a:latin typeface="Calibri"/>
                <a:cs typeface="Calibri"/>
              </a:rPr>
              <a:t>Pokud si uvědomíme, jakou emoci druhá strana během hovoru s vámi prožívá, můžete s ní navázat vztah, který povede k porozumění jeden druhého.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6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Emoce v komunikaci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Calibri"/>
                <a:cs typeface="Calibri"/>
              </a:rPr>
              <a:t>Psychologie rozlišuje: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>
                <a:latin typeface="Calibri"/>
                <a:cs typeface="Calibri"/>
              </a:rPr>
              <a:t>Základní motivy (hlad, žízeň…)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>
                <a:latin typeface="Calibri"/>
                <a:cs typeface="Calibri"/>
              </a:rPr>
              <a:t>Emoce (vztek, radost…)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>
                <a:latin typeface="Calibri"/>
                <a:cs typeface="Calibri"/>
              </a:rPr>
              <a:t>Obojí aktivuje, zaměřují a ovlivňují naše chování </a:t>
            </a:r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9227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Šest základních emocí</a:t>
            </a:r>
            <a:endParaRPr lang="cs-CZ" dirty="0">
              <a:latin typeface="Calibri"/>
              <a:cs typeface="Calibri"/>
            </a:endParaRPr>
          </a:p>
        </p:txBody>
      </p:sp>
      <p:pic>
        <p:nvPicPr>
          <p:cNvPr id="4" name="Content Placeholder 3" descr="body-0.662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926" r="-21926"/>
          <a:stretch>
            <a:fillRect/>
          </a:stretch>
        </p:blipFill>
        <p:spPr>
          <a:xfrm>
            <a:off x="0" y="1374854"/>
            <a:ext cx="8487385" cy="4655696"/>
          </a:xfrm>
        </p:spPr>
      </p:pic>
      <p:sp>
        <p:nvSpPr>
          <p:cNvPr id="5" name="TextBox 4"/>
          <p:cNvSpPr txBox="1"/>
          <p:nvPr/>
        </p:nvSpPr>
        <p:spPr>
          <a:xfrm>
            <a:off x="6320285" y="6410123"/>
            <a:ext cx="2686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alibri"/>
                <a:cs typeface="Calibri"/>
              </a:rPr>
              <a:t>Ekman-Friesen: Six basic Emotions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6840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Složky emocí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511" y="2117264"/>
            <a:ext cx="7556313" cy="4144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latin typeface="Calibri"/>
                <a:cs typeface="Calibri"/>
              </a:rPr>
              <a:t>Složky emocí:</a:t>
            </a:r>
          </a:p>
          <a:p>
            <a:pPr marL="457200" indent="-457200">
              <a:buFont typeface="+mj-ea"/>
              <a:buAutoNum type="circleNumDbPlain"/>
            </a:pPr>
            <a:r>
              <a:rPr lang="cs-CZ" dirty="0" smtClean="0">
                <a:latin typeface="Calibri"/>
                <a:cs typeface="Calibri"/>
              </a:rPr>
              <a:t>Subjektivní prožitek emoce</a:t>
            </a:r>
          </a:p>
          <a:p>
            <a:pPr marL="457200" indent="-457200">
              <a:buFont typeface="+mj-ea"/>
              <a:buAutoNum type="circleNumDbPlain"/>
            </a:pPr>
            <a:r>
              <a:rPr lang="cs-CZ" dirty="0" smtClean="0">
                <a:latin typeface="Calibri"/>
                <a:cs typeface="Calibri"/>
              </a:rPr>
              <a:t>Vnitřní tělesná reakce, zvláště ty, na nichž se podílí autonomní nervový systém (zvýšení hlasu, třesení se…)</a:t>
            </a:r>
          </a:p>
          <a:p>
            <a:pPr marL="457200" indent="-457200">
              <a:buFont typeface="+mj-ea"/>
              <a:buAutoNum type="circleNumDbPlain"/>
            </a:pPr>
            <a:r>
              <a:rPr lang="cs-CZ" dirty="0" smtClean="0">
                <a:latin typeface="Calibri"/>
                <a:cs typeface="Calibri"/>
              </a:rPr>
              <a:t>Kognitivní hodnocení nebo přesvědčení, že se odehrává pozitivní nebo negativní událost</a:t>
            </a:r>
          </a:p>
          <a:p>
            <a:pPr marL="457200" indent="-457200">
              <a:buFont typeface="+mj-ea"/>
              <a:buAutoNum type="circleNumDbPlain"/>
            </a:pPr>
            <a:r>
              <a:rPr lang="cs-CZ" dirty="0" smtClean="0">
                <a:latin typeface="Calibri"/>
                <a:cs typeface="Calibri"/>
              </a:rPr>
              <a:t>Reakce na emoci (negativní emoce – svět je nepříznivé místo)</a:t>
            </a:r>
          </a:p>
          <a:p>
            <a:pPr marL="457200" indent="-457200">
              <a:buFont typeface="+mj-ea"/>
              <a:buAutoNum type="circleNumDbPlain"/>
            </a:pPr>
            <a:r>
              <a:rPr lang="cs-CZ" dirty="0" smtClean="0">
                <a:latin typeface="Calibri"/>
                <a:cs typeface="Calibri"/>
              </a:rPr>
              <a:t>Tendence jednání (vzorce chování, které lidé využívají při konkrétní emoci, např. vztek vede k agresi)</a:t>
            </a:r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9408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Emoce a jejich škála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26" y="1600200"/>
            <a:ext cx="7737261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Calibri"/>
                <a:cs typeface="Calibri"/>
              </a:rPr>
              <a:t>Emoce se dají rozdělit od velmi negativních až po velice pozitivní </a:t>
            </a:r>
            <a:r>
              <a:rPr lang="cs-CZ" dirty="0" smtClean="0">
                <a:latin typeface="Calibri"/>
                <a:cs typeface="Calibri"/>
              </a:rPr>
              <a:t>emoce </a:t>
            </a:r>
            <a:endParaRPr lang="cs-CZ" dirty="0" smtClean="0">
              <a:latin typeface="Calibri"/>
              <a:cs typeface="Calibri"/>
            </a:endParaRPr>
          </a:p>
          <a:p>
            <a:r>
              <a:rPr lang="cs-CZ" dirty="0" smtClean="0">
                <a:latin typeface="Calibri"/>
                <a:cs typeface="Calibri"/>
              </a:rPr>
              <a:t>Prožívání je u každého jedince jiné, a tedy velmi subjektivní</a:t>
            </a:r>
          </a:p>
          <a:p>
            <a:pPr marL="0" indent="0">
              <a:buNone/>
            </a:pPr>
            <a:endParaRPr lang="cs-CZ" dirty="0" smtClean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cs-CZ" dirty="0" smtClean="0">
                <a:latin typeface="Calibri"/>
                <a:cs typeface="Calibri"/>
              </a:rPr>
              <a:t>Emoce lze rozdělit na: </a:t>
            </a:r>
          </a:p>
          <a:p>
            <a:pPr marL="457200" indent="-457200">
              <a:buFont typeface="+mj-lt"/>
              <a:buAutoNum type="alphaUcPeriod"/>
            </a:pPr>
            <a:r>
              <a:rPr lang="cs-CZ" b="1" dirty="0" err="1" smtClean="0">
                <a:latin typeface="Calibri"/>
                <a:cs typeface="Calibri"/>
              </a:rPr>
              <a:t>Extraverzní</a:t>
            </a:r>
            <a:r>
              <a:rPr lang="cs-CZ" b="1" dirty="0" smtClean="0">
                <a:latin typeface="Calibri"/>
                <a:cs typeface="Calibri"/>
              </a:rPr>
              <a:t> emoce </a:t>
            </a:r>
            <a:r>
              <a:rPr lang="cs-CZ" dirty="0" smtClean="0">
                <a:latin typeface="Calibri"/>
                <a:cs typeface="Calibri"/>
              </a:rPr>
              <a:t>– lidé, kteří je prožívají jsou plní emocí. Ostatním je příjemné být v jejich společnosti</a:t>
            </a:r>
          </a:p>
          <a:p>
            <a:pPr marL="457200" indent="-457200">
              <a:buFont typeface="+mj-lt"/>
              <a:buAutoNum type="alphaUcPeriod"/>
            </a:pPr>
            <a:r>
              <a:rPr lang="cs-CZ" b="1" dirty="0" smtClean="0">
                <a:latin typeface="Calibri"/>
                <a:cs typeface="Calibri"/>
              </a:rPr>
              <a:t>Dynamické emoce </a:t>
            </a:r>
            <a:r>
              <a:rPr lang="cs-CZ" dirty="0" smtClean="0">
                <a:latin typeface="Calibri"/>
                <a:cs typeface="Calibri"/>
              </a:rPr>
              <a:t>– průběh je velmi dynamický. Netrvají příliš dlouho, pro okolí bývají nepříjemné</a:t>
            </a:r>
          </a:p>
          <a:p>
            <a:pPr marL="457200" indent="-457200">
              <a:buFont typeface="+mj-lt"/>
              <a:buAutoNum type="alphaUcPeriod"/>
            </a:pPr>
            <a:r>
              <a:rPr lang="cs-CZ" b="1" dirty="0" smtClean="0">
                <a:latin typeface="Calibri"/>
                <a:cs typeface="Calibri"/>
              </a:rPr>
              <a:t>Introverzní emoce </a:t>
            </a:r>
            <a:r>
              <a:rPr lang="cs-CZ" dirty="0" smtClean="0">
                <a:latin typeface="Calibri"/>
                <a:cs typeface="Calibri"/>
              </a:rPr>
              <a:t>– ty jsou opakem první skupiny. Lidé prožívající tyto emoce jsou zaměření dovnitř, ostatní v jejich přítomnosti mohou přepadat pocity beznaděje a </a:t>
            </a:r>
            <a:r>
              <a:rPr lang="cs-CZ" dirty="0" smtClean="0">
                <a:latin typeface="Calibri"/>
                <a:cs typeface="Calibri"/>
              </a:rPr>
              <a:t>únavy</a:t>
            </a:r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5836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Toto všechno jsou emoce </a:t>
            </a:r>
            <a:endParaRPr lang="cs-CZ" dirty="0">
              <a:latin typeface="Calibri"/>
              <a:cs typeface="Calibri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1667640"/>
              </p:ext>
            </p:extLst>
          </p:nvPr>
        </p:nvGraphicFramePr>
        <p:xfrm>
          <a:off x="778876" y="1600200"/>
          <a:ext cx="7081626" cy="484631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081626"/>
              </a:tblGrid>
              <a:tr h="4353195">
                <a:tc>
                  <a:txBody>
                    <a:bodyPr/>
                    <a:lstStyle/>
                    <a:p>
                      <a:pPr algn="ctr"/>
                      <a:r>
                        <a:rPr lang="cs-CZ" sz="2400" b="0" noProof="0" dirty="0" smtClean="0">
                          <a:latin typeface="Calibri"/>
                          <a:cs typeface="Calibri"/>
                        </a:rPr>
                        <a:t>Averze, blaho, bolest, děs, hanba,</a:t>
                      </a:r>
                      <a:r>
                        <a:rPr lang="cs-CZ" sz="2400" b="0" baseline="0" noProof="0" dirty="0" smtClean="0">
                          <a:latin typeface="Calibri"/>
                          <a:cs typeface="Calibri"/>
                        </a:rPr>
                        <a:t> hnus, hrdost, hrůza, jistota, kajícnost, láska, nadšení, nejistota, nelibost, nenávist, nepřátelství, obdiv, oddanost, odpor, odpuštění, odvaha, ohromení, okouzlení, opovržení, osamělost, otupělost, pohrdání, pochybnost, pokora, pokoření, ponížení, přátelství, překvapení, přezíravý, přijetí, pýcha, radost, rozhořčení, rozkoš, rozmanitost, roztrpčenost, sebeobviňování, sklíčenost, strach, stud, štěstí, těšení, touha, údiv, uvolnění, úzkost, úžas, víra, vřelost, vyrovnanost, vzrušení, vztek, zamilovanost, zanícení, zármutek, zarputilost, zatrpklost, zaujatost, závist, zděšení, zklamání, zkroušenost, zlost, znechucení, zoufalství, žal, žárlivost</a:t>
                      </a:r>
                      <a:endParaRPr lang="cs-CZ" sz="2400" b="0" noProof="0" dirty="0">
                        <a:latin typeface="Calibri"/>
                        <a:cs typeface="Calibri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3209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emotion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7902" r="-47902"/>
          <a:stretch>
            <a:fillRect/>
          </a:stretch>
        </p:blipFill>
        <p:spPr>
          <a:xfrm>
            <a:off x="-856652" y="456210"/>
            <a:ext cx="10529312" cy="5775781"/>
          </a:xfrm>
        </p:spPr>
      </p:pic>
    </p:spTree>
    <p:extLst>
      <p:ext uri="{BB962C8B-B14F-4D97-AF65-F5344CB8AC3E}">
        <p14:creationId xmlns:p14="http://schemas.microsoft.com/office/powerpoint/2010/main" val="144264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>
                <a:latin typeface="Calibri"/>
                <a:cs typeface="Calibri"/>
              </a:rPr>
              <a:t>Empatie</a:t>
            </a:r>
            <a:endParaRPr lang="cs-CZ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latin typeface="Calibri"/>
                <a:cs typeface="Calibri"/>
              </a:rPr>
              <a:t>Schopnost člověka vžít se </a:t>
            </a:r>
            <a:r>
              <a:rPr lang="cs-CZ" dirty="0" smtClean="0">
                <a:latin typeface="Calibri"/>
                <a:cs typeface="Calibri"/>
              </a:rPr>
              <a:t>v rámci bezprostřední komunikace do </a:t>
            </a:r>
            <a:r>
              <a:rPr lang="cs-CZ" b="1" dirty="0" smtClean="0">
                <a:latin typeface="Calibri"/>
                <a:cs typeface="Calibri"/>
              </a:rPr>
              <a:t>duševního stavu </a:t>
            </a:r>
            <a:r>
              <a:rPr lang="cs-CZ" dirty="0" smtClean="0">
                <a:latin typeface="Calibri"/>
                <a:cs typeface="Calibri"/>
              </a:rPr>
              <a:t>druhého člověka. Vciťování se do stavů, zejm. citových, jiných osob, jež může vést až k transformaci vlastních emocionálních stavů</a:t>
            </a:r>
          </a:p>
          <a:p>
            <a:r>
              <a:rPr lang="cs-CZ" dirty="0" smtClean="0">
                <a:latin typeface="Calibri"/>
                <a:cs typeface="Calibri"/>
              </a:rPr>
              <a:t>Empatie NENÍ to, když někdo řekne, že ví, jak se druhý cítí. Nikdo nemůže vědět, jak se druhý cítí </a:t>
            </a:r>
          </a:p>
          <a:p>
            <a:r>
              <a:rPr lang="cs-CZ" dirty="0" smtClean="0">
                <a:latin typeface="Calibri"/>
                <a:cs typeface="Calibri"/>
              </a:rPr>
              <a:t>Ne každý člověk má dar empatie</a:t>
            </a:r>
            <a:endParaRPr lang="cs-CZ" dirty="0">
              <a:latin typeface="Calibri"/>
              <a:cs typeface="Calibri"/>
            </a:endParaRPr>
          </a:p>
          <a:p>
            <a:endParaRPr lang="cs-CZ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57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vantage">
      <a:majorFont>
        <a:latin typeface="Rockwell"/>
        <a:ea typeface=""/>
        <a:cs typeface=""/>
        <a:font script="Jpan" typeface="ＭＳ ゴシック"/>
      </a:majorFont>
      <a:minorFont>
        <a:latin typeface="Rockwell"/>
        <a:ea typeface=""/>
        <a:cs typeface=""/>
        <a:font script="Jpan" typeface="ＭＳ ゴシック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8909</TotalTime>
  <Words>779</Words>
  <Application>Microsoft Macintosh PowerPoint</Application>
  <PresentationFormat>On-screen Show (4:3)</PresentationFormat>
  <Paragraphs>75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Advantage</vt:lpstr>
      <vt:lpstr>Potřeby a pocity vyjádřené v komunikaci, komunikace emocí, empatie</vt:lpstr>
      <vt:lpstr>Emoce v komunikaci</vt:lpstr>
      <vt:lpstr>Emoce v komunikaci</vt:lpstr>
      <vt:lpstr>Šest základních emocí</vt:lpstr>
      <vt:lpstr>Složky emocí</vt:lpstr>
      <vt:lpstr>Emoce a jejich škála</vt:lpstr>
      <vt:lpstr>Toto všechno jsou emoce </vt:lpstr>
      <vt:lpstr>PowerPoint Presentation</vt:lpstr>
      <vt:lpstr>Empatie</vt:lpstr>
      <vt:lpstr>Emoční inteligence</vt:lpstr>
      <vt:lpstr>Emoční inteligence </vt:lpstr>
      <vt:lpstr>PowerPoint Presentation</vt:lpstr>
      <vt:lpstr>Je potřeba se naučit </vt:lpstr>
      <vt:lpstr>PowerPoint Presentation</vt:lpstr>
      <vt:lpstr>Jak pomoci dětem, naučit se ovládat své emoce</vt:lpstr>
      <vt:lpstr>Jak postupovat v krizi?</vt:lpstr>
      <vt:lpstr>Doporučená literatura a zdroje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Potřeby a pocity vyjádřené v komunikaci, komunikace emocí, empatie. </dc:title>
  <dc:creator>Pavla Sykorova</dc:creator>
  <cp:lastModifiedBy>Pavla Sykorova</cp:lastModifiedBy>
  <cp:revision>22</cp:revision>
  <dcterms:created xsi:type="dcterms:W3CDTF">2020-02-12T15:48:53Z</dcterms:created>
  <dcterms:modified xsi:type="dcterms:W3CDTF">2021-03-15T19:26:59Z</dcterms:modified>
</cp:coreProperties>
</file>