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4" r:id="rId9"/>
    <p:sldId id="261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13.03.20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ted.com/talks/bill_gates_teachers_need_real_feedback" TargetMode="External"/><Relationship Id="rId3" Type="http://schemas.openxmlformats.org/officeDocument/2006/relationships/hyperlink" Target="https://www.ted.com/talks/rita_pierson_every_kid_needs_a_champion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6875" y="4624668"/>
            <a:ext cx="5902325" cy="93345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Calibri"/>
                <a:cs typeface="Calibri"/>
              </a:rPr>
              <a:t>Sebereflexe, osobnostní rozvoj a reflexe vlastní historie ve škole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Pavla Klusáčková</a:t>
            </a:r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2345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Osobnostní rozvoj učitele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Calibri"/>
                <a:cs typeface="Calibri"/>
              </a:rPr>
              <a:t>V rámci osobnostního rozvoje by měly být rozvíjeny: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Schopnosti poznávání </a:t>
            </a:r>
            <a:r>
              <a:rPr lang="cs-CZ" dirty="0" smtClean="0">
                <a:latin typeface="Calibri"/>
                <a:cs typeface="Calibri"/>
              </a:rPr>
              <a:t>(smyslové vnímání, pozornost a soustředění…)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Sebepoznání a sebepojetí </a:t>
            </a:r>
            <a:r>
              <a:rPr lang="cs-CZ" dirty="0" smtClean="0">
                <a:latin typeface="Calibri"/>
                <a:cs typeface="Calibri"/>
              </a:rPr>
              <a:t>(já jako zdroj o sobě, druzí jako zdroje o mě, psychika…)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Seberegulace a </a:t>
            </a:r>
            <a:r>
              <a:rPr lang="cs-CZ" b="1" dirty="0" err="1" smtClean="0">
                <a:latin typeface="Calibri"/>
                <a:cs typeface="Calibri"/>
              </a:rPr>
              <a:t>sebeorganizace</a:t>
            </a:r>
            <a:r>
              <a:rPr lang="cs-CZ" b="1" dirty="0" smtClean="0">
                <a:latin typeface="Calibri"/>
                <a:cs typeface="Calibri"/>
              </a:rPr>
              <a:t> </a:t>
            </a:r>
            <a:r>
              <a:rPr lang="cs-CZ" dirty="0" smtClean="0">
                <a:latin typeface="Calibri"/>
                <a:cs typeface="Calibri"/>
              </a:rPr>
              <a:t>(sebekontrola, </a:t>
            </a:r>
            <a:r>
              <a:rPr lang="cs-CZ" dirty="0" err="1" smtClean="0">
                <a:latin typeface="Calibri"/>
                <a:cs typeface="Calibri"/>
              </a:rPr>
              <a:t>seebeovládání</a:t>
            </a:r>
            <a:r>
              <a:rPr lang="cs-CZ" dirty="0" smtClean="0">
                <a:latin typeface="Calibri"/>
                <a:cs typeface="Calibri"/>
              </a:rPr>
              <a:t>, vůle…)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Psychohygiena</a:t>
            </a:r>
            <a:r>
              <a:rPr lang="cs-CZ" dirty="0" smtClean="0">
                <a:latin typeface="Calibri"/>
                <a:cs typeface="Calibri"/>
              </a:rPr>
              <a:t> (pozitivní naladění mysli a dobrý vztah k sobě samému…)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Kreativita </a:t>
            </a:r>
            <a:r>
              <a:rPr lang="cs-CZ" dirty="0" smtClean="0">
                <a:latin typeface="Calibri"/>
                <a:cs typeface="Calibri"/>
              </a:rPr>
              <a:t>(originalita, schopnost vidět svět jinak…)</a:t>
            </a:r>
          </a:p>
        </p:txBody>
      </p:sp>
    </p:spTree>
    <p:extLst>
      <p:ext uri="{BB962C8B-B14F-4D97-AF65-F5344CB8AC3E}">
        <p14:creationId xmlns:p14="http://schemas.microsoft.com/office/powerpoint/2010/main" val="2160418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Osobnostní rozvoj učitele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V rámci svého osobnostní rozvoje by se měl učitel také zaměřit mimo jiné na:</a:t>
            </a:r>
          </a:p>
          <a:p>
            <a:endParaRPr lang="cs-CZ" dirty="0" smtClean="0">
              <a:latin typeface="Calibri"/>
              <a:cs typeface="Calibri"/>
            </a:endParaRPr>
          </a:p>
          <a:p>
            <a:pPr marL="457200" indent="-457200">
              <a:buFont typeface="+mj-ea"/>
              <a:buAutoNum type="circleNumDbPlain"/>
            </a:pPr>
            <a:r>
              <a:rPr lang="cs-CZ" dirty="0" smtClean="0">
                <a:latin typeface="Calibri"/>
                <a:cs typeface="Calibri"/>
              </a:rPr>
              <a:t>Základní znalost oboru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dirty="0" smtClean="0">
                <a:latin typeface="Calibri"/>
                <a:cs typeface="Calibri"/>
              </a:rPr>
              <a:t>Vnitřní jistotu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dirty="0" smtClean="0">
                <a:latin typeface="Calibri"/>
                <a:cs typeface="Calibri"/>
              </a:rPr>
              <a:t>Didaktiku. Zapojení žáka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dirty="0" smtClean="0">
                <a:latin typeface="Calibri"/>
                <a:cs typeface="Calibri"/>
              </a:rPr>
              <a:t>Diagnostiku a intervenci</a:t>
            </a:r>
          </a:p>
        </p:txBody>
      </p:sp>
      <p:pic>
        <p:nvPicPr>
          <p:cNvPr id="4" name="Picture 3" descr="classroom-management-self-reflec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625" y="2428875"/>
            <a:ext cx="3310824" cy="409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69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Reflexe vlastní historie ve škole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Calibri"/>
                <a:cs typeface="Calibri"/>
              </a:rPr>
              <a:t>Setkali jste se na základní/střední škole s učitelem, který na vás působil jako velká osobnost?</a:t>
            </a:r>
          </a:p>
          <a:p>
            <a:r>
              <a:rPr lang="cs-CZ" dirty="0" smtClean="0">
                <a:latin typeface="Calibri"/>
                <a:cs typeface="Calibri"/>
              </a:rPr>
              <a:t>Jak se podle vás takový učitel projevoval?</a:t>
            </a:r>
          </a:p>
          <a:p>
            <a:r>
              <a:rPr lang="cs-CZ" dirty="0" smtClean="0">
                <a:latin typeface="Calibri"/>
                <a:cs typeface="Calibri"/>
              </a:rPr>
              <a:t>Jak na vás pozitivně působil?</a:t>
            </a:r>
          </a:p>
          <a:p>
            <a:r>
              <a:rPr lang="cs-CZ" dirty="0" smtClean="0">
                <a:latin typeface="Calibri"/>
                <a:cs typeface="Calibri"/>
              </a:rPr>
              <a:t>Byla vaše zkušenost naopak negativní?</a:t>
            </a:r>
          </a:p>
          <a:p>
            <a:r>
              <a:rPr lang="cs-CZ" dirty="0" smtClean="0">
                <a:latin typeface="Calibri"/>
                <a:cs typeface="Calibri"/>
              </a:rPr>
              <a:t>Co se vám tehdy nelíbilo? </a:t>
            </a:r>
          </a:p>
          <a:p>
            <a:r>
              <a:rPr lang="cs-CZ" dirty="0" smtClean="0">
                <a:latin typeface="Calibri"/>
                <a:cs typeface="Calibri"/>
              </a:rPr>
              <a:t>Jak zpětně chování/působení učitele hodnotíte?</a:t>
            </a:r>
          </a:p>
          <a:p>
            <a:r>
              <a:rPr lang="cs-CZ" dirty="0" smtClean="0">
                <a:latin typeface="Calibri"/>
                <a:cs typeface="Calibri"/>
              </a:rPr>
              <a:t>Co byste vy udělali jinak?</a:t>
            </a:r>
            <a:endParaRPr lang="cs-CZ" dirty="0">
              <a:latin typeface="Calibri"/>
              <a:cs typeface="Calibri"/>
            </a:endParaRPr>
          </a:p>
          <a:p>
            <a:r>
              <a:rPr lang="cs-CZ" dirty="0" smtClean="0">
                <a:latin typeface="Calibri"/>
                <a:cs typeface="Calibri"/>
              </a:rPr>
              <a:t>Je něco, co si z dob vlastního chození do školy chcete odnést do praxe?</a:t>
            </a:r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5751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Odkazy na zajímavá videa k zapřemýšlení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https://www.ted.com/talks/</a:t>
            </a:r>
            <a:r>
              <a:rPr lang="en-US" dirty="0" smtClean="0">
                <a:hlinkClick r:id="rId2"/>
              </a:rPr>
              <a:t>bill_gates_teachers_need_real_feedback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https://www.ted.com/talks/</a:t>
            </a:r>
            <a:r>
              <a:rPr lang="en-US" dirty="0" smtClean="0">
                <a:hlinkClick r:id="rId3"/>
              </a:rPr>
              <a:t>rita_pierson_every_kid_needs_a_champion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692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Zdroje a doporučená literatura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Calibri"/>
                <a:cs typeface="Calibri"/>
              </a:rPr>
              <a:t>Švamberk</a:t>
            </a:r>
            <a:r>
              <a:rPr lang="cs-CZ" dirty="0" smtClean="0">
                <a:latin typeface="Calibri"/>
                <a:cs typeface="Calibri"/>
              </a:rPr>
              <a:t> Šauerová, M. (2018). </a:t>
            </a:r>
            <a:r>
              <a:rPr lang="cs-CZ" i="1" dirty="0" smtClean="0">
                <a:latin typeface="Calibri"/>
                <a:cs typeface="Calibri"/>
              </a:rPr>
              <a:t>Techniky osobnostního rozvoje a duševní hygieny učitele. </a:t>
            </a:r>
            <a:r>
              <a:rPr lang="cs-CZ" dirty="0" smtClean="0">
                <a:latin typeface="Calibri"/>
                <a:cs typeface="Calibri"/>
              </a:rPr>
              <a:t>Praha: </a:t>
            </a:r>
            <a:r>
              <a:rPr lang="cs-CZ" dirty="0" err="1" smtClean="0">
                <a:latin typeface="Calibri"/>
                <a:cs typeface="Calibri"/>
              </a:rPr>
              <a:t>Grada</a:t>
            </a:r>
            <a:r>
              <a:rPr lang="cs-CZ" dirty="0" smtClean="0">
                <a:latin typeface="Calibri"/>
                <a:cs typeface="Calibri"/>
              </a:rPr>
              <a:t>.</a:t>
            </a:r>
          </a:p>
          <a:p>
            <a:r>
              <a:rPr lang="cs-CZ" dirty="0" smtClean="0">
                <a:latin typeface="Calibri"/>
                <a:cs typeface="Calibri"/>
              </a:rPr>
              <a:t>Švec, V. (1997). </a:t>
            </a:r>
            <a:r>
              <a:rPr lang="cs-CZ" i="1" dirty="0" smtClean="0">
                <a:latin typeface="Calibri"/>
                <a:cs typeface="Calibri"/>
              </a:rPr>
              <a:t>Sebereflexe jako nástroj profesionálního (sebe)rozvíjení začínajících učitelů</a:t>
            </a:r>
            <a:r>
              <a:rPr lang="cs-CZ" dirty="0" smtClean="0">
                <a:latin typeface="Calibri"/>
                <a:cs typeface="Calibri"/>
              </a:rPr>
              <a:t>, In Pedagogická orientace (s. 2-13). Brno: Masarykova univerzita.</a:t>
            </a:r>
          </a:p>
          <a:p>
            <a:endParaRPr lang="cs-CZ" dirty="0">
              <a:latin typeface="Calibri"/>
              <a:cs typeface="Calibri"/>
            </a:endParaRPr>
          </a:p>
          <a:p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3719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Sebereflexe učitele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/>
                <a:cs typeface="Calibri"/>
              </a:rPr>
              <a:t>Sebereflexe učitele (profesionální sebereflexí) se obvykle rozumí zamyšlení se učitele nad jednotlivými stránkami pedagogické činnosti (Švec, 1997)</a:t>
            </a:r>
          </a:p>
          <a:p>
            <a:endParaRPr lang="cs-CZ" dirty="0" smtClean="0">
              <a:latin typeface="Calibri"/>
              <a:cs typeface="Calibri"/>
            </a:endParaRPr>
          </a:p>
          <a:p>
            <a:r>
              <a:rPr lang="cs-CZ" dirty="0" smtClean="0">
                <a:latin typeface="Calibri"/>
                <a:cs typeface="Calibri"/>
              </a:rPr>
              <a:t>Mezi pedagogické činnosti patří: 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dirty="0" smtClean="0">
                <a:latin typeface="Calibri"/>
                <a:cs typeface="Calibri"/>
              </a:rPr>
              <a:t>Zprostředkovávání učiva žákům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dirty="0" smtClean="0">
                <a:latin typeface="Calibri"/>
                <a:cs typeface="Calibri"/>
              </a:rPr>
              <a:t>Uplatňování výukových metod a forem 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dirty="0" smtClean="0">
                <a:latin typeface="Calibri"/>
                <a:cs typeface="Calibri"/>
              </a:rPr>
              <a:t>Průběh pedagogické komunikace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6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Sebereflexe učitele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Calibri"/>
                <a:cs typeface="Calibri"/>
              </a:rPr>
              <a:t>Součástí sebereflexe </a:t>
            </a:r>
            <a:r>
              <a:rPr lang="cs-CZ" dirty="0" smtClean="0">
                <a:latin typeface="Calibri"/>
                <a:cs typeface="Calibri"/>
              </a:rPr>
              <a:t>je také zpětné ohlédnutí se učitele za svým vyučováním a jednáním ve třídě, za svými myšlenkami, </a:t>
            </a:r>
            <a:r>
              <a:rPr lang="cs-CZ" dirty="0" smtClean="0">
                <a:latin typeface="Calibri"/>
                <a:cs typeface="Calibri"/>
              </a:rPr>
              <a:t>postoji, </a:t>
            </a:r>
            <a:r>
              <a:rPr lang="cs-CZ" dirty="0" smtClean="0">
                <a:latin typeface="Calibri"/>
                <a:cs typeface="Calibri"/>
              </a:rPr>
              <a:t>činnostmi i emocemi, které se vztahují i k jeho ostatním pedagogickým aktivitám</a:t>
            </a:r>
          </a:p>
          <a:p>
            <a:endParaRPr lang="cs-CZ" dirty="0" smtClean="0">
              <a:latin typeface="Calibri"/>
              <a:cs typeface="Calibri"/>
            </a:endParaRPr>
          </a:p>
          <a:p>
            <a:r>
              <a:rPr lang="cs-CZ" dirty="0" smtClean="0">
                <a:latin typeface="Calibri"/>
                <a:cs typeface="Calibri"/>
              </a:rPr>
              <a:t>Jedná se o tzv. vnitřní dialog, který v sobě </a:t>
            </a:r>
            <a:br>
              <a:rPr lang="cs-CZ" dirty="0" smtClean="0">
                <a:latin typeface="Calibri"/>
                <a:cs typeface="Calibri"/>
              </a:rPr>
            </a:br>
            <a:r>
              <a:rPr lang="cs-CZ" dirty="0" smtClean="0">
                <a:latin typeface="Calibri"/>
                <a:cs typeface="Calibri"/>
              </a:rPr>
              <a:t>učitel svádí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Selfreflec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912" y="3270249"/>
            <a:ext cx="3413125" cy="341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90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Sebereflexe učitele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Při sebereflexi by si učitel měl uvědomovat</a:t>
            </a:r>
            <a:r>
              <a:rPr lang="cs-CZ" b="1" dirty="0" smtClean="0">
                <a:latin typeface="Calibri"/>
                <a:cs typeface="Calibri"/>
              </a:rPr>
              <a:t> </a:t>
            </a:r>
            <a:r>
              <a:rPr lang="cs-CZ" dirty="0" smtClean="0">
                <a:latin typeface="Calibri"/>
                <a:cs typeface="Calibri"/>
              </a:rPr>
              <a:t>(viz Švec):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Svoje pedagogické myšlení </a:t>
            </a:r>
            <a:r>
              <a:rPr lang="cs-CZ" dirty="0" smtClean="0">
                <a:latin typeface="Calibri"/>
                <a:cs typeface="Calibri"/>
              </a:rPr>
              <a:t>(např. jak uvažuje o učivu, hodnocení žáků…),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Postoje</a:t>
            </a:r>
            <a:r>
              <a:rPr lang="cs-CZ" dirty="0" smtClean="0">
                <a:latin typeface="Calibri"/>
                <a:cs typeface="Calibri"/>
              </a:rPr>
              <a:t> (k žákům, třídám, kolegům, ke škole, k rodičům…)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Způsoby jednání s žáky, kolegy a rodiči </a:t>
            </a:r>
            <a:r>
              <a:rPr lang="cs-CZ" dirty="0" smtClean="0">
                <a:latin typeface="Calibri"/>
                <a:cs typeface="Calibri"/>
              </a:rPr>
              <a:t>v běžných, ale </a:t>
            </a:r>
            <a:r>
              <a:rPr lang="cs-CZ" dirty="0" smtClean="0">
                <a:latin typeface="Calibri"/>
                <a:cs typeface="Calibri"/>
              </a:rPr>
              <a:t>i </a:t>
            </a:r>
            <a:r>
              <a:rPr lang="cs-CZ" dirty="0" smtClean="0">
                <a:latin typeface="Calibri"/>
                <a:cs typeface="Calibri"/>
              </a:rPr>
              <a:t>v problémových situacích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Emoce</a:t>
            </a:r>
            <a:r>
              <a:rPr lang="cs-CZ" dirty="0" smtClean="0">
                <a:latin typeface="Calibri"/>
                <a:cs typeface="Calibri"/>
              </a:rPr>
              <a:t> (např. v rámci pedagogické komunikace)</a:t>
            </a:r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3802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Sebereflexe učitele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alibri"/>
                <a:cs typeface="Calibri"/>
              </a:rPr>
              <a:t>Vede ke změnám a je důležitá pro sebezdokonalování se učitele</a:t>
            </a:r>
          </a:p>
          <a:p>
            <a:r>
              <a:rPr lang="cs-CZ" dirty="0" smtClean="0">
                <a:latin typeface="Calibri"/>
                <a:cs typeface="Calibri"/>
              </a:rPr>
              <a:t>Učitel však musí disponovat </a:t>
            </a:r>
            <a:r>
              <a:rPr lang="cs-CZ" b="1" dirty="0" err="1" smtClean="0">
                <a:latin typeface="Calibri"/>
                <a:cs typeface="Calibri"/>
              </a:rPr>
              <a:t>sebereflektivními</a:t>
            </a:r>
            <a:r>
              <a:rPr lang="cs-CZ" b="1" dirty="0" smtClean="0">
                <a:latin typeface="Calibri"/>
                <a:cs typeface="Calibri"/>
              </a:rPr>
              <a:t> dovednostmi </a:t>
            </a:r>
            <a:r>
              <a:rPr lang="cs-CZ" dirty="0" smtClean="0">
                <a:latin typeface="Calibri"/>
                <a:cs typeface="Calibri"/>
              </a:rPr>
              <a:t>(např. musí umět popsat a hodnotit svoje pedagogické myšlení a postoje…)</a:t>
            </a:r>
          </a:p>
          <a:p>
            <a:r>
              <a:rPr lang="cs-CZ" dirty="0" smtClean="0">
                <a:latin typeface="Calibri"/>
                <a:cs typeface="Calibri"/>
              </a:rPr>
              <a:t>Učitel by měl získávat zpětnou vazbu (od kolegů, žáků, vedení školy aj.)</a:t>
            </a:r>
          </a:p>
          <a:p>
            <a:r>
              <a:rPr lang="cs-CZ" dirty="0" smtClean="0">
                <a:latin typeface="Calibri"/>
                <a:cs typeface="Calibri"/>
              </a:rPr>
              <a:t>Jednou z </a:t>
            </a:r>
            <a:r>
              <a:rPr lang="cs-CZ" dirty="0" err="1" smtClean="0">
                <a:latin typeface="Calibri"/>
                <a:cs typeface="Calibri"/>
              </a:rPr>
              <a:t>sebereflektivních</a:t>
            </a:r>
            <a:r>
              <a:rPr lang="cs-CZ" dirty="0" smtClean="0">
                <a:latin typeface="Calibri"/>
                <a:cs typeface="Calibri"/>
              </a:rPr>
              <a:t> technik je </a:t>
            </a:r>
            <a:r>
              <a:rPr lang="cs-CZ" b="1" dirty="0" smtClean="0">
                <a:latin typeface="Calibri"/>
                <a:cs typeface="Calibri"/>
              </a:rPr>
              <a:t>psaní deníku</a:t>
            </a:r>
            <a:r>
              <a:rPr lang="cs-CZ" dirty="0" smtClean="0">
                <a:latin typeface="Calibri"/>
                <a:cs typeface="Calibri"/>
              </a:rPr>
              <a:t>, do něhož si učitel značí sebereflexi, která se vztahuje k vybraným situacím apod.</a:t>
            </a:r>
            <a:br>
              <a:rPr lang="cs-CZ" dirty="0" smtClean="0">
                <a:latin typeface="Calibri"/>
                <a:cs typeface="Calibri"/>
              </a:rPr>
            </a:br>
            <a:endParaRPr lang="cs-CZ" dirty="0" smtClean="0">
              <a:latin typeface="Calibri"/>
              <a:cs typeface="Calibri"/>
            </a:endParaRPr>
          </a:p>
          <a:p>
            <a:r>
              <a:rPr lang="cs-CZ" dirty="0" err="1" smtClean="0">
                <a:latin typeface="Calibri"/>
                <a:cs typeface="Calibri"/>
              </a:rPr>
              <a:t>Sebereflektivní</a:t>
            </a:r>
            <a:r>
              <a:rPr lang="cs-CZ" dirty="0" smtClean="0">
                <a:latin typeface="Calibri"/>
                <a:cs typeface="Calibri"/>
              </a:rPr>
              <a:t> deník může být následně východiskem k hlubšímu vnitřnímu dialogu (sebereflexi)</a:t>
            </a:r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93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Nástroje pro sebereflexi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ea"/>
              <a:buAutoNum type="circleNumDbPlain"/>
            </a:pPr>
            <a:r>
              <a:rPr lang="cs-CZ" dirty="0" err="1" smtClean="0">
                <a:latin typeface="Calibri"/>
                <a:cs typeface="Calibri"/>
              </a:rPr>
              <a:t>Sebereflektivní</a:t>
            </a:r>
            <a:r>
              <a:rPr lang="cs-CZ" dirty="0" smtClean="0">
                <a:latin typeface="Calibri"/>
                <a:cs typeface="Calibri"/>
              </a:rPr>
              <a:t> deník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dirty="0" err="1" smtClean="0">
                <a:latin typeface="Calibri"/>
                <a:cs typeface="Calibri"/>
              </a:rPr>
              <a:t>Sebereflektivní</a:t>
            </a:r>
            <a:r>
              <a:rPr lang="cs-CZ" dirty="0" smtClean="0">
                <a:latin typeface="Calibri"/>
                <a:cs typeface="Calibri"/>
              </a:rPr>
              <a:t> rozhovor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dirty="0" smtClean="0">
                <a:latin typeface="Calibri"/>
                <a:cs typeface="Calibri"/>
              </a:rPr>
              <a:t>Videonahrávky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dirty="0" smtClean="0">
                <a:latin typeface="Calibri"/>
                <a:cs typeface="Calibri"/>
              </a:rPr>
              <a:t>Evaluační </a:t>
            </a:r>
            <a:r>
              <a:rPr lang="cs-CZ" dirty="0" smtClean="0">
                <a:latin typeface="Calibri"/>
                <a:cs typeface="Calibri"/>
              </a:rPr>
              <a:t>dotazník (formulář)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dirty="0" smtClean="0">
                <a:latin typeface="Calibri"/>
                <a:cs typeface="Calibri"/>
              </a:rPr>
              <a:t>Studentské (profesní) portfolio</a:t>
            </a:r>
            <a:endParaRPr lang="cs-CZ" dirty="0">
              <a:latin typeface="Calibri"/>
              <a:cs typeface="Calibri"/>
            </a:endParaRPr>
          </a:p>
        </p:txBody>
      </p:sp>
      <p:pic>
        <p:nvPicPr>
          <p:cNvPr id="4" name="Picture 3" descr="reflect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999" y="2596514"/>
            <a:ext cx="376237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224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Fáze sebereflexe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1. fáze: </a:t>
            </a:r>
            <a:r>
              <a:rPr lang="cs-CZ" b="1" dirty="0" smtClean="0">
                <a:latin typeface="Calibri"/>
                <a:cs typeface="Calibri"/>
              </a:rPr>
              <a:t>startovací </a:t>
            </a:r>
            <a:r>
              <a:rPr lang="cs-CZ" dirty="0" smtClean="0">
                <a:latin typeface="Calibri"/>
                <a:cs typeface="Calibri"/>
              </a:rPr>
              <a:t>– vychází ze zájmu učitele či jeho motivace k reflexi</a:t>
            </a:r>
          </a:p>
          <a:p>
            <a:r>
              <a:rPr lang="cs-CZ" dirty="0" smtClean="0">
                <a:latin typeface="Calibri"/>
                <a:cs typeface="Calibri"/>
              </a:rPr>
              <a:t>2. fáze: </a:t>
            </a:r>
            <a:r>
              <a:rPr lang="cs-CZ" b="1" dirty="0" smtClean="0">
                <a:latin typeface="Calibri"/>
                <a:cs typeface="Calibri"/>
              </a:rPr>
              <a:t>shromažďovací</a:t>
            </a:r>
            <a:r>
              <a:rPr lang="cs-CZ" dirty="0" smtClean="0">
                <a:latin typeface="Calibri"/>
                <a:cs typeface="Calibri"/>
              </a:rPr>
              <a:t> – zaměření na detaily své práce, posouzení efektivity</a:t>
            </a:r>
          </a:p>
          <a:p>
            <a:r>
              <a:rPr lang="cs-CZ" dirty="0" smtClean="0">
                <a:latin typeface="Calibri"/>
                <a:cs typeface="Calibri"/>
              </a:rPr>
              <a:t>3. fáze: </a:t>
            </a:r>
            <a:r>
              <a:rPr lang="cs-CZ" b="1" dirty="0" smtClean="0">
                <a:latin typeface="Calibri"/>
                <a:cs typeface="Calibri"/>
              </a:rPr>
              <a:t>interpretační </a:t>
            </a:r>
            <a:r>
              <a:rPr lang="cs-CZ" dirty="0" smtClean="0">
                <a:latin typeface="Calibri"/>
                <a:cs typeface="Calibri"/>
              </a:rPr>
              <a:t>– v této fázi jde o vyvození závěrů ze zjištěných informací</a:t>
            </a:r>
          </a:p>
          <a:p>
            <a:r>
              <a:rPr lang="cs-CZ" dirty="0" smtClean="0">
                <a:latin typeface="Calibri"/>
                <a:cs typeface="Calibri"/>
              </a:rPr>
              <a:t>4. fáze –</a:t>
            </a:r>
            <a:r>
              <a:rPr lang="cs-CZ" b="1" dirty="0" smtClean="0">
                <a:latin typeface="Calibri"/>
                <a:cs typeface="Calibri"/>
              </a:rPr>
              <a:t> </a:t>
            </a:r>
            <a:r>
              <a:rPr lang="cs-CZ" b="1" dirty="0" err="1" smtClean="0">
                <a:latin typeface="Calibri"/>
                <a:cs typeface="Calibri"/>
              </a:rPr>
              <a:t>projektovací</a:t>
            </a:r>
            <a:r>
              <a:rPr lang="cs-CZ" dirty="0" smtClean="0">
                <a:latin typeface="Calibri"/>
                <a:cs typeface="Calibri"/>
              </a:rPr>
              <a:t>: plánování další pedagogické činnosti na základě sebereflexe</a:t>
            </a:r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6788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Význam sebereflexe učitele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626517"/>
            <a:ext cx="7556313" cy="4144963"/>
          </a:xfrm>
        </p:spPr>
        <p:txBody>
          <a:bodyPr/>
          <a:lstStyle/>
          <a:p>
            <a:pPr marL="457200" indent="-457200">
              <a:buFont typeface="+mj-lt"/>
              <a:buAutoNum type="alphaLcPeriod"/>
            </a:pPr>
            <a:endParaRPr lang="en-US" dirty="0" smtClean="0">
              <a:latin typeface="Calibri"/>
              <a:cs typeface="Calibri"/>
            </a:endParaRPr>
          </a:p>
          <a:p>
            <a:pPr marL="457200" indent="-457200">
              <a:buFont typeface="+mj-lt"/>
              <a:buAutoNum type="alphaLcPeriod"/>
            </a:pPr>
            <a:endParaRPr lang="en-US" dirty="0">
              <a:latin typeface="Calibri"/>
              <a:cs typeface="Calibri"/>
            </a:endParaRPr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>
                <a:latin typeface="Calibri"/>
                <a:cs typeface="Calibri"/>
              </a:rPr>
              <a:t>Zabraňuje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cs-CZ" dirty="0" smtClean="0">
                <a:latin typeface="Calibri"/>
                <a:cs typeface="Calibri"/>
              </a:rPr>
              <a:t>ve stereotypnosti práce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 smtClean="0">
                <a:latin typeface="Calibri"/>
                <a:cs typeface="Calibri"/>
              </a:rPr>
              <a:t>Umožňuje učiteli ověřovat nové metody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 smtClean="0">
                <a:latin typeface="Calibri"/>
                <a:cs typeface="Calibri"/>
              </a:rPr>
              <a:t>Učí předvídat možné důsledky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 smtClean="0">
                <a:latin typeface="Calibri"/>
                <a:cs typeface="Calibri"/>
              </a:rPr>
              <a:t>Přispívá k neformálnímu a systematickému sebevzdělávání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 smtClean="0">
                <a:latin typeface="Calibri"/>
                <a:cs typeface="Calibri"/>
              </a:rPr>
              <a:t>Stimuluje profesní růst učitele</a:t>
            </a:r>
          </a:p>
          <a:p>
            <a:pPr marL="457200" indent="-457200">
              <a:buFont typeface="+mj-lt"/>
              <a:buAutoNum type="alphaLcPeriod"/>
            </a:pPr>
            <a:endParaRPr lang="cs-CZ" dirty="0">
              <a:latin typeface="Calibri"/>
              <a:cs typeface="Calibri"/>
            </a:endParaRPr>
          </a:p>
        </p:txBody>
      </p:sp>
      <p:pic>
        <p:nvPicPr>
          <p:cNvPr id="4" name="Picture 3" descr="nurturing-ideas-and-your-brain-1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11" b="10709"/>
          <a:stretch/>
        </p:blipFill>
        <p:spPr>
          <a:xfrm>
            <a:off x="498474" y="1333499"/>
            <a:ext cx="6819901" cy="2240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11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Osobnostní rozvoj učitele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/>
                <a:cs typeface="Calibri"/>
              </a:rPr>
              <a:t>V současnosti se jedná o významné a velmi atraktivní téma</a:t>
            </a:r>
          </a:p>
          <a:p>
            <a:r>
              <a:rPr lang="cs-CZ" b="1" dirty="0" smtClean="0">
                <a:latin typeface="Calibri"/>
                <a:cs typeface="Calibri"/>
              </a:rPr>
              <a:t>Osobnostní rozvoj </a:t>
            </a:r>
            <a:r>
              <a:rPr lang="cs-CZ" dirty="0" smtClean="0">
                <a:latin typeface="Calibri"/>
                <a:cs typeface="Calibri"/>
              </a:rPr>
              <a:t>obecně se zabývá člověkem, a tedy rozvojem lidského potenciálu </a:t>
            </a:r>
          </a:p>
          <a:p>
            <a:r>
              <a:rPr lang="cs-CZ" dirty="0" smtClean="0">
                <a:latin typeface="Calibri"/>
                <a:cs typeface="Calibri"/>
              </a:rPr>
              <a:t>Je to individuální </a:t>
            </a:r>
            <a:r>
              <a:rPr lang="cs-CZ" b="1" dirty="0" smtClean="0">
                <a:latin typeface="Calibri"/>
                <a:cs typeface="Calibri"/>
              </a:rPr>
              <a:t>zaměření člověka k sobě samému</a:t>
            </a:r>
            <a:r>
              <a:rPr lang="cs-CZ" dirty="0" smtClean="0">
                <a:latin typeface="Calibri"/>
                <a:cs typeface="Calibri"/>
              </a:rPr>
              <a:t>, vede k porozumění sebe sama, ale i druhých lidí, napomáhá ke zlepšení mezilidských vztahů, rozvíjí komunikaci, vede k uvědomování hodnot apod.</a:t>
            </a:r>
          </a:p>
          <a:p>
            <a:r>
              <a:rPr lang="cs-CZ" dirty="0" smtClean="0">
                <a:latin typeface="Calibri"/>
                <a:cs typeface="Calibri"/>
              </a:rPr>
              <a:t>V rámci osobnostního rozvoje rozvíjíme </a:t>
            </a:r>
            <a:r>
              <a:rPr lang="cs-CZ" b="1" dirty="0" smtClean="0">
                <a:latin typeface="Calibri"/>
                <a:cs typeface="Calibri"/>
              </a:rPr>
              <a:t>osobnostní kompetence</a:t>
            </a:r>
            <a:r>
              <a:rPr lang="cs-CZ" dirty="0" smtClean="0">
                <a:latin typeface="Calibri"/>
                <a:cs typeface="Calibri"/>
              </a:rPr>
              <a:t/>
            </a:r>
            <a:br>
              <a:rPr lang="cs-CZ" dirty="0" smtClean="0">
                <a:latin typeface="Calibri"/>
                <a:cs typeface="Calibri"/>
              </a:rPr>
            </a:br>
            <a:endParaRPr lang="cs-CZ" dirty="0" smtClean="0">
              <a:latin typeface="Calibri"/>
              <a:cs typeface="Calibri"/>
            </a:endParaRPr>
          </a:p>
          <a:p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3955452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155</TotalTime>
  <Words>685</Words>
  <Application>Microsoft Macintosh PowerPoint</Application>
  <PresentationFormat>On-screen Show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Advantage</vt:lpstr>
      <vt:lpstr>Sebereflexe, osobnostní rozvoj a reflexe vlastní historie ve škole</vt:lpstr>
      <vt:lpstr>Sebereflexe učitele</vt:lpstr>
      <vt:lpstr>Sebereflexe učitele</vt:lpstr>
      <vt:lpstr>Sebereflexe učitele</vt:lpstr>
      <vt:lpstr>Sebereflexe učitele</vt:lpstr>
      <vt:lpstr>Nástroje pro sebereflexi</vt:lpstr>
      <vt:lpstr>Fáze sebereflexe</vt:lpstr>
      <vt:lpstr>Význam sebereflexe učitele</vt:lpstr>
      <vt:lpstr>Osobnostní rozvoj učitele</vt:lpstr>
      <vt:lpstr>Osobnostní rozvoj učitele</vt:lpstr>
      <vt:lpstr>Osobnostní rozvoj učitele</vt:lpstr>
      <vt:lpstr>Reflexe vlastní historie ve škole</vt:lpstr>
      <vt:lpstr>Odkazy na zajímavá videa k zapřemýšlení</vt:lpstr>
      <vt:lpstr>Zdroje a doporučená literatura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Sebereflexe, osobnostní rozvoj a reflexe vlastní historie ve škole</dc:title>
  <dc:creator>Pavla Sykorova</dc:creator>
  <cp:lastModifiedBy>Pavla Sykorova</cp:lastModifiedBy>
  <cp:revision>10</cp:revision>
  <dcterms:created xsi:type="dcterms:W3CDTF">2020-02-18T15:43:46Z</dcterms:created>
  <dcterms:modified xsi:type="dcterms:W3CDTF">2020-03-13T13:20:17Z</dcterms:modified>
</cp:coreProperties>
</file>