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16.03.20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esearchgate.net/publication/271486956_REVIDOVANA_BLOOMOVA_TAXONOMIE_V_CESKEM_VZDELAVANI_A_REVISION_OF_BLOOM'S_TAXONOMY_IN_CZECH_EDUCATION" TargetMode="External"/><Relationship Id="rId3" Type="http://schemas.openxmlformats.org/officeDocument/2006/relationships/hyperlink" Target="http://provzdelavani.nuv.cz/clanky/ze-zahranici/jak-na-kvalitni-zpetnou-vazbu-ve-vyucovan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libri"/>
                <a:cs typeface="Calibri"/>
              </a:rPr>
              <a:t>Zpětná vazba ve výuce. </a:t>
            </a:r>
            <a:r>
              <a:rPr lang="cs-CZ" dirty="0" err="1" smtClean="0">
                <a:latin typeface="Calibri"/>
                <a:cs typeface="Calibri"/>
              </a:rPr>
              <a:t>Bloomova</a:t>
            </a:r>
            <a:r>
              <a:rPr lang="cs-CZ" dirty="0" smtClean="0">
                <a:latin typeface="Calibri"/>
                <a:cs typeface="Calibri"/>
              </a:rPr>
              <a:t> taxonomie 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Pavla Klusáčková</a:t>
            </a:r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6696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Zpětná vazba ve výuce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Musí být efektivní a cílit na změnu v postupech žáka</a:t>
            </a:r>
          </a:p>
          <a:p>
            <a:r>
              <a:rPr lang="cs-CZ" dirty="0" smtClean="0">
                <a:latin typeface="Calibri"/>
                <a:cs typeface="Calibri"/>
              </a:rPr>
              <a:t>Ve školách velmi často zpětná vazba mezi učitelem a žákem zcela chybí, nebo není využívaná efektivně</a:t>
            </a:r>
          </a:p>
          <a:p>
            <a:r>
              <a:rPr lang="cs-CZ" dirty="0" smtClean="0">
                <a:latin typeface="Calibri"/>
                <a:cs typeface="Calibri"/>
              </a:rPr>
              <a:t>Popisný a hodnotící jazyk (v předchozí přednášce jsme se již zmiňovali)</a:t>
            </a:r>
          </a:p>
        </p:txBody>
      </p:sp>
      <p:pic>
        <p:nvPicPr>
          <p:cNvPr id="5" name="Picture 4" descr="iStock-541845338_687_462_80_int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77"/>
          <a:stretch/>
        </p:blipFill>
        <p:spPr>
          <a:xfrm>
            <a:off x="1326158" y="4064013"/>
            <a:ext cx="6440742" cy="24785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26140" y="6357862"/>
            <a:ext cx="7775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latin typeface="Calibri"/>
                <a:cs typeface="Calibri"/>
              </a:rPr>
              <a:t>Teachwire</a:t>
            </a:r>
            <a:endParaRPr lang="en-US" sz="1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2156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Zpětná vazba ve výuce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Co udělat, aby zpětná vazba přinesla žádoucí efekt?</a:t>
            </a:r>
          </a:p>
          <a:p>
            <a:endParaRPr lang="cs-CZ" dirty="0" smtClean="0">
              <a:latin typeface="Calibri"/>
              <a:cs typeface="Calibri"/>
            </a:endParaRPr>
          </a:p>
          <a:p>
            <a:pPr marL="457200" indent="-457200">
              <a:buFont typeface="+mj-ea"/>
              <a:buAutoNum type="circleNumDbPlain"/>
            </a:pPr>
            <a:r>
              <a:rPr lang="cs-CZ" b="1" dirty="0" smtClean="0">
                <a:latin typeface="Calibri"/>
                <a:cs typeface="Calibri"/>
              </a:rPr>
              <a:t>Poskytovat zpětnou vazbu průběžně </a:t>
            </a:r>
            <a:r>
              <a:rPr lang="cs-CZ" dirty="0" smtClean="0">
                <a:latin typeface="Calibri"/>
                <a:cs typeface="Calibri"/>
              </a:rPr>
              <a:t>(opožděná zpětná vazba vyvolává dojem, že se učitel o žáky nezajímá)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b="1" dirty="0" smtClean="0">
                <a:latin typeface="Calibri"/>
                <a:cs typeface="Calibri"/>
              </a:rPr>
              <a:t>Jít k věci a směřovat do budoucna </a:t>
            </a:r>
            <a:r>
              <a:rPr lang="cs-CZ" dirty="0" smtClean="0">
                <a:latin typeface="Calibri"/>
                <a:cs typeface="Calibri"/>
              </a:rPr>
              <a:t>– snažit se odpovědět na tři žákovy otázky: </a:t>
            </a:r>
            <a:r>
              <a:rPr lang="cs-CZ" i="1" dirty="0" smtClean="0">
                <a:latin typeface="Calibri"/>
                <a:cs typeface="Calibri"/>
              </a:rPr>
              <a:t>Kam směřuji? Jak mi to jde? Co bude následovat?</a:t>
            </a:r>
            <a:r>
              <a:rPr lang="cs-CZ" dirty="0" smtClean="0">
                <a:latin typeface="Calibri"/>
                <a:cs typeface="Calibri"/>
              </a:rPr>
              <a:t> (</a:t>
            </a:r>
            <a:r>
              <a:rPr lang="cs-CZ" dirty="0" err="1" smtClean="0">
                <a:latin typeface="Calibri"/>
                <a:cs typeface="Calibri"/>
              </a:rPr>
              <a:t>Hattie</a:t>
            </a:r>
            <a:r>
              <a:rPr lang="cs-CZ" dirty="0" smtClean="0">
                <a:latin typeface="Calibri"/>
                <a:cs typeface="Calibri"/>
              </a:rPr>
              <a:t> a </a:t>
            </a:r>
            <a:r>
              <a:rPr lang="cs-CZ" dirty="0" err="1" smtClean="0">
                <a:latin typeface="Calibri"/>
                <a:cs typeface="Calibri"/>
              </a:rPr>
              <a:t>Timperley</a:t>
            </a:r>
            <a:r>
              <a:rPr lang="cs-CZ" dirty="0" smtClean="0">
                <a:latin typeface="Calibri"/>
                <a:cs typeface="Calibri"/>
              </a:rPr>
              <a:t>, 2017)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b="1" dirty="0" smtClean="0">
                <a:latin typeface="Calibri"/>
                <a:cs typeface="Calibri"/>
              </a:rPr>
              <a:t>Zaměřit se na jednotlivce</a:t>
            </a:r>
            <a:r>
              <a:rPr lang="cs-CZ" dirty="0" smtClean="0">
                <a:latin typeface="Calibri"/>
                <a:cs typeface="Calibri"/>
              </a:rPr>
              <a:t> (neporovnávat žáky mezi sebou)</a:t>
            </a:r>
          </a:p>
          <a:p>
            <a:pPr marL="457200" indent="-457200">
              <a:buFont typeface="+mj-ea"/>
              <a:buAutoNum type="circleNumDbPlain"/>
            </a:pPr>
            <a:r>
              <a:rPr lang="cs-CZ" b="1" dirty="0" smtClean="0">
                <a:latin typeface="Calibri"/>
                <a:cs typeface="Calibri"/>
              </a:rPr>
              <a:t>Poznat žáky </a:t>
            </a:r>
            <a:r>
              <a:rPr lang="cs-CZ" dirty="0" smtClean="0">
                <a:latin typeface="Calibri"/>
                <a:cs typeface="Calibri"/>
              </a:rPr>
              <a:t>(čemu rozumějí, nebo nerozumějí apod</a:t>
            </a:r>
            <a:r>
              <a:rPr lang="cs-CZ" dirty="0" smtClean="0">
                <a:latin typeface="Calibri"/>
                <a:cs typeface="Calibri"/>
              </a:rPr>
              <a:t>.)</a:t>
            </a:r>
            <a:endParaRPr lang="cs-CZ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9158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Zpětná vazba ve výuce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ea"/>
              <a:buAutoNum type="circleNumDbPlain" startAt="5"/>
            </a:pPr>
            <a:r>
              <a:rPr lang="cs-CZ" b="1" dirty="0" smtClean="0">
                <a:latin typeface="Calibri"/>
                <a:cs typeface="Calibri"/>
              </a:rPr>
              <a:t>Dát žákům dostatek času </a:t>
            </a:r>
            <a:r>
              <a:rPr lang="cs-CZ" dirty="0" smtClean="0">
                <a:latin typeface="Calibri"/>
                <a:cs typeface="Calibri"/>
              </a:rPr>
              <a:t>– po zpětné vazbě přichází na řadu reflexe ze strany žáka a jeho práce na zlepšení vlastního učení </a:t>
            </a:r>
          </a:p>
          <a:p>
            <a:pPr marL="457200" indent="-457200">
              <a:buFont typeface="+mj-ea"/>
              <a:buAutoNum type="circleNumDbPlain" startAt="5"/>
            </a:pPr>
            <a:r>
              <a:rPr lang="cs-CZ" b="1" dirty="0" smtClean="0">
                <a:latin typeface="Calibri"/>
                <a:cs typeface="Calibri"/>
              </a:rPr>
              <a:t>Ponechat žákům moc </a:t>
            </a:r>
            <a:r>
              <a:rPr lang="cs-CZ" dirty="0" smtClean="0">
                <a:latin typeface="Calibri"/>
                <a:cs typeface="Calibri"/>
              </a:rPr>
              <a:t>– žák má právo navrhované postupy nepřijmout, ale měl by také přijít s vlastním nápadem na zlepšení</a:t>
            </a:r>
          </a:p>
          <a:p>
            <a:pPr marL="457200" indent="-457200">
              <a:buFont typeface="+mj-ea"/>
              <a:buAutoNum type="circleNumDbPlain" startAt="5"/>
            </a:pPr>
            <a:r>
              <a:rPr lang="cs-CZ" b="1" dirty="0" smtClean="0">
                <a:latin typeface="Calibri"/>
                <a:cs typeface="Calibri"/>
              </a:rPr>
              <a:t>Postupovat s citem </a:t>
            </a:r>
            <a:r>
              <a:rPr lang="cs-CZ" dirty="0" smtClean="0">
                <a:latin typeface="Calibri"/>
                <a:cs typeface="Calibri"/>
              </a:rPr>
              <a:t>(bez asistence kolektivu třídy)</a:t>
            </a:r>
          </a:p>
          <a:p>
            <a:pPr marL="457200" indent="-457200">
              <a:buFont typeface="+mj-ea"/>
              <a:buAutoNum type="circleNumDbPlain" startAt="5"/>
            </a:pPr>
            <a:r>
              <a:rPr lang="cs-CZ" b="1" dirty="0" smtClean="0">
                <a:latin typeface="Calibri"/>
                <a:cs typeface="Calibri"/>
              </a:rPr>
              <a:t>Chválit</a:t>
            </a:r>
            <a:r>
              <a:rPr lang="cs-CZ" dirty="0" smtClean="0">
                <a:latin typeface="Calibri"/>
                <a:cs typeface="Calibri"/>
              </a:rPr>
              <a:t> – pochvala musí být zasloužená, smysluplná a upřímně myšlena</a:t>
            </a:r>
          </a:p>
          <a:p>
            <a:pPr marL="457200" indent="-457200">
              <a:buFont typeface="+mj-ea"/>
              <a:buAutoNum type="circleNumDbPlain" startAt="5"/>
            </a:pPr>
            <a:r>
              <a:rPr lang="cs-CZ" b="1" dirty="0" smtClean="0">
                <a:latin typeface="Calibri"/>
                <a:cs typeface="Calibri"/>
              </a:rPr>
              <a:t>Změnit myšlení </a:t>
            </a:r>
            <a:r>
              <a:rPr lang="cs-CZ" dirty="0" smtClean="0">
                <a:latin typeface="Calibri"/>
                <a:cs typeface="Calibri"/>
              </a:rPr>
              <a:t>– připomínat žákům, že jejich schopnosti nejsou předem dané, je zde stále prostor ke zlepšení</a:t>
            </a:r>
          </a:p>
          <a:p>
            <a:pPr marL="457200" indent="-457200">
              <a:buFont typeface="+mj-ea"/>
              <a:buAutoNum type="circleNumDbPlain" startAt="5"/>
            </a:pPr>
            <a:r>
              <a:rPr lang="cs-CZ" b="1" dirty="0" smtClean="0">
                <a:latin typeface="Calibri"/>
                <a:cs typeface="Calibri"/>
              </a:rPr>
              <a:t>Udělat z chybování normu </a:t>
            </a:r>
            <a:r>
              <a:rPr lang="cs-CZ" dirty="0" smtClean="0">
                <a:latin typeface="Calibri"/>
                <a:cs typeface="Calibri"/>
              </a:rPr>
              <a:t>– pracovat s chybou otevřeně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43154" y="6237496"/>
            <a:ext cx="2468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err="1" smtClean="0">
                <a:latin typeface="Calibri"/>
                <a:cs typeface="Calibri"/>
              </a:rPr>
              <a:t>Venclovská</a:t>
            </a:r>
            <a:r>
              <a:rPr lang="cs-CZ" sz="1200" dirty="0" smtClean="0">
                <a:latin typeface="Calibri"/>
                <a:cs typeface="Calibri"/>
              </a:rPr>
              <a:t> A. podle </a:t>
            </a:r>
            <a:r>
              <a:rPr lang="cs-CZ" sz="1200" dirty="0" err="1" smtClean="0">
                <a:latin typeface="Calibri"/>
                <a:cs typeface="Calibri"/>
              </a:rPr>
              <a:t>Dabell</a:t>
            </a:r>
            <a:r>
              <a:rPr lang="cs-CZ" sz="1200" dirty="0" smtClean="0">
                <a:latin typeface="Calibri"/>
                <a:cs typeface="Calibri"/>
              </a:rPr>
              <a:t>, J. (2018)</a:t>
            </a:r>
            <a:endParaRPr lang="cs-CZ" sz="1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5404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/>
                <a:cs typeface="Calibri"/>
              </a:rPr>
              <a:t>Bloomova</a:t>
            </a:r>
            <a:r>
              <a:rPr lang="cs-CZ" dirty="0" smtClean="0">
                <a:latin typeface="Calibri"/>
                <a:cs typeface="Calibri"/>
              </a:rPr>
              <a:t> taxonomie</a:t>
            </a:r>
            <a:endParaRPr lang="cs-CZ" dirty="0">
              <a:latin typeface="Calibri"/>
              <a:cs typeface="Calibri"/>
            </a:endParaRPr>
          </a:p>
        </p:txBody>
      </p:sp>
      <p:pic>
        <p:nvPicPr>
          <p:cNvPr id="4" name="Content Placeholder 3" descr="Blooms-Taxonomy-is-a-classification-of-human-cognition-critical-to-the-process-of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15" b="-3715"/>
          <a:stretch>
            <a:fillRect/>
          </a:stretch>
        </p:blipFill>
        <p:spPr>
          <a:xfrm>
            <a:off x="498475" y="1981200"/>
            <a:ext cx="7556500" cy="4144963"/>
          </a:xfrm>
        </p:spPr>
      </p:pic>
      <p:sp>
        <p:nvSpPr>
          <p:cNvPr id="5" name="TextBox 4"/>
          <p:cNvSpPr txBox="1"/>
          <p:nvPr/>
        </p:nvSpPr>
        <p:spPr>
          <a:xfrm>
            <a:off x="7071837" y="6265529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latin typeface="Calibri"/>
                <a:cs typeface="Calibri"/>
              </a:rPr>
              <a:t>ResearchGate</a:t>
            </a:r>
            <a:endParaRPr lang="en-US" sz="1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4476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/>
                <a:cs typeface="Calibri"/>
              </a:rPr>
              <a:t>Bloomova</a:t>
            </a:r>
            <a:r>
              <a:rPr lang="cs-CZ" dirty="0" smtClean="0">
                <a:latin typeface="Calibri"/>
                <a:cs typeface="Calibri"/>
              </a:rPr>
              <a:t> taxonomie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Benjamin </a:t>
            </a:r>
            <a:r>
              <a:rPr lang="cs-CZ" dirty="0" err="1" smtClean="0">
                <a:latin typeface="Calibri"/>
                <a:cs typeface="Calibri"/>
              </a:rPr>
              <a:t>Bloom</a:t>
            </a:r>
            <a:r>
              <a:rPr lang="cs-CZ" dirty="0" smtClean="0">
                <a:latin typeface="Calibri"/>
                <a:cs typeface="Calibri"/>
              </a:rPr>
              <a:t> (1956)</a:t>
            </a:r>
          </a:p>
          <a:p>
            <a:r>
              <a:rPr lang="cs-CZ" dirty="0" smtClean="0">
                <a:latin typeface="Calibri"/>
                <a:cs typeface="Calibri"/>
              </a:rPr>
              <a:t>Velmi významná teorie vzdělávacích cílů (revidovaná v 90. létech minulého století)</a:t>
            </a:r>
          </a:p>
          <a:p>
            <a:r>
              <a:rPr lang="cs-CZ" b="1" dirty="0" smtClean="0">
                <a:latin typeface="Calibri"/>
                <a:cs typeface="Calibri"/>
              </a:rPr>
              <a:t>Znalostní dimenze: 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>
                <a:latin typeface="Calibri"/>
                <a:cs typeface="Calibri"/>
              </a:rPr>
              <a:t>Znalost faktů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>
                <a:latin typeface="Calibri"/>
                <a:cs typeface="Calibri"/>
              </a:rPr>
              <a:t>Konceptuální znalost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>
                <a:latin typeface="Calibri"/>
                <a:cs typeface="Calibri"/>
              </a:rPr>
              <a:t>Procedurální znalost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err="1" smtClean="0">
                <a:latin typeface="Calibri"/>
                <a:cs typeface="Calibri"/>
              </a:rPr>
              <a:t>Metakognitivní</a:t>
            </a:r>
            <a:r>
              <a:rPr lang="cs-CZ" dirty="0" smtClean="0">
                <a:latin typeface="Calibri"/>
                <a:cs typeface="Calibri"/>
              </a:rPr>
              <a:t> znalost</a:t>
            </a:r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292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/>
                <a:cs typeface="Calibri"/>
              </a:rPr>
              <a:t>Bloomova</a:t>
            </a:r>
            <a:r>
              <a:rPr lang="cs-CZ" dirty="0" smtClean="0">
                <a:latin typeface="Calibri"/>
                <a:cs typeface="Calibri"/>
              </a:rPr>
              <a:t> taxonomie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470" y="1981200"/>
            <a:ext cx="7958294" cy="487680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latin typeface="Calibri"/>
                <a:cs typeface="Calibri"/>
              </a:rPr>
              <a:t>Dimenze kognitivního procesu 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>
                <a:latin typeface="Calibri"/>
                <a:cs typeface="Calibri"/>
              </a:rPr>
              <a:t>ZNALOST – student si dokáže vybavit, reprodukovat nebo rozeznat dříve naučené informace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>
                <a:latin typeface="Calibri"/>
                <a:cs typeface="Calibri"/>
              </a:rPr>
              <a:t>POROZUMĚNÍ – student dokáže vlastními slovy vyjádřit dříve naučenou látku, rozumí souvislostem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>
                <a:latin typeface="Calibri"/>
                <a:cs typeface="Calibri"/>
              </a:rPr>
              <a:t>APLIKACE </a:t>
            </a:r>
            <a:r>
              <a:rPr lang="en-US" dirty="0" smtClean="0">
                <a:latin typeface="Calibri"/>
                <a:cs typeface="Calibri"/>
              </a:rPr>
              <a:t>–</a:t>
            </a:r>
            <a:r>
              <a:rPr lang="cs-CZ" dirty="0" smtClean="0">
                <a:latin typeface="Calibri"/>
                <a:cs typeface="Calibri"/>
              </a:rPr>
              <a:t> student dokáže použít dříve naučenou látku (např. pojmy, pravidla...) a aplikovat ji v nových souvislostech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>
                <a:latin typeface="Calibri"/>
                <a:cs typeface="Calibri"/>
              </a:rPr>
              <a:t>ANALÝZA </a:t>
            </a:r>
            <a:r>
              <a:rPr lang="en-US" dirty="0" smtClean="0">
                <a:latin typeface="Calibri"/>
                <a:cs typeface="Calibri"/>
              </a:rPr>
              <a:t>–</a:t>
            </a:r>
            <a:r>
              <a:rPr lang="cs-CZ" dirty="0" smtClean="0">
                <a:latin typeface="Calibri"/>
                <a:cs typeface="Calibri"/>
              </a:rPr>
              <a:t> student dokáže rozčlenit myšlenkový proces na komponenty, vysvětlit jak a proč je daná složitá sestava vytvořena a jaké má příčiny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>
                <a:latin typeface="Calibri"/>
                <a:cs typeface="Calibri"/>
              </a:rPr>
              <a:t>SYNTÉZA </a:t>
            </a:r>
            <a:r>
              <a:rPr lang="en-US" dirty="0" smtClean="0">
                <a:latin typeface="Calibri"/>
                <a:cs typeface="Calibri"/>
              </a:rPr>
              <a:t>–</a:t>
            </a:r>
            <a:r>
              <a:rPr lang="cs-CZ" dirty="0" smtClean="0">
                <a:latin typeface="Calibri"/>
                <a:cs typeface="Calibri"/>
              </a:rPr>
              <a:t> student dokáže z několika jednodušších komponentů vytvořit původní a složitý myšlenkový proces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>
                <a:latin typeface="Calibri"/>
                <a:cs typeface="Calibri"/>
              </a:rPr>
              <a:t>HODNOCENÍ </a:t>
            </a:r>
            <a:r>
              <a:rPr lang="en-US" dirty="0" smtClean="0">
                <a:latin typeface="Calibri"/>
                <a:cs typeface="Calibri"/>
              </a:rPr>
              <a:t>–</a:t>
            </a:r>
            <a:r>
              <a:rPr lang="cs-CZ" dirty="0" smtClean="0">
                <a:latin typeface="Calibri"/>
                <a:cs typeface="Calibri"/>
              </a:rPr>
              <a:t> student dokáže na základě dříve naučených norem a kritérií kriticky posoudit a obhájit složitý myšlenkový proces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51764" y="6488668"/>
            <a:ext cx="1258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/>
                <a:cs typeface="Calibri"/>
              </a:rPr>
              <a:t>Pasch a </a:t>
            </a:r>
            <a:r>
              <a:rPr lang="en-US" sz="1200" dirty="0" err="1" smtClean="0">
                <a:latin typeface="Calibri"/>
                <a:cs typeface="Calibri"/>
              </a:rPr>
              <a:t>kol</a:t>
            </a:r>
            <a:r>
              <a:rPr lang="en-US" sz="1200" dirty="0" smtClean="0">
                <a:latin typeface="Calibri"/>
                <a:cs typeface="Calibri"/>
              </a:rPr>
              <a:t>, 2005</a:t>
            </a:r>
            <a:endParaRPr lang="en-US" sz="1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0844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K čemu je dobrá </a:t>
            </a:r>
            <a:r>
              <a:rPr lang="cs-CZ" dirty="0" err="1" smtClean="0">
                <a:latin typeface="Calibri"/>
                <a:cs typeface="Calibri"/>
              </a:rPr>
              <a:t>Bloomova</a:t>
            </a:r>
            <a:r>
              <a:rPr lang="cs-CZ" dirty="0" smtClean="0">
                <a:latin typeface="Calibri"/>
                <a:cs typeface="Calibri"/>
              </a:rPr>
              <a:t> taxonomie?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Užitečná je všude tam, kde potřebujeme rozlišovat obtížnost učiva (diferenciaci) a kde plánujeme a kontrolujeme dosažené výsledky výuky například pomocí standardů (RVP) (viz J. Vávra, 2011)</a:t>
            </a:r>
          </a:p>
          <a:p>
            <a:r>
              <a:rPr lang="cs-CZ" b="1" dirty="0" smtClean="0">
                <a:latin typeface="Calibri"/>
                <a:cs typeface="Calibri"/>
              </a:rPr>
              <a:t>Využití aktivních sloves </a:t>
            </a:r>
            <a:r>
              <a:rPr lang="cs-CZ" dirty="0" smtClean="0">
                <a:latin typeface="Calibri"/>
                <a:cs typeface="Calibri"/>
              </a:rPr>
              <a:t>například při plánování lekce, a následná kontrola stanovených výukových cílů a jejich plnění</a:t>
            </a:r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6641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Zdroje a doporučená literatura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  <a:hlinkClick r:id="rId2"/>
              </a:rPr>
              <a:t>https://www.researchgate.net/publication/271486956_REVIDOVANA_BLOOMOVA_TAXONOMIE_V_CESKEM_VZDELAVANI_A_REVISION_OF_BLOOM'S_TAXONOMY_IN_CZECH_EDUCATION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cs-CZ" dirty="0" err="1" smtClean="0">
                <a:latin typeface="Calibri"/>
                <a:cs typeface="Calibri"/>
              </a:rPr>
              <a:t>Šeďová</a:t>
            </a:r>
            <a:r>
              <a:rPr lang="cs-CZ" dirty="0" smtClean="0">
                <a:latin typeface="Calibri"/>
                <a:cs typeface="Calibri"/>
              </a:rPr>
              <a:t>, K. , Švaříček, R. and Šalamounová, Z. (2012). Komunikace ve školní třídě. Praha: Portál.</a:t>
            </a:r>
          </a:p>
          <a:p>
            <a:r>
              <a:rPr lang="cs-CZ" dirty="0" err="1" smtClean="0">
                <a:latin typeface="Calibri"/>
                <a:cs typeface="Calibri"/>
              </a:rPr>
              <a:t>Reitmayerová</a:t>
            </a:r>
            <a:r>
              <a:rPr lang="cs-CZ" dirty="0" smtClean="0">
                <a:latin typeface="Calibri"/>
                <a:cs typeface="Calibri"/>
              </a:rPr>
              <a:t>, E. and </a:t>
            </a:r>
            <a:r>
              <a:rPr lang="cs-CZ" dirty="0" err="1" smtClean="0">
                <a:latin typeface="Calibri"/>
                <a:cs typeface="Calibri"/>
              </a:rPr>
              <a:t>Broumová</a:t>
            </a:r>
            <a:r>
              <a:rPr lang="cs-CZ" dirty="0" smtClean="0">
                <a:latin typeface="Calibri"/>
                <a:cs typeface="Calibri"/>
              </a:rPr>
              <a:t>, V. (2007). Cílená zpětná vazba. Metody pro vedoucí skupin a učitele. Praha: Portál.</a:t>
            </a:r>
          </a:p>
          <a:p>
            <a:r>
              <a:rPr lang="sk-SK">
                <a:latin typeface="Calibri"/>
                <a:cs typeface="Calibri"/>
                <a:hlinkClick r:id="rId3"/>
              </a:rPr>
              <a:t>http://provzdelavani.nuv.cz/clanky/ze-zahranici/jak-na-kvalitni-zpetnou-vazbu-ve-</a:t>
            </a:r>
            <a:r>
              <a:rPr lang="sk-SK" smtClean="0">
                <a:latin typeface="Calibri"/>
                <a:cs typeface="Calibri"/>
                <a:hlinkClick r:id="rId3"/>
              </a:rPr>
              <a:t>vyucovani</a:t>
            </a:r>
            <a:endParaRPr lang="sk-SK" smtClean="0">
              <a:latin typeface="Calibri"/>
              <a:cs typeface="Calibri"/>
            </a:endParaRPr>
          </a:p>
          <a:p>
            <a:endParaRPr lang="cs-CZ" dirty="0" smtClean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993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83</TotalTime>
  <Words>550</Words>
  <Application>Microsoft Macintosh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Advantage</vt:lpstr>
      <vt:lpstr>Zpětná vazba ve výuce. Bloomova taxonomie </vt:lpstr>
      <vt:lpstr>Zpětná vazba ve výuce</vt:lpstr>
      <vt:lpstr>Zpětná vazba ve výuce</vt:lpstr>
      <vt:lpstr>Zpětná vazba ve výuce</vt:lpstr>
      <vt:lpstr>Bloomova taxonomie</vt:lpstr>
      <vt:lpstr>Bloomova taxonomie</vt:lpstr>
      <vt:lpstr>Bloomova taxonomie</vt:lpstr>
      <vt:lpstr>K čemu je dobrá Bloomova taxonomie?</vt:lpstr>
      <vt:lpstr>Zdroje a doporučená literatura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Zpětná vazba ve výuce </dc:title>
  <dc:creator>Pavla Sykorova</dc:creator>
  <cp:lastModifiedBy>Pavla Sykorova</cp:lastModifiedBy>
  <cp:revision>10</cp:revision>
  <dcterms:created xsi:type="dcterms:W3CDTF">2020-02-23T12:16:08Z</dcterms:created>
  <dcterms:modified xsi:type="dcterms:W3CDTF">2020-03-16T08:52:46Z</dcterms:modified>
</cp:coreProperties>
</file>