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418" r:id="rId8"/>
    <p:sldId id="419" r:id="rId9"/>
    <p:sldId id="420" r:id="rId10"/>
    <p:sldId id="259" r:id="rId11"/>
    <p:sldId id="260" r:id="rId12"/>
    <p:sldId id="416" r:id="rId13"/>
    <p:sldId id="286" r:id="rId14"/>
    <p:sldId id="335" r:id="rId15"/>
    <p:sldId id="417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5768" autoAdjust="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První setkání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Psychodidaktika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 Mareš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Psychodidaktika </a:t>
            </a:r>
            <a:r>
              <a:rPr lang="cs-CZ" sz="1400" dirty="0"/>
              <a:t>(90. léta 20. stol., </a:t>
            </a:r>
            <a:r>
              <a:rPr lang="cs-CZ" sz="1400" dirty="0" err="1"/>
              <a:t>Štech</a:t>
            </a:r>
            <a:r>
              <a:rPr lang="cs-CZ" sz="14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Využití poznatků psychologie v procesu učení a vyučování tak, aby bylo učení a vyučování efektivní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Koncept celoživotního učení (děti, dospělí)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Efektivní metody učení (žák), vyučování (učitel)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2073275" y="615157"/>
            <a:ext cx="8229600" cy="1399032"/>
          </a:xfrm>
        </p:spPr>
        <p:txBody>
          <a:bodyPr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Psychodidaktika        Didaktika</a:t>
            </a:r>
            <a:br>
              <a:rPr lang="cs-CZ" sz="4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br>
              <a:rPr lang="cs-CZ" sz="4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cs-CZ" sz="4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2707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2027238" y="17732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 err="1">
                <a:latin typeface="+mj-lt"/>
              </a:rPr>
              <a:t>Metakognice</a:t>
            </a:r>
            <a:r>
              <a:rPr lang="cs-CZ" sz="2000" dirty="0">
                <a:latin typeface="+mj-lt"/>
              </a:rPr>
              <a:t> – přemýšlení o myšlení, uvědomování si vlastních kognitivních procesů</a:t>
            </a:r>
          </a:p>
          <a:p>
            <a:pPr marL="447675" indent="-382588"/>
            <a:r>
              <a:rPr lang="cs-CZ" sz="2000" dirty="0">
                <a:latin typeface="+mj-lt"/>
              </a:rPr>
              <a:t>Řízení</a:t>
            </a:r>
            <a:r>
              <a:rPr lang="cs-CZ" sz="2000">
                <a:latin typeface="+mj-lt"/>
              </a:rPr>
              <a:t>, autoregulace  </a:t>
            </a:r>
            <a:r>
              <a:rPr lang="cs-CZ" sz="2000" dirty="0">
                <a:latin typeface="+mj-lt"/>
              </a:rPr>
              <a:t>vlastního učení</a:t>
            </a:r>
          </a:p>
          <a:p>
            <a:pPr marL="447675" indent="-382588"/>
            <a:r>
              <a:rPr lang="cs-CZ" sz="2000" dirty="0" err="1">
                <a:latin typeface="+mj-lt"/>
              </a:rPr>
              <a:t>Metakognice</a:t>
            </a:r>
            <a:r>
              <a:rPr lang="cs-CZ" sz="2000" dirty="0">
                <a:latin typeface="+mj-lt"/>
              </a:rPr>
              <a:t> rozvíjí žákovské a studentské kompetence k učení</a:t>
            </a:r>
          </a:p>
          <a:p>
            <a:pPr marL="447675" indent="-382588"/>
            <a:r>
              <a:rPr lang="cs-CZ" sz="2000" dirty="0">
                <a:latin typeface="+mj-lt"/>
              </a:rPr>
              <a:t>Učit se učit, řešit problémy</a:t>
            </a:r>
          </a:p>
          <a:p>
            <a:pPr marL="447675" indent="-382588"/>
            <a:r>
              <a:rPr lang="cs-CZ" sz="2000" dirty="0">
                <a:latin typeface="+mj-lt"/>
              </a:rPr>
              <a:t>Přemýšlet o podstatě pojmů, problémů </a:t>
            </a:r>
            <a:r>
              <a:rPr lang="cs-CZ" sz="2000" dirty="0">
                <a:latin typeface="Arial" charset="0"/>
              </a:rPr>
              <a:t>..</a:t>
            </a:r>
            <a:r>
              <a:rPr lang="cs-CZ" sz="2000" dirty="0"/>
              <a:t> </a:t>
            </a:r>
          </a:p>
        </p:txBody>
      </p:sp>
      <p:sp>
        <p:nvSpPr>
          <p:cNvPr id="72708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6172200" y="17224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>
                <a:latin typeface="+mj-lt"/>
              </a:rPr>
              <a:t>Kognice -  vázána na kontext, učení s porozuměním, znalost, interpretace, aplikace</a:t>
            </a:r>
          </a:p>
          <a:p>
            <a:pPr marL="447675" indent="-382588"/>
            <a:r>
              <a:rPr lang="cs-CZ" sz="2000" dirty="0">
                <a:latin typeface="+mj-lt"/>
              </a:rPr>
              <a:t>Kognitivní kompetence – porozumět, aplikovat porovnat, vysvětlit,..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Psychodidaktika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+mj-lt"/>
              </a:rPr>
              <a:t>Strategie učení, kognitivní styl a učební styl žáka</a:t>
            </a:r>
          </a:p>
          <a:p>
            <a:r>
              <a:rPr lang="cs-CZ" dirty="0">
                <a:latin typeface="+mj-lt"/>
              </a:rPr>
              <a:t>Vyučovací styl učitele (učitelovo pojetí výuky)</a:t>
            </a:r>
          </a:p>
          <a:p>
            <a:r>
              <a:rPr lang="cs-CZ" dirty="0">
                <a:latin typeface="+mj-lt"/>
              </a:rPr>
              <a:t>Dětské pojetí učiva, dětské </a:t>
            </a:r>
            <a:r>
              <a:rPr lang="cs-CZ" dirty="0" err="1">
                <a:latin typeface="+mj-lt"/>
              </a:rPr>
              <a:t>prekoncepty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Pedagogický konstruktivismus, konstruktivní vyučování</a:t>
            </a:r>
          </a:p>
          <a:p>
            <a:r>
              <a:rPr lang="cs-CZ" dirty="0">
                <a:latin typeface="+mj-lt"/>
              </a:rPr>
              <a:t>Neurofyziologické základy paměti a učení</a:t>
            </a:r>
          </a:p>
          <a:p>
            <a:r>
              <a:rPr lang="cs-CZ" dirty="0">
                <a:latin typeface="+mj-lt"/>
              </a:rPr>
              <a:t>Školní diagnostika jako nástroj psychodidaktiky</a:t>
            </a:r>
          </a:p>
          <a:p>
            <a:r>
              <a:rPr lang="cs-CZ" dirty="0">
                <a:latin typeface="+mj-lt"/>
              </a:rPr>
              <a:t>Hodnocení, sebehodnocení</a:t>
            </a:r>
          </a:p>
          <a:p>
            <a:r>
              <a:rPr lang="cs-CZ" dirty="0">
                <a:latin typeface="+mj-lt"/>
              </a:rPr>
              <a:t>Využití </a:t>
            </a:r>
            <a:r>
              <a:rPr lang="cs-CZ" dirty="0" err="1">
                <a:latin typeface="+mj-lt"/>
              </a:rPr>
              <a:t>psychodidaktických</a:t>
            </a:r>
            <a:r>
              <a:rPr lang="cs-CZ" dirty="0">
                <a:latin typeface="+mj-lt"/>
              </a:rPr>
              <a:t> poznatků při učení a vyučování</a:t>
            </a:r>
          </a:p>
          <a:p>
            <a:r>
              <a:rPr lang="cs-CZ" dirty="0">
                <a:latin typeface="+mj-lt"/>
              </a:rPr>
              <a:t>Postupy efektivní učení a vyučování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43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C2F8AD-62E8-EA54-D420-DD94B0D70A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2DAE39-C478-9463-940F-D440E400DB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8BFE77-A032-03E2-3BAA-5FB2E8FD9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3EB6B4-D1D3-354A-7628-A93CF01FA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1.Teorie učení z pohledu současného vzdělávání • 2. Učitelovo pojetí výuky • 3. Učební styl žáka • 4. Vyučovací styl učitele • 5. Základy paměti a procesu učení • 6. Dětské prekoncepty a jejich využití ve výuce • 7. Dětské pojetí různých fenoménů a jejich geneze • 8. Aplikace teorie kognitivního vývoje dle </a:t>
            </a:r>
            <a:r>
              <a:rPr lang="cs-CZ" dirty="0" err="1"/>
              <a:t>Piageta</a:t>
            </a:r>
            <a:r>
              <a:rPr lang="cs-CZ" dirty="0"/>
              <a:t> v praxi učitele • 9.- 10.Pedagogický konstruktivismu ve výuce • 11.- 12.Postupy efektivního a smysluplného učení a vyučování</a:t>
            </a:r>
          </a:p>
        </p:txBody>
      </p:sp>
    </p:spTree>
    <p:extLst>
      <p:ext uri="{BB962C8B-B14F-4D97-AF65-F5344CB8AC3E}">
        <p14:creationId xmlns:p14="http://schemas.microsoft.com/office/powerpoint/2010/main" val="373926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2D70A9-7D27-8AC2-FF40-52E2FC0634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4DBBF4-F1BB-72E8-A1EE-97F02F7AD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50791A-2344-831F-EB96-C0C9059AE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hledat informace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1E2C6E-B884-D159-437B-D9B9E411E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20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ECEF75-AEE8-6AB3-FFB0-81B5B452F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181318-0D89-0929-F7D8-2BB555B7E9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7A8D1A-11EB-6166-A2F3-6A3B43ECD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E5CB93-28B7-A44E-A0E4-82D173894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skupinová diskuse, projekt, četba</a:t>
            </a:r>
          </a:p>
          <a:p>
            <a:r>
              <a:rPr lang="cs-CZ" dirty="0"/>
              <a:t>zápočet - aktivní účast ve výuce, zápočtový test (65% úspěšnost)</a:t>
            </a:r>
          </a:p>
        </p:txBody>
      </p:sp>
    </p:spTree>
    <p:extLst>
      <p:ext uri="{BB962C8B-B14F-4D97-AF65-F5344CB8AC3E}">
        <p14:creationId xmlns:p14="http://schemas.microsoft.com/office/powerpoint/2010/main" val="375856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C91164-7AEE-F22E-8A20-AA3ED0F05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A7C296-B7BF-A96C-828B-D35C15E1CC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31E8B7-3FBC-EC5B-51A4-83E47EAA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34B579-736A-D177-6CAB-67350B30A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6400" dirty="0"/>
              <a:t>Zadání seminární práce</a:t>
            </a:r>
          </a:p>
          <a:p>
            <a:pPr lvl="1"/>
            <a:r>
              <a:rPr lang="cs-CZ" sz="5600" dirty="0"/>
              <a:t>Seminární práce bude vypracována v rozsahu 3 strany A4.  </a:t>
            </a:r>
          </a:p>
          <a:p>
            <a:pPr lvl="1"/>
            <a:r>
              <a:rPr lang="cs-CZ" sz="5600" dirty="0"/>
              <a:t>Téma seminární práce si student zvolí z níže uvedené nabídky. Kritériem pro přijetí seminární práce jsou:</a:t>
            </a:r>
          </a:p>
          <a:p>
            <a:pPr lvl="1"/>
            <a:r>
              <a:rPr lang="cs-CZ" sz="5600" dirty="0"/>
              <a:t>využití alespoň tří literárních zdrojů (nutné správně citovat v textu (APA norma) a vytvořit syntézu získaných informací;</a:t>
            </a:r>
          </a:p>
          <a:p>
            <a:pPr lvl="1"/>
            <a:r>
              <a:rPr lang="cs-CZ" sz="5600" dirty="0"/>
              <a:t>zapracování studentova pohledu;</a:t>
            </a:r>
          </a:p>
          <a:p>
            <a:pPr lvl="1"/>
            <a:r>
              <a:rPr lang="cs-CZ" sz="5600" dirty="0"/>
              <a:t>praktický příklad.</a:t>
            </a:r>
          </a:p>
          <a:p>
            <a:r>
              <a:rPr lang="cs-CZ" sz="6400" dirty="0"/>
              <a:t>Vypracovanou seminární práci vložit do odevzdávárny předmětu v </a:t>
            </a:r>
            <a:r>
              <a:rPr lang="cs-CZ" sz="6400" dirty="0" err="1"/>
              <a:t>ISu</a:t>
            </a:r>
            <a:r>
              <a:rPr lang="cs-CZ" sz="6400" dirty="0"/>
              <a:t> do  15.5. 2023 </a:t>
            </a:r>
          </a:p>
          <a:p>
            <a:r>
              <a:rPr lang="cs-CZ" sz="6400" dirty="0" err="1"/>
              <a:t>ChatGPT</a:t>
            </a:r>
            <a:r>
              <a:rPr lang="cs-CZ" sz="6400" dirty="0"/>
              <a:t> ANO!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A0210B0E-40E0-44E0-AFF2-763AD4927F61}"/>
              </a:ext>
            </a:extLst>
          </p:cNvPr>
          <p:cNvCxnSpPr/>
          <p:nvPr/>
        </p:nvCxnSpPr>
        <p:spPr bwMode="auto">
          <a:xfrm flipV="1">
            <a:off x="666000" y="634314"/>
            <a:ext cx="10026714" cy="54452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44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BCF10C0-37B9-045C-A6C3-6B38260A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úkol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657676-2668-8154-C1FA-1BBA02666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si jeden </a:t>
            </a:r>
          </a:p>
          <a:p>
            <a:endParaRPr lang="cs-CZ" dirty="0"/>
          </a:p>
          <a:p>
            <a:r>
              <a:rPr lang="cs-CZ" dirty="0"/>
              <a:t>1)     Popsat své pojetí výuky (můj prekoncept)</a:t>
            </a:r>
          </a:p>
          <a:p>
            <a:endParaRPr lang="cs-CZ" dirty="0"/>
          </a:p>
          <a:p>
            <a:r>
              <a:rPr lang="cs-CZ" dirty="0"/>
              <a:t>2)     Zjistit žákovské pojetí zvoleného fenoménu/pojmu/učiva</a:t>
            </a:r>
          </a:p>
          <a:p>
            <a:endParaRPr lang="cs-CZ" dirty="0"/>
          </a:p>
          <a:p>
            <a:r>
              <a:rPr lang="cs-CZ" dirty="0"/>
              <a:t> 3)     Volné téma po domluvě s </a:t>
            </a:r>
            <a:r>
              <a:rPr lang="cs-CZ" dirty="0" err="1"/>
              <a:t>vyučujícícm</a:t>
            </a:r>
            <a:endParaRPr lang="cs-CZ" dirty="0"/>
          </a:p>
          <a:p>
            <a:endParaRPr lang="cs-CZ" dirty="0"/>
          </a:p>
          <a:p>
            <a:r>
              <a:rPr lang="cs-CZ" dirty="0"/>
              <a:t>-        </a:t>
            </a:r>
            <a:r>
              <a:rPr lang="cs-CZ" i="1" dirty="0"/>
              <a:t>Využít nejméně 3 zdroje literatury, Uvést praktický příklad, </a:t>
            </a:r>
          </a:p>
          <a:p>
            <a:r>
              <a:rPr lang="cs-CZ" i="1" dirty="0"/>
              <a:t>-        Vyvodit vlastní závěr 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1EADF678-F260-EB0F-6A7A-D1B5E40F50AB}"/>
              </a:ext>
            </a:extLst>
          </p:cNvPr>
          <p:cNvCxnSpPr/>
          <p:nvPr/>
        </p:nvCxnSpPr>
        <p:spPr bwMode="auto">
          <a:xfrm flipV="1">
            <a:off x="666000" y="634314"/>
            <a:ext cx="10026714" cy="54452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657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2E92E0-F2B6-B053-E993-21F60DCABB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123F08-7A6F-5897-E095-BEEF9DD60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BD776F1-4DFE-28E3-A49E-9FB9612C3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170" y="0"/>
            <a:ext cx="8028639" cy="1133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248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F9A66F-E730-B61A-4BEA-0785BB42C2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36ACDA-C942-979A-81E9-DB977FB16D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DF29515-BBCB-C7D8-C292-3F515B170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61" y="-6386286"/>
            <a:ext cx="9380877" cy="1324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12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b="1" dirty="0"/>
              <a:t>sychodidaktika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Pedagogický slovník</a:t>
            </a:r>
            <a:r>
              <a:rPr lang="cs-CZ" dirty="0"/>
              <a:t>. (Průcha, J., Walterová, E., Mareš, J. 2003) </a:t>
            </a:r>
          </a:p>
          <a:p>
            <a:pPr marL="0" indent="0">
              <a:buNone/>
            </a:pPr>
            <a:r>
              <a:rPr lang="cs-CZ" dirty="0"/>
              <a:t>Psychodidaktika je interdisciplinární teorie propojující přístupy a poznatky obecné didaktiky, psychologie učení, kognitivní psychologie, kybernetiky, komunikačních technologií a dalších odvětví.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3880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EA7152-3439-43A3-A72C-333E598F11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F61946-3FDA-4F05-BEFB-BE32E92EBAB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423D5E-35B8-4710-91D4-21AC8B4DAE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16</TotalTime>
  <Words>471</Words>
  <Application>Microsoft Office PowerPoint</Application>
  <PresentationFormat>Širokoúhlá obrazovka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Psychodidaktika</vt:lpstr>
      <vt:lpstr>Obsah kurzu</vt:lpstr>
      <vt:lpstr>Kde hledat informace</vt:lpstr>
      <vt:lpstr>Prezentace aplikace PowerPoint</vt:lpstr>
      <vt:lpstr>Prezentace aplikace PowerPoint</vt:lpstr>
      <vt:lpstr>Praktický úkol </vt:lpstr>
      <vt:lpstr>Prezentace aplikace PowerPoint</vt:lpstr>
      <vt:lpstr>Prezentace aplikace PowerPoint</vt:lpstr>
      <vt:lpstr>Psychodidaktika</vt:lpstr>
      <vt:lpstr>Psychodidaktika (90. léta 20. stol., Štech)</vt:lpstr>
      <vt:lpstr>Psychodidaktika        Didaktika  </vt:lpstr>
      <vt:lpstr>Psychodidaktika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Psychodidaktika</dc:title>
  <dc:creator>Jan Mareš</dc:creator>
  <cp:lastModifiedBy>Jan Mareš</cp:lastModifiedBy>
  <cp:revision>2</cp:revision>
  <cp:lastPrinted>1601-01-01T00:00:00Z</cp:lastPrinted>
  <dcterms:created xsi:type="dcterms:W3CDTF">2023-02-21T11:47:43Z</dcterms:created>
  <dcterms:modified xsi:type="dcterms:W3CDTF">2023-04-21T09:49:32Z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