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56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57" r:id="rId14"/>
    <p:sldId id="358" r:id="rId15"/>
    <p:sldId id="361" r:id="rId16"/>
    <p:sldId id="360" r:id="rId17"/>
    <p:sldId id="359" r:id="rId18"/>
    <p:sldId id="349" r:id="rId19"/>
    <p:sldId id="350" r:id="rId20"/>
    <p:sldId id="354" r:id="rId21"/>
    <p:sldId id="35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sXP8qeFF6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br>
              <a:rPr lang="cs-CZ" dirty="0"/>
            </a:br>
            <a:r>
              <a:rPr lang="cs-CZ" dirty="0"/>
              <a:t>Historie lidské komunikace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5. Komunikace sociálních savců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olidFill>
                  <a:srgbClr val="4E3B30"/>
                </a:solidFill>
              </a:rPr>
              <a:t>Od určitého stupně komplexity vztahů a určitého počtu členů skupiny nastává potřeba vyznačovat strukturu a hierarchii skupiny (a tu samou strukturu obměňovat různými jednici), vyznačit „jména“ členů skupiny, teritorium aj. Existují i složitější signály: např. modifikátory (u šimpanzů).</a:t>
            </a: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Komunikace sociálních tvorů s člověkem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err="1"/>
              <a:t>Washoe</a:t>
            </a:r>
            <a:r>
              <a:rPr lang="cs-CZ" sz="2800" dirty="0"/>
              <a:t> (* září 1965, † 30. října 2007) byla samička šimpanze, jenž se stala prvním zvířetem, které se naučilo komunikovat americkou znakovou řečí v rámci experimentu manželů Gardnerových zkoumajícího zvířecí jazykové schopnosti.</a:t>
            </a:r>
          </a:p>
          <a:p>
            <a:pPr>
              <a:buNone/>
            </a:pPr>
            <a:r>
              <a:rPr lang="cs-CZ" sz="2800" dirty="0" err="1"/>
              <a:t>Washoe</a:t>
            </a:r>
            <a:r>
              <a:rPr lang="cs-CZ" sz="2800" dirty="0"/>
              <a:t> se naučila přibližně </a:t>
            </a:r>
            <a:r>
              <a:rPr lang="cs-CZ" sz="2800" b="1" dirty="0"/>
              <a:t>350</a:t>
            </a:r>
            <a:r>
              <a:rPr lang="cs-CZ" sz="2800" dirty="0"/>
              <a:t> slov americké znakové řeči. </a:t>
            </a:r>
          </a:p>
          <a:p>
            <a:pPr>
              <a:buNone/>
            </a:pPr>
            <a:r>
              <a:rPr lang="cs-CZ" sz="2800" dirty="0"/>
              <a:t>Podobnými učebními metodami se další šimpanzi naučili 150 nebo více znaků, které poté dokázali kombinovat k vytvoření smysluplných zpráv.</a:t>
            </a:r>
          </a:p>
          <a:p>
            <a:pPr>
              <a:buNone/>
            </a:pPr>
            <a:r>
              <a:rPr lang="cs-CZ" sz="2800" dirty="0"/>
              <a:t>Empatie, hra s hračkami, učení syna atp. u </a:t>
            </a:r>
            <a:r>
              <a:rPr lang="cs-CZ" sz="2800" dirty="0" err="1"/>
              <a:t>Washoe</a:t>
            </a:r>
            <a:r>
              <a:rPr lang="cs-CZ" sz="2800" dirty="0"/>
              <a:t>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/>
              <a:t>Divoce žijící šimpanzi užívají v komunikaci „modifikátory“, to, co </a:t>
            </a:r>
            <a:r>
              <a:rPr lang="cs-CZ" dirty="0" err="1"/>
              <a:t>Washoe</a:t>
            </a:r>
            <a:r>
              <a:rPr lang="cs-CZ" dirty="0"/>
              <a:t>, však neumějí.</a:t>
            </a:r>
          </a:p>
          <a:p>
            <a:pPr>
              <a:buNone/>
            </a:pPr>
            <a:r>
              <a:rPr lang="cs-CZ" dirty="0"/>
              <a:t>Komunikace kytovců? – rozvinutá především u delfínů (zvláštní </a:t>
            </a:r>
            <a:r>
              <a:rPr lang="cs-CZ" dirty="0" err="1"/>
              <a:t>hoax</a:t>
            </a:r>
            <a:r>
              <a:rPr lang="cs-CZ" dirty="0"/>
              <a:t>: John C. Lilly).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 vždy manipulativní (zvířata netlachají, primáti si čistí srst).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Zřídka je proto jejich komunikace o tom, co není </a:t>
            </a:r>
            <a:r>
              <a:rPr lang="cs-CZ" b="1" dirty="0" err="1"/>
              <a:t>tady&amp;teď</a:t>
            </a:r>
            <a:r>
              <a:rPr lang="cs-CZ" dirty="0"/>
              <a:t> (vyjma včel, několika mravenců, medozvěstky a snad i </a:t>
            </a:r>
            <a:r>
              <a:rPr lang="cs-CZ" dirty="0" err="1"/>
              <a:t>havranovitých</a:t>
            </a:r>
            <a:r>
              <a:rPr lang="cs-CZ" dirty="0"/>
              <a:t> ptáků):</a:t>
            </a:r>
          </a:p>
          <a:p>
            <a:pPr marL="118872" indent="0">
              <a:buNone/>
            </a:pPr>
            <a:r>
              <a:rPr lang="cs-CZ" dirty="0"/>
              <a:t>Např.</a:t>
            </a:r>
            <a:r>
              <a:rPr lang="cs-CZ" i="1" dirty="0"/>
              <a:t> </a:t>
            </a: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Camponotus</a:t>
            </a:r>
            <a:r>
              <a:rPr lang="cs-CZ" i="1" dirty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/>
              <a:t>(U.S.A., 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Téměř vždy postrádá </a:t>
            </a:r>
            <a:r>
              <a:rPr lang="cs-CZ" b="1" dirty="0"/>
              <a:t>sřetězování</a:t>
            </a:r>
            <a:r>
              <a:rPr lang="cs-CZ" dirty="0"/>
              <a:t> více znaků (konkatenaci). Avšak:</a:t>
            </a:r>
          </a:p>
          <a:p>
            <a:pPr marL="118872" indent="0">
              <a:buNone/>
            </a:pP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Leptothorax</a:t>
            </a:r>
            <a:r>
              <a:rPr lang="cs-CZ" dirty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(Bickerton, 2009, 138) V tomto sdělení jsou sřetězeny dva znaky.</a:t>
            </a:r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 měsíční děvče užívalo 1,91 MLU, ve 2 letech užívala 3,19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Šimpanz </a:t>
            </a:r>
            <a:r>
              <a:rPr lang="cs-CZ" dirty="0" err="1"/>
              <a:t>bonobo</a:t>
            </a:r>
            <a:r>
              <a:rPr lang="cs-CZ" dirty="0"/>
              <a:t> </a:t>
            </a:r>
            <a:r>
              <a:rPr lang="cs-CZ" dirty="0" err="1"/>
              <a:t>Kanzi</a:t>
            </a:r>
            <a:r>
              <a:rPr lang="cs-CZ" dirty="0"/>
              <a:t> používal stále jen 1,5 MLU (=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Lenght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Utterance</a:t>
            </a:r>
            <a:r>
              <a:rPr lang="cs-CZ" dirty="0"/>
              <a:t>: průměrný počet slov ve všech promluvách).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27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Zvířecí komunikace postrádá </a:t>
            </a:r>
            <a:r>
              <a:rPr lang="cs-CZ" b="1" dirty="0"/>
              <a:t>predikaci</a:t>
            </a:r>
            <a:r>
              <a:rPr lang="cs-CZ" dirty="0"/>
              <a:t> (o něčem něco tvrdím, např.: „ten strom je vysoký“), nicméně primáti v zajetí predikaci umějí používat (jejich mozek tedy umožňuje leccos, problém je asi v jejich motivaci: srov. různé adaptace člověka a šimpanze na sociální život).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00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Nicméně šimpanzi v zajetí dokážou odlišovat mezi osobním jménem (</a:t>
            </a:r>
            <a:r>
              <a:rPr lang="cs-CZ" i="1" dirty="0"/>
              <a:t>proprium</a:t>
            </a:r>
            <a:r>
              <a:rPr lang="cs-CZ" dirty="0"/>
              <a:t>) a kategorií (</a:t>
            </a:r>
            <a:r>
              <a:rPr lang="cs-CZ" i="1" dirty="0"/>
              <a:t>apelativum</a:t>
            </a:r>
            <a:r>
              <a:rPr lang="cs-CZ" dirty="0"/>
              <a:t>): Peter x cup.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Věty primátů byly nejčastěji „X and Y“, ale dost z jejich vět byly predikace X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</a:t>
            </a:r>
            <a:r>
              <a:rPr lang="cs-CZ" dirty="0"/>
              <a:t>: „Roger </a:t>
            </a:r>
            <a:r>
              <a:rPr lang="cs-CZ" dirty="0" err="1"/>
              <a:t>tickle</a:t>
            </a:r>
            <a:r>
              <a:rPr lang="cs-CZ" dirty="0"/>
              <a:t>“, „bus go“, „no </a:t>
            </a:r>
            <a:r>
              <a:rPr lang="cs-CZ" dirty="0" err="1"/>
              <a:t>balloon</a:t>
            </a:r>
            <a:r>
              <a:rPr lang="cs-CZ" dirty="0"/>
              <a:t>“ – nicméně chybí gramatika i syntaxe (Bickerton, 2009, 80-81)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vět)</a:t>
            </a:r>
          </a:p>
          <a:p>
            <a:pPr marL="118872" indent="0"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Adamův jazyk?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/>
              <a:t>6. Napodobivý mimetický proto-jazyk prvních hominidů?</a:t>
            </a:r>
          </a:p>
          <a:p>
            <a:pPr>
              <a:buNone/>
            </a:pPr>
            <a:r>
              <a:rPr lang="cs-CZ" sz="2800" b="1" dirty="0" err="1"/>
              <a:t>Hmmmmm</a:t>
            </a:r>
            <a:r>
              <a:rPr lang="cs-CZ" sz="2800" dirty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H</a:t>
            </a:r>
            <a:r>
              <a:rPr lang="cs-CZ" sz="2800" dirty="0"/>
              <a:t>olistický </a:t>
            </a:r>
            <a:r>
              <a:rPr lang="cs-CZ" sz="1200" dirty="0"/>
              <a:t>(nepříliš konkrétní – asi jako dětská řeč)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(koordinovala či iniciovala činnosti)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ulti</a:t>
            </a:r>
            <a:r>
              <a:rPr lang="cs-CZ" sz="2800" b="1" dirty="0"/>
              <a:t>m</a:t>
            </a:r>
            <a:r>
              <a:rPr lang="cs-CZ" sz="2800" dirty="0"/>
              <a:t>odální </a:t>
            </a:r>
            <a:r>
              <a:rPr lang="cs-CZ" sz="1200" dirty="0">
                <a:solidFill>
                  <a:srgbClr val="4E3B30"/>
                </a:solidFill>
              </a:rPr>
              <a:t>(byla pantomimou, zvukem, pohybem)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uzikální </a:t>
            </a:r>
            <a:r>
              <a:rPr lang="cs-CZ" sz="1200" dirty="0">
                <a:solidFill>
                  <a:srgbClr val="4E3B30"/>
                </a:solidFill>
              </a:rPr>
              <a:t>(rytmická, melodická, zpívaná)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Mimetický </a:t>
            </a:r>
            <a:r>
              <a:rPr lang="cs-CZ" sz="1200" dirty="0">
                <a:solidFill>
                  <a:srgbClr val="4E3B30"/>
                </a:solidFill>
              </a:rPr>
              <a:t>(napodobovala přírodní entity)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/>
              <a:t>(„potkáme se u jezera“, „rozděl se o jídlo s XY“...prý i: “jdi a ulov zajíce, kterého jsem viděl před chvílí na kopci za stromem“)</a:t>
            </a:r>
          </a:p>
          <a:p>
            <a:pPr>
              <a:buNone/>
            </a:pPr>
            <a:r>
              <a:rPr lang="cs-CZ" sz="2800" dirty="0"/>
              <a:t>Důvod k vývoji komunikace nad úroveň komunikace ostatních primátů? transmise některých technologií? Jakých?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moderních lidí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/>
              <a:t>7. Jazyk moderního člověka:</a:t>
            </a:r>
          </a:p>
          <a:p>
            <a:pPr>
              <a:buNone/>
            </a:pPr>
            <a:r>
              <a:rPr lang="cs-CZ" sz="2600" dirty="0"/>
              <a:t>Je převratným vynálezem, jak napodobovat svět – má několik funkcí. Např. funkci </a:t>
            </a:r>
            <a:r>
              <a:rPr lang="cs-CZ" sz="2600" b="1" dirty="0"/>
              <a:t>reprezentační</a:t>
            </a:r>
            <a:r>
              <a:rPr lang="cs-CZ" sz="2600" dirty="0"/>
              <a:t>.</a:t>
            </a:r>
          </a:p>
          <a:p>
            <a:pPr>
              <a:buNone/>
            </a:pPr>
            <a:r>
              <a:rPr lang="cs-CZ" sz="2600" dirty="0"/>
              <a:t>Umožňuje téměř </a:t>
            </a:r>
            <a:r>
              <a:rPr lang="cs-CZ" sz="2600" b="1" dirty="0"/>
              <a:t>neomezený rozvoj výpovědí</a:t>
            </a:r>
            <a:r>
              <a:rPr lang="cs-CZ" sz="2600" dirty="0"/>
              <a:t>.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Umožňuje hovořit o entitách, které nemají žádnou smyslovou kvalitu (</a:t>
            </a:r>
            <a:r>
              <a:rPr lang="cs-CZ" sz="2600" b="1" dirty="0"/>
              <a:t>abstrakce, negace, novotvary, vynálezy </a:t>
            </a:r>
            <a:r>
              <a:rPr lang="cs-CZ" sz="2600" dirty="0"/>
              <a:t>atp.).</a:t>
            </a:r>
          </a:p>
          <a:p>
            <a:pPr>
              <a:buNone/>
            </a:pPr>
            <a:r>
              <a:rPr lang="cs-CZ" sz="2600" dirty="0"/>
              <a:t>Umožňuje zápis do jiných médií (písmo, Braillovo písmo, znaková řeč, </a:t>
            </a:r>
            <a:r>
              <a:rPr lang="cs-CZ" sz="2600" dirty="0" err="1"/>
              <a:t>Morseova</a:t>
            </a:r>
            <a:r>
              <a:rPr lang="cs-CZ" sz="2600" dirty="0"/>
              <a:t> abeceda, šifry aj.).</a:t>
            </a:r>
          </a:p>
          <a:p>
            <a:pPr>
              <a:buNone/>
            </a:pPr>
            <a:r>
              <a:rPr lang="cs-CZ" sz="2600" dirty="0"/>
              <a:t>Má </a:t>
            </a:r>
            <a:r>
              <a:rPr lang="cs-CZ" sz="2600" b="1" dirty="0"/>
              <a:t>metakognitivní funkci</a:t>
            </a:r>
            <a:r>
              <a:rPr lang="cs-CZ" sz="2600" dirty="0"/>
              <a:t>!</a:t>
            </a:r>
          </a:p>
          <a:p>
            <a:pPr>
              <a:buNone/>
            </a:pPr>
            <a:r>
              <a:rPr lang="cs-CZ" sz="2600" dirty="0"/>
              <a:t>Umožňuje další rozvoj konceptuálních systémů.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Otázky k dalšímu uvažování: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Umí jiní tvorové lhát?</a:t>
            </a:r>
          </a:p>
          <a:p>
            <a:pPr>
              <a:buNone/>
            </a:pPr>
            <a:r>
              <a:rPr lang="cs-CZ" sz="2800" dirty="0"/>
              <a:t>Jsou i jiné kanály komunikace? ESP? (Živočichové mají i smysly, kterými člověk nedisponuje, a tedy mohou komunikovat z našeho hlediska mimosmyslově!)</a:t>
            </a:r>
          </a:p>
          <a:p>
            <a:pPr>
              <a:buNone/>
            </a:pPr>
            <a:r>
              <a:rPr lang="cs-CZ" sz="2800" dirty="0"/>
              <a:t>Jak vznikl moderní jazyk člověka?</a:t>
            </a:r>
          </a:p>
          <a:p>
            <a:pPr>
              <a:buNone/>
            </a:pPr>
            <a:r>
              <a:rPr lang="cs-CZ" sz="2800" dirty="0"/>
              <a:t>Kam se vyvine moderní jazyk?</a:t>
            </a:r>
          </a:p>
          <a:p>
            <a:pPr>
              <a:buNone/>
            </a:pPr>
            <a:r>
              <a:rPr lang="cs-CZ" sz="2400" dirty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lidské komunikace</a:t>
            </a:r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3" imgW="7124074" imgH="10154822" progId="Word.Document.12">
                  <p:embed/>
                </p:oleObj>
              </mc:Choice>
              <mc:Fallback>
                <p:oleObj name="Dokument" r:id="rId3" imgW="7124074" imgH="10154822" progId="Word.Documen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17506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2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prestižní předměty, pantomima,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značky, 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komunikační 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Druhy komunikace (hrubé rozdělení):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verbální</a:t>
            </a:r>
            <a:r>
              <a:rPr lang="cs-CZ" dirty="0"/>
              <a:t> – řeč, písmo, kódy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neverbální</a:t>
            </a:r>
            <a:r>
              <a:rPr lang="cs-CZ" dirty="0"/>
              <a:t> – </a:t>
            </a:r>
            <a:r>
              <a:rPr lang="cs-CZ" dirty="0" err="1"/>
              <a:t>vizika</a:t>
            </a:r>
            <a:r>
              <a:rPr lang="cs-CZ" dirty="0"/>
              <a:t>, mimika, </a:t>
            </a:r>
            <a:r>
              <a:rPr lang="cs-CZ" dirty="0" err="1"/>
              <a:t>posturologie</a:t>
            </a:r>
            <a:r>
              <a:rPr lang="cs-CZ" dirty="0"/>
              <a:t>…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pomocí artefaktů </a:t>
            </a:r>
            <a:r>
              <a:rPr lang="cs-CZ" dirty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pomocí médií </a:t>
            </a:r>
            <a:r>
              <a:rPr lang="cs-CZ" dirty="0"/>
              <a:t>– kniha, rádio, televize, internet, obrazy, tanec, hudba atd.</a:t>
            </a:r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/>
              <a:t>Komunikace se v živočišné říši 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/>
              <a:t>1. </a:t>
            </a:r>
            <a:r>
              <a:rPr lang="cs-CZ" sz="2100" b="1" dirty="0">
                <a:solidFill>
                  <a:schemeClr val="accent3">
                    <a:lumMod val="75000"/>
                  </a:schemeClr>
                </a:solidFill>
              </a:rPr>
              <a:t>(Komunikace mezibuněčná – makroskopicky nepozorovatelná)</a:t>
            </a:r>
          </a:p>
          <a:p>
            <a:pPr marL="914400" lvl="1" indent="-514350">
              <a:buNone/>
            </a:pPr>
            <a:r>
              <a:rPr lang="cs-CZ" sz="2100" b="1" dirty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/>
              <a:t>3. Komunikace v </a:t>
            </a:r>
            <a:r>
              <a:rPr lang="cs-CZ" sz="2100" b="1" dirty="0" err="1"/>
              <a:t>nehierarchických</a:t>
            </a:r>
            <a:r>
              <a:rPr lang="cs-CZ" sz="2100" b="1" dirty="0"/>
              <a:t> skupinách (např. u ryb)</a:t>
            </a:r>
          </a:p>
          <a:p>
            <a:pPr marL="914400" lvl="1" indent="-514350">
              <a:buNone/>
            </a:pPr>
            <a:r>
              <a:rPr lang="cs-CZ" sz="2100" b="1" dirty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/>
              <a:t>5. Komunikace v hierarchických skupinách 2 (u savců)</a:t>
            </a:r>
          </a:p>
          <a:p>
            <a:pPr marL="914400" lvl="1" indent="-514350">
              <a:buNone/>
            </a:pPr>
            <a:r>
              <a:rPr lang="cs-CZ" sz="2100" b="1" dirty="0"/>
              <a:t>6. Proto-jazyk prvních hominidů</a:t>
            </a:r>
          </a:p>
          <a:p>
            <a:pPr marL="914400" lvl="1" indent="-514350">
              <a:buNone/>
            </a:pPr>
            <a:r>
              <a:rPr lang="cs-CZ" sz="2100" dirty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/>
              <a:t> </a:t>
            </a:r>
            <a:r>
              <a:rPr lang="cs-CZ" sz="2100" b="1" dirty="0">
                <a:ln>
                  <a:solidFill>
                    <a:schemeClr val="tx1"/>
                  </a:solidFill>
                </a:ln>
              </a:rPr>
              <a:t>Jazyk moderního člověka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, který dokáže napodobit svět (přetváří konceptuální systémy, má metakognitivní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Každá ze jmenovaných úrovní naplňuje určité specifické </a:t>
            </a:r>
            <a:r>
              <a:rPr lang="cs-CZ" sz="2100" b="1" dirty="0"/>
              <a:t>funkce</a:t>
            </a:r>
            <a:r>
              <a:rPr lang="cs-CZ" sz="2100" dirty="0"/>
              <a:t>, jejichž počet s každou úrovní narůstá.</a:t>
            </a:r>
          </a:p>
          <a:p>
            <a:pPr marL="0" indent="0">
              <a:buNone/>
            </a:pPr>
            <a:r>
              <a:rPr lang="cs-CZ" sz="2100" dirty="0"/>
              <a:t>Všimněte si, že funkce z nižších úrovní jsou (nutně!) realizovány i ve vyšších úrovních komunikace: např. reprodukční komunikace samotářských tvorů je začleněna také do lidské verbální komunikace. Apod.</a:t>
            </a:r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1. Komunikace mezibuněčná</a:t>
            </a:r>
          </a:p>
          <a:p>
            <a:pPr>
              <a:buNone/>
            </a:pPr>
            <a:r>
              <a:rPr lang="cs-CZ" sz="2400" i="1" dirty="0"/>
              <a:t>1.1 Komunikace genetická </a:t>
            </a:r>
            <a:r>
              <a:rPr lang="cs-CZ" sz="2400" dirty="0"/>
              <a:t>- několik druhů: </a:t>
            </a:r>
            <a:r>
              <a:rPr lang="cs-CZ" sz="2400" b="1" dirty="0"/>
              <a:t>pohlavní splynutí haploidních buněk</a:t>
            </a:r>
            <a:r>
              <a:rPr lang="cs-CZ" sz="2400" dirty="0"/>
              <a:t> (živočichové i rostliny), virová „infekce“, konjugace prvoků a baktérií.</a:t>
            </a:r>
          </a:p>
          <a:p>
            <a:pPr>
              <a:spcBef>
                <a:spcPts val="0"/>
              </a:spcBef>
              <a:buNone/>
            </a:pPr>
            <a:r>
              <a:rPr lang="cs-CZ" sz="2400" i="1" dirty="0"/>
              <a:t>1.2 Mezibuněčná komunikace - </a:t>
            </a:r>
            <a:r>
              <a:rPr lang="cs-CZ" sz="2400" dirty="0"/>
              <a:t>mezi stejnými i mezi odlišnými druhy buněk stejného organismu (komunikace mezi neurony a hormonální 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1.3 </a:t>
            </a:r>
            <a:r>
              <a:rPr lang="cs-CZ" sz="2400" i="1" dirty="0"/>
              <a:t>Mezibuněčná komunikace </a:t>
            </a:r>
            <a:r>
              <a:rPr lang="cs-CZ" sz="2400" dirty="0"/>
              <a:t>mezi odlišnými organismy (např. mykorhiza stromů a hub).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nesociálních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54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Mezi velmi primitivními nebo dravými organismy. Jejich vzájemná komunikace vychází především z potřeby rozmnožování (tzv. reprodukční komunikace).</a:t>
            </a:r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Je velice jednoduchá (asi typu: „</a:t>
            </a:r>
            <a:r>
              <a:rPr lang="cs-CZ" sz="2000" dirty="0" err="1"/>
              <a:t>Héj</a:t>
            </a:r>
            <a:r>
              <a:rPr lang="cs-CZ" sz="2000" dirty="0"/>
              <a:t>, já jsem zde!“ nebo „</a:t>
            </a:r>
            <a:r>
              <a:rPr lang="cs-CZ" sz="2000" dirty="0" err="1"/>
              <a:t>Héj</a:t>
            </a:r>
            <a:r>
              <a:rPr lang="cs-CZ" sz="2000" dirty="0"/>
              <a:t>, můj orgán na vydávání signálů je </a:t>
            </a:r>
            <a:r>
              <a:rPr lang="cs-CZ" sz="2000" b="1" dirty="0"/>
              <a:t>takhle</a:t>
            </a:r>
            <a:r>
              <a:rPr lang="cs-CZ" sz="2000" dirty="0"/>
              <a:t> velký!“). Může probíhat v jakémkoli smyslovém kanále (srov. žába, cvrček, světluška, můry, pes atd.) 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(Srov. podobnou nediferencovanost signálu u klaksonu auta či zvonku u kola apod.)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U člověka: </a:t>
            </a:r>
            <a:r>
              <a:rPr lang="cs-CZ" sz="2000" b="1" dirty="0">
                <a:solidFill>
                  <a:prstClr val="black"/>
                </a:solidFill>
              </a:rPr>
              <a:t>souboje</a:t>
            </a:r>
            <a:r>
              <a:rPr lang="cs-CZ" sz="2000" dirty="0">
                <a:solidFill>
                  <a:prstClr val="black"/>
                </a:solidFill>
              </a:rPr>
              <a:t> o partner/</a:t>
            </a:r>
            <a:r>
              <a:rPr lang="cs-CZ" sz="2000" dirty="0" err="1">
                <a:solidFill>
                  <a:prstClr val="black"/>
                </a:solidFill>
              </a:rPr>
              <a:t>ky</a:t>
            </a:r>
            <a:r>
              <a:rPr lang="cs-CZ" sz="2000" dirty="0">
                <a:solidFill>
                  <a:prstClr val="black"/>
                </a:solidFill>
              </a:rPr>
              <a:t> (bitky, tance, </a:t>
            </a:r>
            <a:r>
              <a:rPr lang="cs-CZ" sz="2000" dirty="0" err="1">
                <a:solidFill>
                  <a:prstClr val="black"/>
                </a:solidFill>
              </a:rPr>
              <a:t>sebedekorace</a:t>
            </a:r>
            <a:r>
              <a:rPr lang="cs-CZ" sz="2000" dirty="0">
                <a:solidFill>
                  <a:prstClr val="black"/>
                </a:solidFill>
              </a:rPr>
              <a:t>, prestižní předměty, dary…)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384376" cy="2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4"/>
            <a:ext cx="3209794" cy="253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Větší počet docela jednoduchých signálů (kupředu, stop, zpět, cíl, nebezpečí atp.). Tyto signály lze opět sdělovat zraku (pohybem těla), sluchu (zvukem) i čichu (pachovými signály). </a:t>
            </a:r>
            <a:r>
              <a:rPr lang="cs-CZ" sz="2000" dirty="0" err="1"/>
              <a:t>Nehierarchickou</a:t>
            </a:r>
            <a:r>
              <a:rPr lang="cs-CZ" sz="2000" dirty="0"/>
              <a:t> skupinou je také lidský </a:t>
            </a:r>
            <a:r>
              <a:rPr lang="cs-CZ" sz="2000" b="1" dirty="0"/>
              <a:t>dav </a:t>
            </a:r>
            <a:r>
              <a:rPr lang="cs-CZ" sz="2000" dirty="0"/>
              <a:t>(v davu zanikají signály vztahující se k hierarchii skupiny).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18248"/>
            <a:ext cx="4824536" cy="364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438596" cy="484400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sociálního hmyzu</a:t>
            </a:r>
          </a:p>
          <a:p>
            <a:pPr>
              <a:buNone/>
            </a:pPr>
            <a:r>
              <a:rPr lang="cs-CZ" sz="1800" dirty="0"/>
              <a:t>Jedná se o zvláštní podskupinu komunikace v hierarchických skupinách.</a:t>
            </a:r>
          </a:p>
          <a:p>
            <a:pPr>
              <a:buNone/>
            </a:pPr>
            <a:r>
              <a:rPr lang="cs-CZ" sz="1800" dirty="0"/>
              <a:t>Probíhá hlavně skrze feromony (všichni sem, poplach, následuj mě aj.)</a:t>
            </a:r>
          </a:p>
          <a:p>
            <a:pPr>
              <a:buNone/>
            </a:pPr>
            <a:r>
              <a:rPr lang="cs-CZ" sz="1800" dirty="0"/>
              <a:t>Mravenci znají několik pokročilých technologií (zemědělství, chovatelství, otrokářství, stavitelství aj.), které se bez specifické komunikace neobejdou (viz dále).</a:t>
            </a:r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Včelí tanec</a:t>
            </a:r>
            <a:r>
              <a:rPr lang="cs-CZ" dirty="0">
                <a:latin typeface="+mj-lt"/>
              </a:rPr>
              <a:t>, coby komunikace, je natolik rozvinutý, že reprezentuje </a:t>
            </a:r>
          </a:p>
          <a:p>
            <a:pPr algn="ctr"/>
            <a:r>
              <a:rPr lang="cs-CZ" dirty="0">
                <a:latin typeface="+mj-lt"/>
              </a:rPr>
              <a:t>některé aspekty světa (Slunce, zdroj potravy) i v jejich nepřítomnosti, čímž se podobá lidské řeči. (není ale tak dokonalá jako lidská komunikace).</a:t>
            </a: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12084</TotalTime>
  <Words>1510</Words>
  <Application>Microsoft Office PowerPoint</Application>
  <PresentationFormat>Předvádění na obrazovce (4:3)</PresentationFormat>
  <Paragraphs>138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Corbel</vt:lpstr>
      <vt:lpstr>Times New Roman</vt:lpstr>
      <vt:lpstr>Wingdings</vt:lpstr>
      <vt:lpstr>Wingdings 2</vt:lpstr>
      <vt:lpstr>Wingdings 3</vt:lpstr>
      <vt:lpstr>Modul</vt:lpstr>
      <vt:lpstr>Dokument</vt:lpstr>
      <vt:lpstr>Sociální psychologie  Historie lidské komunikace</vt:lpstr>
      <vt:lpstr>Dotaz na minulou přednášku</vt:lpstr>
      <vt:lpstr>Vývoj komunikačních systémů</vt:lpstr>
      <vt:lpstr>Vývoj komunikace</vt:lpstr>
      <vt:lpstr>Vývoj komunikace</vt:lpstr>
      <vt:lpstr>Komunikace nesociálních tvorů</vt:lpstr>
      <vt:lpstr>Komunikace sociálních tvorů</vt:lpstr>
      <vt:lpstr>Komunikace sociálních tvorů</vt:lpstr>
      <vt:lpstr>Komunikace sociálních tvorů</vt:lpstr>
      <vt:lpstr>Komunikace sociálních tvorů</vt:lpstr>
      <vt:lpstr>Komunikace sociálních tvorů s člověkem</vt:lpstr>
      <vt:lpstr>Komunikace sociálních tvorů</vt:lpstr>
      <vt:lpstr>Limity zvířecí komunikace:</vt:lpstr>
      <vt:lpstr>Limity zvířecí komunikace</vt:lpstr>
      <vt:lpstr>Prezentace aplikace PowerPoint</vt:lpstr>
      <vt:lpstr>Prezentace aplikace PowerPoint</vt:lpstr>
      <vt:lpstr>Limity zvířecí komunikace</vt:lpstr>
      <vt:lpstr>Adamův jazyk?</vt:lpstr>
      <vt:lpstr>Komunikace moderních lidí</vt:lpstr>
      <vt:lpstr>Otázky k dalšímu uvažování: </vt:lpstr>
      <vt:lpstr>Druhy lidské komunikace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</cp:lastModifiedBy>
  <cp:revision>109</cp:revision>
  <dcterms:created xsi:type="dcterms:W3CDTF">2015-10-20T07:43:33Z</dcterms:created>
  <dcterms:modified xsi:type="dcterms:W3CDTF">2022-04-25T07:55:06Z</dcterms:modified>
</cp:coreProperties>
</file>