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9"/>
  </p:notesMasterIdLst>
  <p:sldIdLst>
    <p:sldId id="256" r:id="rId2"/>
    <p:sldId id="262" r:id="rId3"/>
    <p:sldId id="257" r:id="rId4"/>
    <p:sldId id="290" r:id="rId5"/>
    <p:sldId id="258" r:id="rId6"/>
    <p:sldId id="284" r:id="rId7"/>
    <p:sldId id="263" r:id="rId8"/>
    <p:sldId id="280" r:id="rId9"/>
    <p:sldId id="285" r:id="rId10"/>
    <p:sldId id="286" r:id="rId11"/>
    <p:sldId id="287" r:id="rId12"/>
    <p:sldId id="281" r:id="rId13"/>
    <p:sldId id="282" r:id="rId14"/>
    <p:sldId id="291" r:id="rId15"/>
    <p:sldId id="292" r:id="rId16"/>
    <p:sldId id="293" r:id="rId17"/>
    <p:sldId id="283" r:id="rId18"/>
    <p:sldId id="289" r:id="rId19"/>
    <p:sldId id="260" r:id="rId20"/>
    <p:sldId id="261" r:id="rId21"/>
    <p:sldId id="259" r:id="rId22"/>
    <p:sldId id="266" r:id="rId23"/>
    <p:sldId id="264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65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0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2F84BA-5913-4375-BDDF-CB278A0F611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C7F2081-E884-4A6F-B7CE-CA2171AC25F3}">
      <dgm:prSet/>
      <dgm:spPr/>
      <dgm:t>
        <a:bodyPr/>
        <a:lstStyle/>
        <a:p>
          <a:r>
            <a:rPr lang="en-GB" b="1"/>
            <a:t>Vnitřní</a:t>
          </a:r>
          <a:endParaRPr lang="en-US"/>
        </a:p>
      </dgm:t>
    </dgm:pt>
    <dgm:pt modelId="{234F00BC-8B3D-42AE-85CD-B8A2ED137D3E}" type="parTrans" cxnId="{AE984EFF-6EAC-41BB-8C29-43DE88031A1C}">
      <dgm:prSet/>
      <dgm:spPr/>
      <dgm:t>
        <a:bodyPr/>
        <a:lstStyle/>
        <a:p>
          <a:endParaRPr lang="en-US"/>
        </a:p>
      </dgm:t>
    </dgm:pt>
    <dgm:pt modelId="{BAA85EA9-F4E9-4AAA-ACFF-0997D21E1F09}" type="sibTrans" cxnId="{AE984EFF-6EAC-41BB-8C29-43DE88031A1C}">
      <dgm:prSet/>
      <dgm:spPr/>
      <dgm:t>
        <a:bodyPr/>
        <a:lstStyle/>
        <a:p>
          <a:endParaRPr lang="en-US"/>
        </a:p>
      </dgm:t>
    </dgm:pt>
    <dgm:pt modelId="{ED200918-C0C4-48F6-AC66-B43C31E6EBA5}">
      <dgm:prSet/>
      <dgm:spPr/>
      <dgm:t>
        <a:bodyPr/>
        <a:lstStyle/>
        <a:p>
          <a:r>
            <a:rPr lang="en-GB"/>
            <a:t>naučená bezmocnost</a:t>
          </a:r>
          <a:endParaRPr lang="en-US"/>
        </a:p>
      </dgm:t>
    </dgm:pt>
    <dgm:pt modelId="{BB393A4A-6AC9-4DA3-A34C-5131F7DF698D}" type="parTrans" cxnId="{BF185E67-3C4B-4255-BEF2-E9859B5A3AAA}">
      <dgm:prSet/>
      <dgm:spPr/>
      <dgm:t>
        <a:bodyPr/>
        <a:lstStyle/>
        <a:p>
          <a:endParaRPr lang="en-US"/>
        </a:p>
      </dgm:t>
    </dgm:pt>
    <dgm:pt modelId="{D8CF78E4-A607-4A68-A32C-B77169EF70E4}" type="sibTrans" cxnId="{BF185E67-3C4B-4255-BEF2-E9859B5A3AAA}">
      <dgm:prSet/>
      <dgm:spPr/>
      <dgm:t>
        <a:bodyPr/>
        <a:lstStyle/>
        <a:p>
          <a:endParaRPr lang="en-US"/>
        </a:p>
      </dgm:t>
    </dgm:pt>
    <dgm:pt modelId="{BF80AFBA-1779-4D9A-827D-336C04202B0C}">
      <dgm:prSet/>
      <dgm:spPr/>
      <dgm:t>
        <a:bodyPr/>
        <a:lstStyle/>
        <a:p>
          <a:r>
            <a:rPr lang="en-GB"/>
            <a:t>pesimistický vysvětlovací styl </a:t>
          </a:r>
          <a:endParaRPr lang="en-US"/>
        </a:p>
      </dgm:t>
    </dgm:pt>
    <dgm:pt modelId="{632BAA42-E914-44D8-A298-0ADBE1A58D2E}" type="parTrans" cxnId="{9F6F2D72-0808-4BC1-A63E-53ADC26C2E07}">
      <dgm:prSet/>
      <dgm:spPr/>
      <dgm:t>
        <a:bodyPr/>
        <a:lstStyle/>
        <a:p>
          <a:endParaRPr lang="en-US"/>
        </a:p>
      </dgm:t>
    </dgm:pt>
    <dgm:pt modelId="{E6E83A51-BFE5-489E-A7BD-2D2433C0E19A}" type="sibTrans" cxnId="{9F6F2D72-0808-4BC1-A63E-53ADC26C2E07}">
      <dgm:prSet/>
      <dgm:spPr/>
      <dgm:t>
        <a:bodyPr/>
        <a:lstStyle/>
        <a:p>
          <a:endParaRPr lang="en-US"/>
        </a:p>
      </dgm:t>
    </dgm:pt>
    <dgm:pt modelId="{453F5262-890E-4EE3-96D2-384752D6EA83}">
      <dgm:prSet/>
      <dgm:spPr/>
      <dgm:t>
        <a:bodyPr/>
        <a:lstStyle/>
        <a:p>
          <a:r>
            <a:rPr lang="en-GB"/>
            <a:t>příčiny neúspěchu stabilní, globální a vnitřní; úspěchu nestabilní, lokální a vnější</a:t>
          </a:r>
          <a:endParaRPr lang="en-US"/>
        </a:p>
      </dgm:t>
    </dgm:pt>
    <dgm:pt modelId="{6317D48F-A1DD-4229-B07B-12F4FD7DD4DA}" type="parTrans" cxnId="{E86DFE12-F101-453A-A9D6-52318C8B40CF}">
      <dgm:prSet/>
      <dgm:spPr/>
      <dgm:t>
        <a:bodyPr/>
        <a:lstStyle/>
        <a:p>
          <a:endParaRPr lang="en-US"/>
        </a:p>
      </dgm:t>
    </dgm:pt>
    <dgm:pt modelId="{A4D4F6E1-28A5-4750-9273-0FEE223072F6}" type="sibTrans" cxnId="{E86DFE12-F101-453A-A9D6-52318C8B40CF}">
      <dgm:prSet/>
      <dgm:spPr/>
      <dgm:t>
        <a:bodyPr/>
        <a:lstStyle/>
        <a:p>
          <a:endParaRPr lang="en-US"/>
        </a:p>
      </dgm:t>
    </dgm:pt>
    <dgm:pt modelId="{4360D449-5A3D-40A2-B8BF-49C5F7FD59FE}">
      <dgm:prSet/>
      <dgm:spPr/>
      <dgm:t>
        <a:bodyPr/>
        <a:lstStyle/>
        <a:p>
          <a:r>
            <a:rPr lang="en-GB" i="1"/>
            <a:t>(Eisner, Seligman, Taylor)</a:t>
          </a:r>
          <a:endParaRPr lang="en-US"/>
        </a:p>
      </dgm:t>
    </dgm:pt>
    <dgm:pt modelId="{713CF6D3-1EE7-4BD7-A62E-53A448B0C0C2}" type="parTrans" cxnId="{430465E4-704A-4851-BE27-403D7CA7478D}">
      <dgm:prSet/>
      <dgm:spPr/>
      <dgm:t>
        <a:bodyPr/>
        <a:lstStyle/>
        <a:p>
          <a:endParaRPr lang="en-US"/>
        </a:p>
      </dgm:t>
    </dgm:pt>
    <dgm:pt modelId="{A35967D0-6A44-4150-BEBD-FC60FDDFED19}" type="sibTrans" cxnId="{430465E4-704A-4851-BE27-403D7CA7478D}">
      <dgm:prSet/>
      <dgm:spPr/>
      <dgm:t>
        <a:bodyPr/>
        <a:lstStyle/>
        <a:p>
          <a:endParaRPr lang="en-US"/>
        </a:p>
      </dgm:t>
    </dgm:pt>
    <dgm:pt modelId="{69F5296F-22D5-439D-B294-1C0313308B40}">
      <dgm:prSet/>
      <dgm:spPr/>
      <dgm:t>
        <a:bodyPr/>
        <a:lstStyle/>
        <a:p>
          <a:r>
            <a:rPr lang="en-GB" b="1" i="1"/>
            <a:t>Vnější</a:t>
          </a:r>
          <a:endParaRPr lang="en-US"/>
        </a:p>
      </dgm:t>
    </dgm:pt>
    <dgm:pt modelId="{2622C1DF-09FA-49E7-AD66-A025E0674F7B}" type="parTrans" cxnId="{9980414F-0FEC-4216-852E-ED4E5042659D}">
      <dgm:prSet/>
      <dgm:spPr/>
      <dgm:t>
        <a:bodyPr/>
        <a:lstStyle/>
        <a:p>
          <a:endParaRPr lang="en-US"/>
        </a:p>
      </dgm:t>
    </dgm:pt>
    <dgm:pt modelId="{A9848E01-9F0D-48FB-8F49-02110146AB85}" type="sibTrans" cxnId="{9980414F-0FEC-4216-852E-ED4E5042659D}">
      <dgm:prSet/>
      <dgm:spPr/>
      <dgm:t>
        <a:bodyPr/>
        <a:lstStyle/>
        <a:p>
          <a:endParaRPr lang="en-US"/>
        </a:p>
      </dgm:t>
    </dgm:pt>
    <dgm:pt modelId="{8661830C-9284-49A8-ACD7-D757B4B4C7D7}">
      <dgm:prSet/>
      <dgm:spPr/>
      <dgm:t>
        <a:bodyPr/>
        <a:lstStyle/>
        <a:p>
          <a:r>
            <a:rPr lang="en-GB" i="1"/>
            <a:t>rozporné výchovné styly rodičů, či jejich chybění, nepříznivé vlivy vrstevníků, nepříznivé vlivy školy, nepříznivé vlivy komunity (např. etnicita – Gonzales, Kim 1997)</a:t>
          </a:r>
          <a:endParaRPr lang="en-US"/>
        </a:p>
      </dgm:t>
    </dgm:pt>
    <dgm:pt modelId="{3C98C24F-8531-40C0-A72F-7C64FBE1F9A5}" type="parTrans" cxnId="{863CC39C-A776-4E65-A1FD-665BDB2E0A33}">
      <dgm:prSet/>
      <dgm:spPr/>
      <dgm:t>
        <a:bodyPr/>
        <a:lstStyle/>
        <a:p>
          <a:endParaRPr lang="en-US"/>
        </a:p>
      </dgm:t>
    </dgm:pt>
    <dgm:pt modelId="{578A54ED-E00C-41C3-852F-61A7678B9C9F}" type="sibTrans" cxnId="{863CC39C-A776-4E65-A1FD-665BDB2E0A33}">
      <dgm:prSet/>
      <dgm:spPr/>
      <dgm:t>
        <a:bodyPr/>
        <a:lstStyle/>
        <a:p>
          <a:endParaRPr lang="en-US"/>
        </a:p>
      </dgm:t>
    </dgm:pt>
    <dgm:pt modelId="{183D8700-927E-42EB-B998-21F349183EFA}" type="pres">
      <dgm:prSet presAssocID="{A72F84BA-5913-4375-BDDF-CB278A0F6116}" presName="linear" presStyleCnt="0">
        <dgm:presLayoutVars>
          <dgm:animLvl val="lvl"/>
          <dgm:resizeHandles val="exact"/>
        </dgm:presLayoutVars>
      </dgm:prSet>
      <dgm:spPr/>
    </dgm:pt>
    <dgm:pt modelId="{5C3A870B-C707-4824-82B4-724E09E96792}" type="pres">
      <dgm:prSet presAssocID="{9C7F2081-E884-4A6F-B7CE-CA2171AC25F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9468CE1-2C2A-4773-90F8-E3F4FE2420EC}" type="pres">
      <dgm:prSet presAssocID="{9C7F2081-E884-4A6F-B7CE-CA2171AC25F3}" presName="childText" presStyleLbl="revTx" presStyleIdx="0" presStyleCnt="2">
        <dgm:presLayoutVars>
          <dgm:bulletEnabled val="1"/>
        </dgm:presLayoutVars>
      </dgm:prSet>
      <dgm:spPr/>
    </dgm:pt>
    <dgm:pt modelId="{409E081E-0FA1-4750-8E95-3B631EC1DF6B}" type="pres">
      <dgm:prSet presAssocID="{69F5296F-22D5-439D-B294-1C0313308B4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E22A9B1-A6CC-45B8-8D32-ACD91D148897}" type="pres">
      <dgm:prSet presAssocID="{69F5296F-22D5-439D-B294-1C0313308B40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E86DFE12-F101-453A-A9D6-52318C8B40CF}" srcId="{BF80AFBA-1779-4D9A-827D-336C04202B0C}" destId="{453F5262-890E-4EE3-96D2-384752D6EA83}" srcOrd="0" destOrd="0" parTransId="{6317D48F-A1DD-4229-B07B-12F4FD7DD4DA}" sibTransId="{A4D4F6E1-28A5-4750-9273-0FEE223072F6}"/>
    <dgm:cxn modelId="{17E23028-1519-4D45-9601-E8E4D69EF1BD}" type="presOf" srcId="{9C7F2081-E884-4A6F-B7CE-CA2171AC25F3}" destId="{5C3A870B-C707-4824-82B4-724E09E96792}" srcOrd="0" destOrd="0" presId="urn:microsoft.com/office/officeart/2005/8/layout/vList2"/>
    <dgm:cxn modelId="{79E39A28-44FF-4FCD-8A58-BDC0D0622983}" type="presOf" srcId="{69F5296F-22D5-439D-B294-1C0313308B40}" destId="{409E081E-0FA1-4750-8E95-3B631EC1DF6B}" srcOrd="0" destOrd="0" presId="urn:microsoft.com/office/officeart/2005/8/layout/vList2"/>
    <dgm:cxn modelId="{81531337-9E9F-48BA-A9C3-1DF7BB11C513}" type="presOf" srcId="{A72F84BA-5913-4375-BDDF-CB278A0F6116}" destId="{183D8700-927E-42EB-B998-21F349183EFA}" srcOrd="0" destOrd="0" presId="urn:microsoft.com/office/officeart/2005/8/layout/vList2"/>
    <dgm:cxn modelId="{BF185E67-3C4B-4255-BEF2-E9859B5A3AAA}" srcId="{9C7F2081-E884-4A6F-B7CE-CA2171AC25F3}" destId="{ED200918-C0C4-48F6-AC66-B43C31E6EBA5}" srcOrd="0" destOrd="0" parTransId="{BB393A4A-6AC9-4DA3-A34C-5131F7DF698D}" sibTransId="{D8CF78E4-A607-4A68-A32C-B77169EF70E4}"/>
    <dgm:cxn modelId="{36DD894C-0B4F-4BD2-BF7D-C73E1A4B3636}" type="presOf" srcId="{ED200918-C0C4-48F6-AC66-B43C31E6EBA5}" destId="{C9468CE1-2C2A-4773-90F8-E3F4FE2420EC}" srcOrd="0" destOrd="0" presId="urn:microsoft.com/office/officeart/2005/8/layout/vList2"/>
    <dgm:cxn modelId="{9980414F-0FEC-4216-852E-ED4E5042659D}" srcId="{A72F84BA-5913-4375-BDDF-CB278A0F6116}" destId="{69F5296F-22D5-439D-B294-1C0313308B40}" srcOrd="1" destOrd="0" parTransId="{2622C1DF-09FA-49E7-AD66-A025E0674F7B}" sibTransId="{A9848E01-9F0D-48FB-8F49-02110146AB85}"/>
    <dgm:cxn modelId="{9F6F2D72-0808-4BC1-A63E-53ADC26C2E07}" srcId="{9C7F2081-E884-4A6F-B7CE-CA2171AC25F3}" destId="{BF80AFBA-1779-4D9A-827D-336C04202B0C}" srcOrd="1" destOrd="0" parTransId="{632BAA42-E914-44D8-A298-0ADBE1A58D2E}" sibTransId="{E6E83A51-BFE5-489E-A7BD-2D2433C0E19A}"/>
    <dgm:cxn modelId="{863CC39C-A776-4E65-A1FD-665BDB2E0A33}" srcId="{69F5296F-22D5-439D-B294-1C0313308B40}" destId="{8661830C-9284-49A8-ACD7-D757B4B4C7D7}" srcOrd="0" destOrd="0" parTransId="{3C98C24F-8531-40C0-A72F-7C64FBE1F9A5}" sibTransId="{578A54ED-E00C-41C3-852F-61A7678B9C9F}"/>
    <dgm:cxn modelId="{F784CAD3-CB7F-441F-A712-A6152EE8937D}" type="presOf" srcId="{8661830C-9284-49A8-ACD7-D757B4B4C7D7}" destId="{FE22A9B1-A6CC-45B8-8D32-ACD91D148897}" srcOrd="0" destOrd="0" presId="urn:microsoft.com/office/officeart/2005/8/layout/vList2"/>
    <dgm:cxn modelId="{945E27D4-9694-40A1-932B-BD345F9F32F9}" type="presOf" srcId="{4360D449-5A3D-40A2-B8BF-49C5F7FD59FE}" destId="{C9468CE1-2C2A-4773-90F8-E3F4FE2420EC}" srcOrd="0" destOrd="3" presId="urn:microsoft.com/office/officeart/2005/8/layout/vList2"/>
    <dgm:cxn modelId="{735F08D8-CBF2-468D-B28A-982FBB5D1501}" type="presOf" srcId="{BF80AFBA-1779-4D9A-827D-336C04202B0C}" destId="{C9468CE1-2C2A-4773-90F8-E3F4FE2420EC}" srcOrd="0" destOrd="1" presId="urn:microsoft.com/office/officeart/2005/8/layout/vList2"/>
    <dgm:cxn modelId="{430465E4-704A-4851-BE27-403D7CA7478D}" srcId="{453F5262-890E-4EE3-96D2-384752D6EA83}" destId="{4360D449-5A3D-40A2-B8BF-49C5F7FD59FE}" srcOrd="0" destOrd="0" parTransId="{713CF6D3-1EE7-4BD7-A62E-53A448B0C0C2}" sibTransId="{A35967D0-6A44-4150-BEBD-FC60FDDFED19}"/>
    <dgm:cxn modelId="{60DED0F7-C811-4A81-8907-782D5CB549F5}" type="presOf" srcId="{453F5262-890E-4EE3-96D2-384752D6EA83}" destId="{C9468CE1-2C2A-4773-90F8-E3F4FE2420EC}" srcOrd="0" destOrd="2" presId="urn:microsoft.com/office/officeart/2005/8/layout/vList2"/>
    <dgm:cxn modelId="{AE984EFF-6EAC-41BB-8C29-43DE88031A1C}" srcId="{A72F84BA-5913-4375-BDDF-CB278A0F6116}" destId="{9C7F2081-E884-4A6F-B7CE-CA2171AC25F3}" srcOrd="0" destOrd="0" parTransId="{234F00BC-8B3D-42AE-85CD-B8A2ED137D3E}" sibTransId="{BAA85EA9-F4E9-4AAA-ACFF-0997D21E1F09}"/>
    <dgm:cxn modelId="{9F87FF47-4734-4703-9AE3-00789E9366D4}" type="presParOf" srcId="{183D8700-927E-42EB-B998-21F349183EFA}" destId="{5C3A870B-C707-4824-82B4-724E09E96792}" srcOrd="0" destOrd="0" presId="urn:microsoft.com/office/officeart/2005/8/layout/vList2"/>
    <dgm:cxn modelId="{7F8D85A4-2787-47A1-BF26-8DBA5749C070}" type="presParOf" srcId="{183D8700-927E-42EB-B998-21F349183EFA}" destId="{C9468CE1-2C2A-4773-90F8-E3F4FE2420EC}" srcOrd="1" destOrd="0" presId="urn:microsoft.com/office/officeart/2005/8/layout/vList2"/>
    <dgm:cxn modelId="{85F05B27-290A-46AD-982D-B895F86FA68E}" type="presParOf" srcId="{183D8700-927E-42EB-B998-21F349183EFA}" destId="{409E081E-0FA1-4750-8E95-3B631EC1DF6B}" srcOrd="2" destOrd="0" presId="urn:microsoft.com/office/officeart/2005/8/layout/vList2"/>
    <dgm:cxn modelId="{0C51D23C-768D-47FD-A261-D279D6DF1277}" type="presParOf" srcId="{183D8700-927E-42EB-B998-21F349183EFA}" destId="{FE22A9B1-A6CC-45B8-8D32-ACD91D14889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3A870B-C707-4824-82B4-724E09E96792}">
      <dsp:nvSpPr>
        <dsp:cNvPr id="0" name=""/>
        <dsp:cNvSpPr/>
      </dsp:nvSpPr>
      <dsp:spPr>
        <a:xfrm>
          <a:off x="0" y="342975"/>
          <a:ext cx="5994400" cy="7253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b="1" kern="1200"/>
            <a:t>Vnitřní</a:t>
          </a:r>
          <a:endParaRPr lang="en-US" sz="3100" kern="1200"/>
        </a:p>
      </dsp:txBody>
      <dsp:txXfrm>
        <a:off x="35411" y="378386"/>
        <a:ext cx="5923578" cy="654577"/>
      </dsp:txXfrm>
    </dsp:sp>
    <dsp:sp modelId="{C9468CE1-2C2A-4773-90F8-E3F4FE2420EC}">
      <dsp:nvSpPr>
        <dsp:cNvPr id="0" name=""/>
        <dsp:cNvSpPr/>
      </dsp:nvSpPr>
      <dsp:spPr>
        <a:xfrm>
          <a:off x="0" y="1068375"/>
          <a:ext cx="5994400" cy="1893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322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400" kern="1200"/>
            <a:t>naučená bezmocnost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400" kern="1200"/>
            <a:t>pesimistický vysvětlovací styl </a:t>
          </a:r>
          <a:endParaRPr lang="en-US" sz="2400" kern="120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400" kern="1200"/>
            <a:t>příčiny neúspěchu stabilní, globální a vnitřní; úspěchu nestabilní, lokální a vnější</a:t>
          </a:r>
          <a:endParaRPr lang="en-US" sz="2400" kern="1200"/>
        </a:p>
        <a:p>
          <a:pPr marL="685800" lvl="3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400" i="1" kern="1200"/>
            <a:t>(Eisner, Seligman, Taylor)</a:t>
          </a:r>
          <a:endParaRPr lang="en-US" sz="2400" kern="1200"/>
        </a:p>
      </dsp:txBody>
      <dsp:txXfrm>
        <a:off x="0" y="1068375"/>
        <a:ext cx="5994400" cy="1893015"/>
      </dsp:txXfrm>
    </dsp:sp>
    <dsp:sp modelId="{409E081E-0FA1-4750-8E95-3B631EC1DF6B}">
      <dsp:nvSpPr>
        <dsp:cNvPr id="0" name=""/>
        <dsp:cNvSpPr/>
      </dsp:nvSpPr>
      <dsp:spPr>
        <a:xfrm>
          <a:off x="0" y="2961390"/>
          <a:ext cx="5994400" cy="725399"/>
        </a:xfrm>
        <a:prstGeom prst="roundRect">
          <a:avLst/>
        </a:prstGeom>
        <a:solidFill>
          <a:schemeClr val="accent2">
            <a:hueOff val="-8488521"/>
            <a:satOff val="-15903"/>
            <a:lumOff val="27058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b="1" i="1" kern="1200"/>
            <a:t>Vnější</a:t>
          </a:r>
          <a:endParaRPr lang="en-US" sz="3100" kern="1200"/>
        </a:p>
      </dsp:txBody>
      <dsp:txXfrm>
        <a:off x="35411" y="2996801"/>
        <a:ext cx="5923578" cy="654577"/>
      </dsp:txXfrm>
    </dsp:sp>
    <dsp:sp modelId="{FE22A9B1-A6CC-45B8-8D32-ACD91D148897}">
      <dsp:nvSpPr>
        <dsp:cNvPr id="0" name=""/>
        <dsp:cNvSpPr/>
      </dsp:nvSpPr>
      <dsp:spPr>
        <a:xfrm>
          <a:off x="0" y="3686790"/>
          <a:ext cx="5994400" cy="1379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322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400" i="1" kern="1200"/>
            <a:t>rozporné výchovné styly rodičů, či jejich chybění, nepříznivé vlivy vrstevníků, nepříznivé vlivy školy, nepříznivé vlivy komunity (např. etnicita – Gonzales, Kim 1997)</a:t>
          </a:r>
          <a:endParaRPr lang="en-US" sz="2400" kern="1200"/>
        </a:p>
      </dsp:txBody>
      <dsp:txXfrm>
        <a:off x="0" y="3686790"/>
        <a:ext cx="5994400" cy="1379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AF433-667C-454F-93EE-4B8A79270160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DF1E5-26BA-46A3-BADE-A7C8DD26B7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1789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cs-CZ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679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cs-CZ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4166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cs-CZ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419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cs-CZ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285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cs-CZ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27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cs-CZ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191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cs-CZ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433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cs-CZ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486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cs-CZ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681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cs-CZ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232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cs-CZ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892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2/20/2023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2/20/2023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ntrumlocika.cz/koronavirus-a-clanky" TargetMode="External"/><Relationship Id="rId2" Type="http://schemas.openxmlformats.org/officeDocument/2006/relationships/hyperlink" Target="https://nevypustdusi.cz/infografika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KbSRXP0wik" TargetMode="External"/><Relationship Id="rId7" Type="http://schemas.openxmlformats.org/officeDocument/2006/relationships/image" Target="../media/image20.jpeg"/><Relationship Id="rId2" Type="http://schemas.openxmlformats.org/officeDocument/2006/relationships/hyperlink" Target="https://www.youtube.com/watch?v=EW7FBndUPe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YYhz4p1hU6g" TargetMode="External"/><Relationship Id="rId5" Type="http://schemas.openxmlformats.org/officeDocument/2006/relationships/hyperlink" Target="https://www.youtube.com/watch?v=Is9pF0QhZ8U" TargetMode="External"/><Relationship Id="rId4" Type="http://schemas.openxmlformats.org/officeDocument/2006/relationships/hyperlink" Target="https://www.youtube.com/watch?v=DSu158DhApA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Stres a zvládání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0082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34" name="Rectangle 9233">
            <a:extLst>
              <a:ext uri="{FF2B5EF4-FFF2-40B4-BE49-F238E27FC236}">
                <a16:creationId xmlns:a16="http://schemas.microsoft.com/office/drawing/2014/main" id="{7F31C52B-DEF9-4845-9A79-72C9330F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236" name="Freeform 10">
            <a:extLst>
              <a:ext uri="{FF2B5EF4-FFF2-40B4-BE49-F238E27FC236}">
                <a16:creationId xmlns:a16="http://schemas.microsoft.com/office/drawing/2014/main" id="{63DACD0E-B2B1-49C4-B085-D93AC5F6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EAA9FA2-080C-B9CB-DDAA-97F6904B1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44" y="484631"/>
            <a:ext cx="6340519" cy="1638469"/>
          </a:xfrm>
        </p:spPr>
        <p:txBody>
          <a:bodyPr>
            <a:normAutofit/>
          </a:bodyPr>
          <a:lstStyle/>
          <a:p>
            <a:r>
              <a:rPr lang="cs-CZ"/>
              <a:t>Učitelské povolání</a:t>
            </a:r>
          </a:p>
        </p:txBody>
      </p:sp>
      <p:sp>
        <p:nvSpPr>
          <p:cNvPr id="9238" name="Rectangle 9237">
            <a:extLst>
              <a:ext uri="{FF2B5EF4-FFF2-40B4-BE49-F238E27FC236}">
                <a16:creationId xmlns:a16="http://schemas.microsoft.com/office/drawing/2014/main" id="{F2F5074D-2B0A-40BB-B69E-C08F65EC3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22" name="Content Placeholder 9221">
            <a:extLst>
              <a:ext uri="{FF2B5EF4-FFF2-40B4-BE49-F238E27FC236}">
                <a16:creationId xmlns:a16="http://schemas.microsoft.com/office/drawing/2014/main" id="{C87CEF17-8D7F-7F07-89DD-0F4A88760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443140"/>
            <a:ext cx="6306309" cy="3930227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000000"/>
                </a:solidFill>
              </a:rPr>
              <a:t>Nejsou jen dva měsíce prázdnin a rozdávání papírů ale emocionálně a kognitivně náročná celodenní aktivita </a:t>
            </a:r>
            <a:r>
              <a:rPr lang="cs-CZ">
                <a:solidFill>
                  <a:srgbClr val="000000"/>
                </a:solidFill>
                <a:sym typeface="Wingdings" panose="05000000000000000000" pitchFamily="2" charset="2"/>
              </a:rPr>
              <a:t>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9218" name="Picture 2" descr="Image">
            <a:extLst>
              <a:ext uri="{FF2B5EF4-FFF2-40B4-BE49-F238E27FC236}">
                <a16:creationId xmlns:a16="http://schemas.microsoft.com/office/drawing/2014/main" id="{55E25D55-AF77-10CD-09B4-4788B8B2D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0787" y="1143637"/>
            <a:ext cx="3656581" cy="457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527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">
            <a:extLst>
              <a:ext uri="{FF2B5EF4-FFF2-40B4-BE49-F238E27FC236}">
                <a16:creationId xmlns:a16="http://schemas.microsoft.com/office/drawing/2014/main" id="{43B9DF2F-3A87-9550-C7FE-FB8932A93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748" y="-13252"/>
            <a:ext cx="6871252" cy="687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311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5" name="Rectangle 4104">
            <a:extLst>
              <a:ext uri="{FF2B5EF4-FFF2-40B4-BE49-F238E27FC236}">
                <a16:creationId xmlns:a16="http://schemas.microsoft.com/office/drawing/2014/main" id="{DC032F75-F5AC-4D84-98D0-DD0FB8A25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EA21D3B4-EB95-40D8-ADD4-C28637F87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09" name="Freeform 11">
            <a:extLst>
              <a:ext uri="{FF2B5EF4-FFF2-40B4-BE49-F238E27FC236}">
                <a16:creationId xmlns:a16="http://schemas.microsoft.com/office/drawing/2014/main" id="{EC402CCD-3D73-4427-910D-80A619EAD5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48664" y="0"/>
            <a:ext cx="4643336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7768C25-B7A6-7536-7222-02F6A8196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9328" y="457200"/>
            <a:ext cx="3090672" cy="1197864"/>
          </a:xfrm>
        </p:spPr>
        <p:txBody>
          <a:bodyPr anchor="b">
            <a:normAutofit/>
          </a:bodyPr>
          <a:lstStyle/>
          <a:p>
            <a:r>
              <a:rPr lang="cs-CZ" sz="1900" dirty="0">
                <a:solidFill>
                  <a:schemeClr val="accent1"/>
                </a:solidFill>
              </a:rPr>
              <a:t>Motivace a </a:t>
            </a:r>
            <a:r>
              <a:rPr lang="cs-CZ" sz="1900" dirty="0" err="1">
                <a:solidFill>
                  <a:schemeClr val="accent1"/>
                </a:solidFill>
              </a:rPr>
              <a:t>resilience</a:t>
            </a:r>
            <a:endParaRPr lang="cs-CZ" sz="1900" dirty="0">
              <a:solidFill>
                <a:schemeClr val="accent1"/>
              </a:solidFill>
            </a:endParaRPr>
          </a:p>
        </p:txBody>
      </p:sp>
      <p:pic>
        <p:nvPicPr>
          <p:cNvPr id="4098" name="Picture 2" descr="Image">
            <a:extLst>
              <a:ext uri="{FF2B5EF4-FFF2-40B4-BE49-F238E27FC236}">
                <a16:creationId xmlns:a16="http://schemas.microsoft.com/office/drawing/2014/main" id="{157E1F7C-D209-011C-0DFE-B2F33F5B4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6927" y="1031807"/>
            <a:ext cx="5978273" cy="448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Content Placeholder 4101">
            <a:extLst>
              <a:ext uri="{FF2B5EF4-FFF2-40B4-BE49-F238E27FC236}">
                <a16:creationId xmlns:a16="http://schemas.microsoft.com/office/drawing/2014/main" id="{7321F6B0-DEDE-4ECE-F7D1-4FF5F49D0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9328" y="1655065"/>
            <a:ext cx="3090672" cy="4224528"/>
          </a:xfrm>
        </p:spPr>
        <p:txBody>
          <a:bodyPr>
            <a:normAutofit/>
          </a:bodyPr>
          <a:lstStyle/>
          <a:p>
            <a:endParaRPr lang="en-US" sz="1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743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">
            <a:extLst>
              <a:ext uri="{FF2B5EF4-FFF2-40B4-BE49-F238E27FC236}">
                <a16:creationId xmlns:a16="http://schemas.microsoft.com/office/drawing/2014/main" id="{0C78F313-CE2D-3482-D8ED-73A492BE82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88" y="665922"/>
            <a:ext cx="9000325" cy="534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260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DC2257-E10F-CC0B-B307-FADF57C04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Vyhoření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4DB010-0A11-82A0-D426-594E7295F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Syndrom vyhoření jako první popsal americký psychoanalytik Herbert J. </a:t>
            </a:r>
            <a:r>
              <a:rPr lang="cs-CZ" dirty="0" err="1"/>
              <a:t>Freudenberger</a:t>
            </a:r>
            <a:r>
              <a:rPr lang="cs-CZ" dirty="0"/>
              <a:t>, a to v roce 1974. </a:t>
            </a:r>
          </a:p>
          <a:p>
            <a:r>
              <a:rPr lang="cs-CZ" dirty="0"/>
              <a:t>Jde o celkové mentální a citové vyčerpání způsobené dlouhodobým stresem a postihuje nejčastěji lidi pracující v oborech jako je zdravotnictví, školství a sociální práce. (obory, které vyžadují každodenní mezilidský kontakt. )</a:t>
            </a:r>
          </a:p>
          <a:p>
            <a:r>
              <a:rPr lang="cs-CZ" dirty="0"/>
              <a:t>Syndrom vyhoření se liší od deprese a únavy tím, že z počátku postihuje pouze pracovní oblast (ostatní oblasti lidského života nejsou alespoň zpočátku zasaženy). </a:t>
            </a:r>
          </a:p>
          <a:p>
            <a:r>
              <a:rPr lang="cs-CZ" dirty="0"/>
              <a:t>Postupem času však může dojít právě k rozvoji deprese či chronické únavy. </a:t>
            </a:r>
          </a:p>
          <a:p>
            <a:r>
              <a:rPr lang="cs-CZ" dirty="0"/>
              <a:t>Hlavním varovným signálem syndromu vyhoření jsou pochybnosti týkající se smyslu vykonávané práce.</a:t>
            </a:r>
          </a:p>
        </p:txBody>
      </p:sp>
    </p:spTree>
    <p:extLst>
      <p:ext uri="{BB962C8B-B14F-4D97-AF65-F5344CB8AC3E}">
        <p14:creationId xmlns:p14="http://schemas.microsoft.com/office/powerpoint/2010/main" val="935182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C7A9C2-1912-1A59-3704-4B1588C70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Vyhoření - fáze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95B3FE-4790-C7B0-95A0-FDA0112B2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U syndromu vyhoření se jedná o dlouhodobý plynulý proces, při kterém lze popsat pět typických fází:</a:t>
            </a:r>
          </a:p>
          <a:p>
            <a:endParaRPr lang="cs-CZ" dirty="0"/>
          </a:p>
          <a:p>
            <a:r>
              <a:rPr lang="cs-CZ" b="1" dirty="0"/>
              <a:t>Fáze nadšení</a:t>
            </a:r>
            <a:r>
              <a:rPr lang="cs-CZ" dirty="0"/>
              <a:t>, kdy pracující zpočátku překypuje elánem a energií. Je ochoten pro svoji novou práci mnoho obětovat. V práci nachází uspokojení a naplnění, a proto tedy zapomíná na své koníčky a volnočasové aktivity.</a:t>
            </a:r>
          </a:p>
          <a:p>
            <a:r>
              <a:rPr lang="cs-CZ" b="1" dirty="0"/>
              <a:t>Fáze stagnace</a:t>
            </a:r>
            <a:r>
              <a:rPr lang="cs-CZ" dirty="0"/>
              <a:t>, která je typická tím, že počáteční nadšení opadá a jedinec začíná zjišťovat, že ne vše je tak ideální, jak si původně myslel. V této fázi se také objevuje potřeba vykonávat volnočasové aktivity.</a:t>
            </a:r>
          </a:p>
          <a:p>
            <a:r>
              <a:rPr lang="cs-CZ" b="1" dirty="0"/>
              <a:t>Fáze frustrace </a:t>
            </a:r>
            <a:r>
              <a:rPr lang="cs-CZ" dirty="0"/>
              <a:t>nastává ve chvíli, kdy jedinec začne pochybovat nad smyslem své práce. Tyto pochybnosti jsou nejčastěji založeny na špatných zkušenostech s nespolupracujícím klientem nebo nadřízenými.</a:t>
            </a:r>
          </a:p>
          <a:p>
            <a:r>
              <a:rPr lang="cs-CZ" b="1" dirty="0"/>
              <a:t>Fáze apatie </a:t>
            </a:r>
            <a:r>
              <a:rPr lang="cs-CZ" dirty="0"/>
              <a:t>přichází po delší době frustrace a je přirozeným východiskem z pocitu frustrace. Pracující již vykonává pouze nejnutnější povinnosti a svoje zaměstnání považuje za pouhý přísun peněz pro obživu.</a:t>
            </a:r>
          </a:p>
          <a:p>
            <a:r>
              <a:rPr lang="cs-CZ" b="1" dirty="0"/>
              <a:t>Fáze vyhoření </a:t>
            </a:r>
            <a:r>
              <a:rPr lang="cs-CZ" dirty="0"/>
              <a:t>je posledním stádiem a u pracujícího jsou již viditelné příznaky syndromu vyhoření. Je to období emocionálního i tělesného vyčerpání.</a:t>
            </a:r>
          </a:p>
        </p:txBody>
      </p:sp>
    </p:spTree>
    <p:extLst>
      <p:ext uri="{BB962C8B-B14F-4D97-AF65-F5344CB8AC3E}">
        <p14:creationId xmlns:p14="http://schemas.microsoft.com/office/powerpoint/2010/main" val="665790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2E11F6-DC3A-2DA5-396A-ED92CD0B8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Vyhoření - příznaky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47FF3C-CCA7-5CEA-D364-926848749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psychické příznaky - nechuť a lhostejnost k práci, ztráta nadšení a pracovního nasazení. Potíže se soustředěním a koncentrací.  Agresivita a popudlivost vůči okolí. Pocit </a:t>
            </a:r>
            <a:r>
              <a:rPr lang="cs-CZ" dirty="0" err="1"/>
              <a:t>nedoceněnosti</a:t>
            </a:r>
            <a:r>
              <a:rPr lang="cs-CZ" dirty="0"/>
              <a:t> za odvedenou práci. Dále emocionální změny - cynický přístup ke klientům, chladný vztah ke kolegům a emocionální problémy v osobním životě. </a:t>
            </a:r>
          </a:p>
          <a:p>
            <a:r>
              <a:rPr lang="cs-CZ" dirty="0"/>
              <a:t>tělesné příznaky - poruchy spánku, ztráta chuti k jídlu, zvýšená náchylností k nemocem, svalové napětí i vzestup krevního tlaku. To může vést k závislostnímu chování (káva, léky, alkohol, přejídání), které vedou k rozvoji další fyzické symptomatologie.</a:t>
            </a:r>
          </a:p>
        </p:txBody>
      </p:sp>
    </p:spTree>
    <p:extLst>
      <p:ext uri="{BB962C8B-B14F-4D97-AF65-F5344CB8AC3E}">
        <p14:creationId xmlns:p14="http://schemas.microsoft.com/office/powerpoint/2010/main" val="2320499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F3BBEE-A88B-5C88-3EF2-AEC459E2E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9" y="645107"/>
            <a:ext cx="3384329" cy="1640894"/>
          </a:xfrm>
        </p:spPr>
        <p:txBody>
          <a:bodyPr anchor="t">
            <a:normAutofit fontScale="90000"/>
          </a:bodyPr>
          <a:lstStyle/>
          <a:p>
            <a:r>
              <a:rPr lang="cs-CZ" sz="4000" dirty="0"/>
              <a:t>Psychické bezpečí ve škole jako pizza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D92EC2-0FEE-F493-502B-5139B6E8F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9" y="3091069"/>
            <a:ext cx="3384330" cy="3135775"/>
          </a:xfrm>
        </p:spPr>
        <p:txBody>
          <a:bodyPr>
            <a:normAutofit/>
          </a:bodyPr>
          <a:lstStyle/>
          <a:p>
            <a:r>
              <a:rPr lang="cs-CZ" dirty="0"/>
              <a:t>Kolik máte kousků?</a:t>
            </a:r>
          </a:p>
        </p:txBody>
      </p:sp>
      <p:pic>
        <p:nvPicPr>
          <p:cNvPr id="6146" name="Picture 2" descr="Image">
            <a:extLst>
              <a:ext uri="{FF2B5EF4-FFF2-40B4-BE49-F238E27FC236}">
                <a16:creationId xmlns:a16="http://schemas.microsoft.com/office/drawing/2014/main" id="{FF427538-AA1A-7E20-7674-9FBA70AF8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0181" y="645107"/>
            <a:ext cx="5594047" cy="559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906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F67665-1258-876A-7BDB-EF505CDE4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099CA1-32E6-3F48-66A0-CBCA88F87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2290" name="Picture 2" descr="Image">
            <a:extLst>
              <a:ext uri="{FF2B5EF4-FFF2-40B4-BE49-F238E27FC236}">
                <a16:creationId xmlns:a16="http://schemas.microsoft.com/office/drawing/2014/main" id="{DAFA540A-C406-42BA-9E96-1D8E07BFB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896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UČIT PRACOVAT DĚTI SE STRESEM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1678" y="2286001"/>
            <a:ext cx="8247922" cy="359359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0"/>
              <a:t>Uvědomění si, jak se cítím („počasí uvnitř mě“)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Vyjádřit slovy/kresbou/ukázáním Kde v těle cítím?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a) Vypustit přebytečnou energii adekvátním způsobem (cvičení, tlak rukou, vytřepání...)</a:t>
            </a:r>
          </a:p>
          <a:p>
            <a:pPr marL="447675" indent="0">
              <a:buNone/>
            </a:pPr>
            <a:r>
              <a:rPr lang="cs-CZ" dirty="0"/>
              <a:t>b) Prožít emoci zdravě a bezpečně(položit si ruku na místo, kde cítím bolest/napětí, prodýchat)</a:t>
            </a:r>
          </a:p>
          <a:p>
            <a:pPr marL="457200" indent="-457200">
              <a:buFont typeface="+mj-lt"/>
              <a:buAutoNum type="arabicPeriod"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740" y="3281680"/>
            <a:ext cx="2579640" cy="357632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6172" y="1307593"/>
            <a:ext cx="3421208" cy="177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157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89DBA3C2-C92B-4CEB-868F-52A62295B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1996" y="382385"/>
            <a:ext cx="10668004" cy="1113295"/>
          </a:xfrm>
        </p:spPr>
        <p:txBody>
          <a:bodyPr anchor="b">
            <a:normAutofit/>
          </a:bodyPr>
          <a:lstStyle/>
          <a:p>
            <a:pPr algn="ctr"/>
            <a:r>
              <a:rPr lang="cs-CZ" dirty="0"/>
              <a:t>STRES U UČITELŮ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1996" y="1785257"/>
            <a:ext cx="10668004" cy="3440539"/>
          </a:xfrm>
        </p:spPr>
        <p:txBody>
          <a:bodyPr>
            <a:normAutofit/>
          </a:bodyPr>
          <a:lstStyle/>
          <a:p>
            <a:r>
              <a:rPr lang="cs-CZ" sz="2400"/>
              <a:t>Jaké jsou podle vás stresory, které přispívají ke zvýšenému stresu u učitelů?</a:t>
            </a:r>
          </a:p>
          <a:p>
            <a:pPr marL="0" indent="0">
              <a:buNone/>
            </a:pPr>
            <a:endParaRPr lang="cs-CZ" sz="2400"/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0A5C11C9-65D2-491A-A266-6ADBD2CB4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006736"/>
            <a:ext cx="12191998" cy="851265"/>
          </a:xfrm>
          <a:custGeom>
            <a:avLst/>
            <a:gdLst>
              <a:gd name="connsiteX0" fmla="*/ 619389 w 12191998"/>
              <a:gd name="connsiteY0" fmla="*/ 0 h 851265"/>
              <a:gd name="connsiteX1" fmla="*/ 687652 w 12191998"/>
              <a:gd name="connsiteY1" fmla="*/ 3175 h 851265"/>
              <a:gd name="connsiteX2" fmla="*/ 747977 w 12191998"/>
              <a:gd name="connsiteY2" fmla="*/ 9525 h 851265"/>
              <a:gd name="connsiteX3" fmla="*/ 800364 w 12191998"/>
              <a:gd name="connsiteY3" fmla="*/ 20637 h 851265"/>
              <a:gd name="connsiteX4" fmla="*/ 846402 w 12191998"/>
              <a:gd name="connsiteY4" fmla="*/ 36512 h 851265"/>
              <a:gd name="connsiteX5" fmla="*/ 887677 w 12191998"/>
              <a:gd name="connsiteY5" fmla="*/ 52387 h 851265"/>
              <a:gd name="connsiteX6" fmla="*/ 924189 w 12191998"/>
              <a:gd name="connsiteY6" fmla="*/ 68262 h 851265"/>
              <a:gd name="connsiteX7" fmla="*/ 962289 w 12191998"/>
              <a:gd name="connsiteY7" fmla="*/ 87312 h 851265"/>
              <a:gd name="connsiteX8" fmla="*/ 1000389 w 12191998"/>
              <a:gd name="connsiteY8" fmla="*/ 106362 h 851265"/>
              <a:gd name="connsiteX9" fmla="*/ 1036902 w 12191998"/>
              <a:gd name="connsiteY9" fmla="*/ 125412 h 851265"/>
              <a:gd name="connsiteX10" fmla="*/ 1078177 w 12191998"/>
              <a:gd name="connsiteY10" fmla="*/ 141287 h 851265"/>
              <a:gd name="connsiteX11" fmla="*/ 1124214 w 12191998"/>
              <a:gd name="connsiteY11" fmla="*/ 155575 h 851265"/>
              <a:gd name="connsiteX12" fmla="*/ 1176602 w 12191998"/>
              <a:gd name="connsiteY12" fmla="*/ 166687 h 851265"/>
              <a:gd name="connsiteX13" fmla="*/ 1236927 w 12191998"/>
              <a:gd name="connsiteY13" fmla="*/ 174625 h 851265"/>
              <a:gd name="connsiteX14" fmla="*/ 1305189 w 12191998"/>
              <a:gd name="connsiteY14" fmla="*/ 176212 h 851265"/>
              <a:gd name="connsiteX15" fmla="*/ 1373452 w 12191998"/>
              <a:gd name="connsiteY15" fmla="*/ 174625 h 851265"/>
              <a:gd name="connsiteX16" fmla="*/ 1433777 w 12191998"/>
              <a:gd name="connsiteY16" fmla="*/ 166687 h 851265"/>
              <a:gd name="connsiteX17" fmla="*/ 1486164 w 12191998"/>
              <a:gd name="connsiteY17" fmla="*/ 155575 h 851265"/>
              <a:gd name="connsiteX18" fmla="*/ 1532202 w 12191998"/>
              <a:gd name="connsiteY18" fmla="*/ 141287 h 851265"/>
              <a:gd name="connsiteX19" fmla="*/ 1573477 w 12191998"/>
              <a:gd name="connsiteY19" fmla="*/ 125412 h 851265"/>
              <a:gd name="connsiteX20" fmla="*/ 1609989 w 12191998"/>
              <a:gd name="connsiteY20" fmla="*/ 106362 h 851265"/>
              <a:gd name="connsiteX21" fmla="*/ 1648089 w 12191998"/>
              <a:gd name="connsiteY21" fmla="*/ 87312 h 851265"/>
              <a:gd name="connsiteX22" fmla="*/ 1686189 w 12191998"/>
              <a:gd name="connsiteY22" fmla="*/ 68262 h 851265"/>
              <a:gd name="connsiteX23" fmla="*/ 1722702 w 12191998"/>
              <a:gd name="connsiteY23" fmla="*/ 52387 h 851265"/>
              <a:gd name="connsiteX24" fmla="*/ 1763977 w 12191998"/>
              <a:gd name="connsiteY24" fmla="*/ 36512 h 851265"/>
              <a:gd name="connsiteX25" fmla="*/ 1810014 w 12191998"/>
              <a:gd name="connsiteY25" fmla="*/ 20637 h 851265"/>
              <a:gd name="connsiteX26" fmla="*/ 1862402 w 12191998"/>
              <a:gd name="connsiteY26" fmla="*/ 9525 h 851265"/>
              <a:gd name="connsiteX27" fmla="*/ 1922727 w 12191998"/>
              <a:gd name="connsiteY27" fmla="*/ 3175 h 851265"/>
              <a:gd name="connsiteX28" fmla="*/ 1990989 w 12191998"/>
              <a:gd name="connsiteY28" fmla="*/ 0 h 851265"/>
              <a:gd name="connsiteX29" fmla="*/ 2059252 w 12191998"/>
              <a:gd name="connsiteY29" fmla="*/ 3175 h 851265"/>
              <a:gd name="connsiteX30" fmla="*/ 2119577 w 12191998"/>
              <a:gd name="connsiteY30" fmla="*/ 9525 h 851265"/>
              <a:gd name="connsiteX31" fmla="*/ 2171964 w 12191998"/>
              <a:gd name="connsiteY31" fmla="*/ 20637 h 851265"/>
              <a:gd name="connsiteX32" fmla="*/ 2218002 w 12191998"/>
              <a:gd name="connsiteY32" fmla="*/ 36512 h 851265"/>
              <a:gd name="connsiteX33" fmla="*/ 2259277 w 12191998"/>
              <a:gd name="connsiteY33" fmla="*/ 52387 h 851265"/>
              <a:gd name="connsiteX34" fmla="*/ 2295789 w 12191998"/>
              <a:gd name="connsiteY34" fmla="*/ 68262 h 851265"/>
              <a:gd name="connsiteX35" fmla="*/ 2333889 w 12191998"/>
              <a:gd name="connsiteY35" fmla="*/ 87312 h 851265"/>
              <a:gd name="connsiteX36" fmla="*/ 2371989 w 12191998"/>
              <a:gd name="connsiteY36" fmla="*/ 106362 h 851265"/>
              <a:gd name="connsiteX37" fmla="*/ 2408502 w 12191998"/>
              <a:gd name="connsiteY37" fmla="*/ 125412 h 851265"/>
              <a:gd name="connsiteX38" fmla="*/ 2449777 w 12191998"/>
              <a:gd name="connsiteY38" fmla="*/ 141287 h 851265"/>
              <a:gd name="connsiteX39" fmla="*/ 2495814 w 12191998"/>
              <a:gd name="connsiteY39" fmla="*/ 155575 h 851265"/>
              <a:gd name="connsiteX40" fmla="*/ 2548202 w 12191998"/>
              <a:gd name="connsiteY40" fmla="*/ 166687 h 851265"/>
              <a:gd name="connsiteX41" fmla="*/ 2608527 w 12191998"/>
              <a:gd name="connsiteY41" fmla="*/ 174625 h 851265"/>
              <a:gd name="connsiteX42" fmla="*/ 2676789 w 12191998"/>
              <a:gd name="connsiteY42" fmla="*/ 176212 h 851265"/>
              <a:gd name="connsiteX43" fmla="*/ 2745052 w 12191998"/>
              <a:gd name="connsiteY43" fmla="*/ 174625 h 851265"/>
              <a:gd name="connsiteX44" fmla="*/ 2805377 w 12191998"/>
              <a:gd name="connsiteY44" fmla="*/ 166687 h 851265"/>
              <a:gd name="connsiteX45" fmla="*/ 2857764 w 12191998"/>
              <a:gd name="connsiteY45" fmla="*/ 155575 h 851265"/>
              <a:gd name="connsiteX46" fmla="*/ 2903802 w 12191998"/>
              <a:gd name="connsiteY46" fmla="*/ 141287 h 851265"/>
              <a:gd name="connsiteX47" fmla="*/ 2945077 w 12191998"/>
              <a:gd name="connsiteY47" fmla="*/ 125412 h 851265"/>
              <a:gd name="connsiteX48" fmla="*/ 2981589 w 12191998"/>
              <a:gd name="connsiteY48" fmla="*/ 106362 h 851265"/>
              <a:gd name="connsiteX49" fmla="*/ 3019689 w 12191998"/>
              <a:gd name="connsiteY49" fmla="*/ 87312 h 851265"/>
              <a:gd name="connsiteX50" fmla="*/ 3057789 w 12191998"/>
              <a:gd name="connsiteY50" fmla="*/ 68262 h 851265"/>
              <a:gd name="connsiteX51" fmla="*/ 3094302 w 12191998"/>
              <a:gd name="connsiteY51" fmla="*/ 52387 h 851265"/>
              <a:gd name="connsiteX52" fmla="*/ 3135577 w 12191998"/>
              <a:gd name="connsiteY52" fmla="*/ 36512 h 851265"/>
              <a:gd name="connsiteX53" fmla="*/ 3181614 w 12191998"/>
              <a:gd name="connsiteY53" fmla="*/ 20637 h 851265"/>
              <a:gd name="connsiteX54" fmla="*/ 3234002 w 12191998"/>
              <a:gd name="connsiteY54" fmla="*/ 9525 h 851265"/>
              <a:gd name="connsiteX55" fmla="*/ 3294327 w 12191998"/>
              <a:gd name="connsiteY55" fmla="*/ 3175 h 851265"/>
              <a:gd name="connsiteX56" fmla="*/ 3361002 w 12191998"/>
              <a:gd name="connsiteY56" fmla="*/ 0 h 851265"/>
              <a:gd name="connsiteX57" fmla="*/ 3430852 w 12191998"/>
              <a:gd name="connsiteY57" fmla="*/ 3175 h 851265"/>
              <a:gd name="connsiteX58" fmla="*/ 3491177 w 12191998"/>
              <a:gd name="connsiteY58" fmla="*/ 9525 h 851265"/>
              <a:gd name="connsiteX59" fmla="*/ 3543564 w 12191998"/>
              <a:gd name="connsiteY59" fmla="*/ 20637 h 851265"/>
              <a:gd name="connsiteX60" fmla="*/ 3589602 w 12191998"/>
              <a:gd name="connsiteY60" fmla="*/ 36512 h 851265"/>
              <a:gd name="connsiteX61" fmla="*/ 3630877 w 12191998"/>
              <a:gd name="connsiteY61" fmla="*/ 52387 h 851265"/>
              <a:gd name="connsiteX62" fmla="*/ 3667389 w 12191998"/>
              <a:gd name="connsiteY62" fmla="*/ 68262 h 851265"/>
              <a:gd name="connsiteX63" fmla="*/ 3705489 w 12191998"/>
              <a:gd name="connsiteY63" fmla="*/ 87312 h 851265"/>
              <a:gd name="connsiteX64" fmla="*/ 3743589 w 12191998"/>
              <a:gd name="connsiteY64" fmla="*/ 106362 h 851265"/>
              <a:gd name="connsiteX65" fmla="*/ 3780102 w 12191998"/>
              <a:gd name="connsiteY65" fmla="*/ 125412 h 851265"/>
              <a:gd name="connsiteX66" fmla="*/ 3821377 w 12191998"/>
              <a:gd name="connsiteY66" fmla="*/ 141287 h 851265"/>
              <a:gd name="connsiteX67" fmla="*/ 3867414 w 12191998"/>
              <a:gd name="connsiteY67" fmla="*/ 155575 h 851265"/>
              <a:gd name="connsiteX68" fmla="*/ 3919802 w 12191998"/>
              <a:gd name="connsiteY68" fmla="*/ 166687 h 851265"/>
              <a:gd name="connsiteX69" fmla="*/ 3980127 w 12191998"/>
              <a:gd name="connsiteY69" fmla="*/ 174625 h 851265"/>
              <a:gd name="connsiteX70" fmla="*/ 4048389 w 12191998"/>
              <a:gd name="connsiteY70" fmla="*/ 176212 h 851265"/>
              <a:gd name="connsiteX71" fmla="*/ 4116652 w 12191998"/>
              <a:gd name="connsiteY71" fmla="*/ 174625 h 851265"/>
              <a:gd name="connsiteX72" fmla="*/ 4176977 w 12191998"/>
              <a:gd name="connsiteY72" fmla="*/ 166687 h 851265"/>
              <a:gd name="connsiteX73" fmla="*/ 4229364 w 12191998"/>
              <a:gd name="connsiteY73" fmla="*/ 155575 h 851265"/>
              <a:gd name="connsiteX74" fmla="*/ 4275402 w 12191998"/>
              <a:gd name="connsiteY74" fmla="*/ 141287 h 851265"/>
              <a:gd name="connsiteX75" fmla="*/ 4316677 w 12191998"/>
              <a:gd name="connsiteY75" fmla="*/ 125412 h 851265"/>
              <a:gd name="connsiteX76" fmla="*/ 4353189 w 12191998"/>
              <a:gd name="connsiteY76" fmla="*/ 106362 h 851265"/>
              <a:gd name="connsiteX77" fmla="*/ 4429389 w 12191998"/>
              <a:gd name="connsiteY77" fmla="*/ 68262 h 851265"/>
              <a:gd name="connsiteX78" fmla="*/ 4465902 w 12191998"/>
              <a:gd name="connsiteY78" fmla="*/ 52387 h 851265"/>
              <a:gd name="connsiteX79" fmla="*/ 4507177 w 12191998"/>
              <a:gd name="connsiteY79" fmla="*/ 36512 h 851265"/>
              <a:gd name="connsiteX80" fmla="*/ 4553216 w 12191998"/>
              <a:gd name="connsiteY80" fmla="*/ 20637 h 851265"/>
              <a:gd name="connsiteX81" fmla="*/ 4605602 w 12191998"/>
              <a:gd name="connsiteY81" fmla="*/ 9525 h 851265"/>
              <a:gd name="connsiteX82" fmla="*/ 4665928 w 12191998"/>
              <a:gd name="connsiteY82" fmla="*/ 3175 h 851265"/>
              <a:gd name="connsiteX83" fmla="*/ 4734189 w 12191998"/>
              <a:gd name="connsiteY83" fmla="*/ 0 h 851265"/>
              <a:gd name="connsiteX84" fmla="*/ 4802453 w 12191998"/>
              <a:gd name="connsiteY84" fmla="*/ 3175 h 851265"/>
              <a:gd name="connsiteX85" fmla="*/ 4862777 w 12191998"/>
              <a:gd name="connsiteY85" fmla="*/ 9525 h 851265"/>
              <a:gd name="connsiteX86" fmla="*/ 4915165 w 12191998"/>
              <a:gd name="connsiteY86" fmla="*/ 20637 h 851265"/>
              <a:gd name="connsiteX87" fmla="*/ 4961202 w 12191998"/>
              <a:gd name="connsiteY87" fmla="*/ 36512 h 851265"/>
              <a:gd name="connsiteX88" fmla="*/ 5002478 w 12191998"/>
              <a:gd name="connsiteY88" fmla="*/ 52387 h 851265"/>
              <a:gd name="connsiteX89" fmla="*/ 5038989 w 12191998"/>
              <a:gd name="connsiteY89" fmla="*/ 68262 h 851265"/>
              <a:gd name="connsiteX90" fmla="*/ 5077091 w 12191998"/>
              <a:gd name="connsiteY90" fmla="*/ 87312 h 851265"/>
              <a:gd name="connsiteX91" fmla="*/ 5115189 w 12191998"/>
              <a:gd name="connsiteY91" fmla="*/ 106362 h 851265"/>
              <a:gd name="connsiteX92" fmla="*/ 5151702 w 12191998"/>
              <a:gd name="connsiteY92" fmla="*/ 125412 h 851265"/>
              <a:gd name="connsiteX93" fmla="*/ 5192978 w 12191998"/>
              <a:gd name="connsiteY93" fmla="*/ 141287 h 851265"/>
              <a:gd name="connsiteX94" fmla="*/ 5239014 w 12191998"/>
              <a:gd name="connsiteY94" fmla="*/ 155575 h 851265"/>
              <a:gd name="connsiteX95" fmla="*/ 5291401 w 12191998"/>
              <a:gd name="connsiteY95" fmla="*/ 166687 h 851265"/>
              <a:gd name="connsiteX96" fmla="*/ 5351727 w 12191998"/>
              <a:gd name="connsiteY96" fmla="*/ 174625 h 851265"/>
              <a:gd name="connsiteX97" fmla="*/ 5410199 w 12191998"/>
              <a:gd name="connsiteY97" fmla="*/ 175985 h 851265"/>
              <a:gd name="connsiteX98" fmla="*/ 5468671 w 12191998"/>
              <a:gd name="connsiteY98" fmla="*/ 174625 h 851265"/>
              <a:gd name="connsiteX99" fmla="*/ 5528996 w 12191998"/>
              <a:gd name="connsiteY99" fmla="*/ 166687 h 851265"/>
              <a:gd name="connsiteX100" fmla="*/ 5581383 w 12191998"/>
              <a:gd name="connsiteY100" fmla="*/ 155575 h 851265"/>
              <a:gd name="connsiteX101" fmla="*/ 5627421 w 12191998"/>
              <a:gd name="connsiteY101" fmla="*/ 141287 h 851265"/>
              <a:gd name="connsiteX102" fmla="*/ 5668696 w 12191998"/>
              <a:gd name="connsiteY102" fmla="*/ 125412 h 851265"/>
              <a:gd name="connsiteX103" fmla="*/ 5705210 w 12191998"/>
              <a:gd name="connsiteY103" fmla="*/ 106362 h 851265"/>
              <a:gd name="connsiteX104" fmla="*/ 5743308 w 12191998"/>
              <a:gd name="connsiteY104" fmla="*/ 87312 h 851265"/>
              <a:gd name="connsiteX105" fmla="*/ 5781408 w 12191998"/>
              <a:gd name="connsiteY105" fmla="*/ 68262 h 851265"/>
              <a:gd name="connsiteX106" fmla="*/ 5817921 w 12191998"/>
              <a:gd name="connsiteY106" fmla="*/ 52387 h 851265"/>
              <a:gd name="connsiteX107" fmla="*/ 5859196 w 12191998"/>
              <a:gd name="connsiteY107" fmla="*/ 36512 h 851265"/>
              <a:gd name="connsiteX108" fmla="*/ 5905234 w 12191998"/>
              <a:gd name="connsiteY108" fmla="*/ 20637 h 851265"/>
              <a:gd name="connsiteX109" fmla="*/ 5957621 w 12191998"/>
              <a:gd name="connsiteY109" fmla="*/ 9525 h 851265"/>
              <a:gd name="connsiteX110" fmla="*/ 6017948 w 12191998"/>
              <a:gd name="connsiteY110" fmla="*/ 3175 h 851265"/>
              <a:gd name="connsiteX111" fmla="*/ 6086210 w 12191998"/>
              <a:gd name="connsiteY111" fmla="*/ 0 h 851265"/>
              <a:gd name="connsiteX112" fmla="*/ 6095999 w 12191998"/>
              <a:gd name="connsiteY112" fmla="*/ 455 h 851265"/>
              <a:gd name="connsiteX113" fmla="*/ 6105789 w 12191998"/>
              <a:gd name="connsiteY113" fmla="*/ 0 h 851265"/>
              <a:gd name="connsiteX114" fmla="*/ 6174052 w 12191998"/>
              <a:gd name="connsiteY114" fmla="*/ 3175 h 851265"/>
              <a:gd name="connsiteX115" fmla="*/ 6234377 w 12191998"/>
              <a:gd name="connsiteY115" fmla="*/ 9525 h 851265"/>
              <a:gd name="connsiteX116" fmla="*/ 6286764 w 12191998"/>
              <a:gd name="connsiteY116" fmla="*/ 20637 h 851265"/>
              <a:gd name="connsiteX117" fmla="*/ 6332802 w 12191998"/>
              <a:gd name="connsiteY117" fmla="*/ 36512 h 851265"/>
              <a:gd name="connsiteX118" fmla="*/ 6374077 w 12191998"/>
              <a:gd name="connsiteY118" fmla="*/ 52387 h 851265"/>
              <a:gd name="connsiteX119" fmla="*/ 6410589 w 12191998"/>
              <a:gd name="connsiteY119" fmla="*/ 68262 h 851265"/>
              <a:gd name="connsiteX120" fmla="*/ 6448689 w 12191998"/>
              <a:gd name="connsiteY120" fmla="*/ 87312 h 851265"/>
              <a:gd name="connsiteX121" fmla="*/ 6486789 w 12191998"/>
              <a:gd name="connsiteY121" fmla="*/ 106362 h 851265"/>
              <a:gd name="connsiteX122" fmla="*/ 6523302 w 12191998"/>
              <a:gd name="connsiteY122" fmla="*/ 125412 h 851265"/>
              <a:gd name="connsiteX123" fmla="*/ 6564577 w 12191998"/>
              <a:gd name="connsiteY123" fmla="*/ 141287 h 851265"/>
              <a:gd name="connsiteX124" fmla="*/ 6610614 w 12191998"/>
              <a:gd name="connsiteY124" fmla="*/ 155575 h 851265"/>
              <a:gd name="connsiteX125" fmla="*/ 6663002 w 12191998"/>
              <a:gd name="connsiteY125" fmla="*/ 166687 h 851265"/>
              <a:gd name="connsiteX126" fmla="*/ 6723327 w 12191998"/>
              <a:gd name="connsiteY126" fmla="*/ 174625 h 851265"/>
              <a:gd name="connsiteX127" fmla="*/ 6781799 w 12191998"/>
              <a:gd name="connsiteY127" fmla="*/ 175985 h 851265"/>
              <a:gd name="connsiteX128" fmla="*/ 6840271 w 12191998"/>
              <a:gd name="connsiteY128" fmla="*/ 174625 h 851265"/>
              <a:gd name="connsiteX129" fmla="*/ 6900596 w 12191998"/>
              <a:gd name="connsiteY129" fmla="*/ 166687 h 851265"/>
              <a:gd name="connsiteX130" fmla="*/ 6952983 w 12191998"/>
              <a:gd name="connsiteY130" fmla="*/ 155575 h 851265"/>
              <a:gd name="connsiteX131" fmla="*/ 6999021 w 12191998"/>
              <a:gd name="connsiteY131" fmla="*/ 141287 h 851265"/>
              <a:gd name="connsiteX132" fmla="*/ 7040296 w 12191998"/>
              <a:gd name="connsiteY132" fmla="*/ 125412 h 851265"/>
              <a:gd name="connsiteX133" fmla="*/ 7076808 w 12191998"/>
              <a:gd name="connsiteY133" fmla="*/ 106362 h 851265"/>
              <a:gd name="connsiteX134" fmla="*/ 7114908 w 12191998"/>
              <a:gd name="connsiteY134" fmla="*/ 87312 h 851265"/>
              <a:gd name="connsiteX135" fmla="*/ 7153008 w 12191998"/>
              <a:gd name="connsiteY135" fmla="*/ 68262 h 851265"/>
              <a:gd name="connsiteX136" fmla="*/ 7189521 w 12191998"/>
              <a:gd name="connsiteY136" fmla="*/ 52387 h 851265"/>
              <a:gd name="connsiteX137" fmla="*/ 7230796 w 12191998"/>
              <a:gd name="connsiteY137" fmla="*/ 36512 h 851265"/>
              <a:gd name="connsiteX138" fmla="*/ 7276833 w 12191998"/>
              <a:gd name="connsiteY138" fmla="*/ 20637 h 851265"/>
              <a:gd name="connsiteX139" fmla="*/ 7329221 w 12191998"/>
              <a:gd name="connsiteY139" fmla="*/ 9525 h 851265"/>
              <a:gd name="connsiteX140" fmla="*/ 7389546 w 12191998"/>
              <a:gd name="connsiteY140" fmla="*/ 3175 h 851265"/>
              <a:gd name="connsiteX141" fmla="*/ 7457808 w 12191998"/>
              <a:gd name="connsiteY141" fmla="*/ 0 h 851265"/>
              <a:gd name="connsiteX142" fmla="*/ 7526071 w 12191998"/>
              <a:gd name="connsiteY142" fmla="*/ 3175 h 851265"/>
              <a:gd name="connsiteX143" fmla="*/ 7586396 w 12191998"/>
              <a:gd name="connsiteY143" fmla="*/ 9525 h 851265"/>
              <a:gd name="connsiteX144" fmla="*/ 7638783 w 12191998"/>
              <a:gd name="connsiteY144" fmla="*/ 20637 h 851265"/>
              <a:gd name="connsiteX145" fmla="*/ 7684821 w 12191998"/>
              <a:gd name="connsiteY145" fmla="*/ 36512 h 851265"/>
              <a:gd name="connsiteX146" fmla="*/ 7726096 w 12191998"/>
              <a:gd name="connsiteY146" fmla="*/ 52387 h 851265"/>
              <a:gd name="connsiteX147" fmla="*/ 7762608 w 12191998"/>
              <a:gd name="connsiteY147" fmla="*/ 68262 h 851265"/>
              <a:gd name="connsiteX148" fmla="*/ 7800708 w 12191998"/>
              <a:gd name="connsiteY148" fmla="*/ 87312 h 851265"/>
              <a:gd name="connsiteX149" fmla="*/ 7838808 w 12191998"/>
              <a:gd name="connsiteY149" fmla="*/ 106362 h 851265"/>
              <a:gd name="connsiteX150" fmla="*/ 7875321 w 12191998"/>
              <a:gd name="connsiteY150" fmla="*/ 125412 h 851265"/>
              <a:gd name="connsiteX151" fmla="*/ 7916596 w 12191998"/>
              <a:gd name="connsiteY151" fmla="*/ 141287 h 851265"/>
              <a:gd name="connsiteX152" fmla="*/ 7962633 w 12191998"/>
              <a:gd name="connsiteY152" fmla="*/ 155575 h 851265"/>
              <a:gd name="connsiteX153" fmla="*/ 8015021 w 12191998"/>
              <a:gd name="connsiteY153" fmla="*/ 166687 h 851265"/>
              <a:gd name="connsiteX154" fmla="*/ 8075346 w 12191998"/>
              <a:gd name="connsiteY154" fmla="*/ 174625 h 851265"/>
              <a:gd name="connsiteX155" fmla="*/ 8143608 w 12191998"/>
              <a:gd name="connsiteY155" fmla="*/ 176212 h 851265"/>
              <a:gd name="connsiteX156" fmla="*/ 8211871 w 12191998"/>
              <a:gd name="connsiteY156" fmla="*/ 174625 h 851265"/>
              <a:gd name="connsiteX157" fmla="*/ 8272196 w 12191998"/>
              <a:gd name="connsiteY157" fmla="*/ 166687 h 851265"/>
              <a:gd name="connsiteX158" fmla="*/ 8324583 w 12191998"/>
              <a:gd name="connsiteY158" fmla="*/ 155575 h 851265"/>
              <a:gd name="connsiteX159" fmla="*/ 8370621 w 12191998"/>
              <a:gd name="connsiteY159" fmla="*/ 141287 h 851265"/>
              <a:gd name="connsiteX160" fmla="*/ 8411896 w 12191998"/>
              <a:gd name="connsiteY160" fmla="*/ 125412 h 851265"/>
              <a:gd name="connsiteX161" fmla="*/ 8448408 w 12191998"/>
              <a:gd name="connsiteY161" fmla="*/ 106362 h 851265"/>
              <a:gd name="connsiteX162" fmla="*/ 8486508 w 12191998"/>
              <a:gd name="connsiteY162" fmla="*/ 87312 h 851265"/>
              <a:gd name="connsiteX163" fmla="*/ 8524608 w 12191998"/>
              <a:gd name="connsiteY163" fmla="*/ 68262 h 851265"/>
              <a:gd name="connsiteX164" fmla="*/ 8561120 w 12191998"/>
              <a:gd name="connsiteY164" fmla="*/ 52387 h 851265"/>
              <a:gd name="connsiteX165" fmla="*/ 8602396 w 12191998"/>
              <a:gd name="connsiteY165" fmla="*/ 36512 h 851265"/>
              <a:gd name="connsiteX166" fmla="*/ 8648432 w 12191998"/>
              <a:gd name="connsiteY166" fmla="*/ 20637 h 851265"/>
              <a:gd name="connsiteX167" fmla="*/ 8700820 w 12191998"/>
              <a:gd name="connsiteY167" fmla="*/ 9525 h 851265"/>
              <a:gd name="connsiteX168" fmla="*/ 8761146 w 12191998"/>
              <a:gd name="connsiteY168" fmla="*/ 3175 h 851265"/>
              <a:gd name="connsiteX169" fmla="*/ 8827820 w 12191998"/>
              <a:gd name="connsiteY169" fmla="*/ 0 h 851265"/>
              <a:gd name="connsiteX170" fmla="*/ 8897670 w 12191998"/>
              <a:gd name="connsiteY170" fmla="*/ 3175 h 851265"/>
              <a:gd name="connsiteX171" fmla="*/ 8957996 w 12191998"/>
              <a:gd name="connsiteY171" fmla="*/ 9525 h 851265"/>
              <a:gd name="connsiteX172" fmla="*/ 9010382 w 12191998"/>
              <a:gd name="connsiteY172" fmla="*/ 20637 h 851265"/>
              <a:gd name="connsiteX173" fmla="*/ 9056420 w 12191998"/>
              <a:gd name="connsiteY173" fmla="*/ 36512 h 851265"/>
              <a:gd name="connsiteX174" fmla="*/ 9097696 w 12191998"/>
              <a:gd name="connsiteY174" fmla="*/ 52387 h 851265"/>
              <a:gd name="connsiteX175" fmla="*/ 9134208 w 12191998"/>
              <a:gd name="connsiteY175" fmla="*/ 68262 h 851265"/>
              <a:gd name="connsiteX176" fmla="*/ 9172308 w 12191998"/>
              <a:gd name="connsiteY176" fmla="*/ 87312 h 851265"/>
              <a:gd name="connsiteX177" fmla="*/ 9210408 w 12191998"/>
              <a:gd name="connsiteY177" fmla="*/ 106362 h 851265"/>
              <a:gd name="connsiteX178" fmla="*/ 9246920 w 12191998"/>
              <a:gd name="connsiteY178" fmla="*/ 125412 h 851265"/>
              <a:gd name="connsiteX179" fmla="*/ 9288196 w 12191998"/>
              <a:gd name="connsiteY179" fmla="*/ 141287 h 851265"/>
              <a:gd name="connsiteX180" fmla="*/ 9334232 w 12191998"/>
              <a:gd name="connsiteY180" fmla="*/ 155575 h 851265"/>
              <a:gd name="connsiteX181" fmla="*/ 9386620 w 12191998"/>
              <a:gd name="connsiteY181" fmla="*/ 166687 h 851265"/>
              <a:gd name="connsiteX182" fmla="*/ 9446946 w 12191998"/>
              <a:gd name="connsiteY182" fmla="*/ 174625 h 851265"/>
              <a:gd name="connsiteX183" fmla="*/ 9515208 w 12191998"/>
              <a:gd name="connsiteY183" fmla="*/ 176212 h 851265"/>
              <a:gd name="connsiteX184" fmla="*/ 9583470 w 12191998"/>
              <a:gd name="connsiteY184" fmla="*/ 174625 h 851265"/>
              <a:gd name="connsiteX185" fmla="*/ 9643796 w 12191998"/>
              <a:gd name="connsiteY185" fmla="*/ 166687 h 851265"/>
              <a:gd name="connsiteX186" fmla="*/ 9696182 w 12191998"/>
              <a:gd name="connsiteY186" fmla="*/ 155575 h 851265"/>
              <a:gd name="connsiteX187" fmla="*/ 9742220 w 12191998"/>
              <a:gd name="connsiteY187" fmla="*/ 141287 h 851265"/>
              <a:gd name="connsiteX188" fmla="*/ 9783496 w 12191998"/>
              <a:gd name="connsiteY188" fmla="*/ 125412 h 851265"/>
              <a:gd name="connsiteX189" fmla="*/ 9820008 w 12191998"/>
              <a:gd name="connsiteY189" fmla="*/ 106362 h 851265"/>
              <a:gd name="connsiteX190" fmla="*/ 9896208 w 12191998"/>
              <a:gd name="connsiteY190" fmla="*/ 68262 h 851265"/>
              <a:gd name="connsiteX191" fmla="*/ 9932720 w 12191998"/>
              <a:gd name="connsiteY191" fmla="*/ 52387 h 851265"/>
              <a:gd name="connsiteX192" fmla="*/ 9973996 w 12191998"/>
              <a:gd name="connsiteY192" fmla="*/ 36512 h 851265"/>
              <a:gd name="connsiteX193" fmla="*/ 10020032 w 12191998"/>
              <a:gd name="connsiteY193" fmla="*/ 20637 h 851265"/>
              <a:gd name="connsiteX194" fmla="*/ 10072420 w 12191998"/>
              <a:gd name="connsiteY194" fmla="*/ 9525 h 851265"/>
              <a:gd name="connsiteX195" fmla="*/ 10132746 w 12191998"/>
              <a:gd name="connsiteY195" fmla="*/ 3175 h 851265"/>
              <a:gd name="connsiteX196" fmla="*/ 10201008 w 12191998"/>
              <a:gd name="connsiteY196" fmla="*/ 0 h 851265"/>
              <a:gd name="connsiteX197" fmla="*/ 10269270 w 12191998"/>
              <a:gd name="connsiteY197" fmla="*/ 3175 h 851265"/>
              <a:gd name="connsiteX198" fmla="*/ 10329596 w 12191998"/>
              <a:gd name="connsiteY198" fmla="*/ 9525 h 851265"/>
              <a:gd name="connsiteX199" fmla="*/ 10381982 w 12191998"/>
              <a:gd name="connsiteY199" fmla="*/ 20637 h 851265"/>
              <a:gd name="connsiteX200" fmla="*/ 10428020 w 12191998"/>
              <a:gd name="connsiteY200" fmla="*/ 36512 h 851265"/>
              <a:gd name="connsiteX201" fmla="*/ 10469296 w 12191998"/>
              <a:gd name="connsiteY201" fmla="*/ 52387 h 851265"/>
              <a:gd name="connsiteX202" fmla="*/ 10505808 w 12191998"/>
              <a:gd name="connsiteY202" fmla="*/ 68262 h 851265"/>
              <a:gd name="connsiteX203" fmla="*/ 10543908 w 12191998"/>
              <a:gd name="connsiteY203" fmla="*/ 87312 h 851265"/>
              <a:gd name="connsiteX204" fmla="*/ 10582008 w 12191998"/>
              <a:gd name="connsiteY204" fmla="*/ 106362 h 851265"/>
              <a:gd name="connsiteX205" fmla="*/ 10618520 w 12191998"/>
              <a:gd name="connsiteY205" fmla="*/ 125412 h 851265"/>
              <a:gd name="connsiteX206" fmla="*/ 10659796 w 12191998"/>
              <a:gd name="connsiteY206" fmla="*/ 141287 h 851265"/>
              <a:gd name="connsiteX207" fmla="*/ 10705832 w 12191998"/>
              <a:gd name="connsiteY207" fmla="*/ 155575 h 851265"/>
              <a:gd name="connsiteX208" fmla="*/ 10758220 w 12191998"/>
              <a:gd name="connsiteY208" fmla="*/ 166687 h 851265"/>
              <a:gd name="connsiteX209" fmla="*/ 10818546 w 12191998"/>
              <a:gd name="connsiteY209" fmla="*/ 174625 h 851265"/>
              <a:gd name="connsiteX210" fmla="*/ 10886808 w 12191998"/>
              <a:gd name="connsiteY210" fmla="*/ 176212 h 851265"/>
              <a:gd name="connsiteX211" fmla="*/ 10955070 w 12191998"/>
              <a:gd name="connsiteY211" fmla="*/ 174625 h 851265"/>
              <a:gd name="connsiteX212" fmla="*/ 11015396 w 12191998"/>
              <a:gd name="connsiteY212" fmla="*/ 166687 h 851265"/>
              <a:gd name="connsiteX213" fmla="*/ 11067782 w 12191998"/>
              <a:gd name="connsiteY213" fmla="*/ 155575 h 851265"/>
              <a:gd name="connsiteX214" fmla="*/ 11113820 w 12191998"/>
              <a:gd name="connsiteY214" fmla="*/ 141287 h 851265"/>
              <a:gd name="connsiteX215" fmla="*/ 11155096 w 12191998"/>
              <a:gd name="connsiteY215" fmla="*/ 125412 h 851265"/>
              <a:gd name="connsiteX216" fmla="*/ 11191608 w 12191998"/>
              <a:gd name="connsiteY216" fmla="*/ 106362 h 851265"/>
              <a:gd name="connsiteX217" fmla="*/ 11229708 w 12191998"/>
              <a:gd name="connsiteY217" fmla="*/ 87312 h 851265"/>
              <a:gd name="connsiteX218" fmla="*/ 11267808 w 12191998"/>
              <a:gd name="connsiteY218" fmla="*/ 68262 h 851265"/>
              <a:gd name="connsiteX219" fmla="*/ 11304320 w 12191998"/>
              <a:gd name="connsiteY219" fmla="*/ 52387 h 851265"/>
              <a:gd name="connsiteX220" fmla="*/ 11345596 w 12191998"/>
              <a:gd name="connsiteY220" fmla="*/ 36512 h 851265"/>
              <a:gd name="connsiteX221" fmla="*/ 11391632 w 12191998"/>
              <a:gd name="connsiteY221" fmla="*/ 20637 h 851265"/>
              <a:gd name="connsiteX222" fmla="*/ 11444020 w 12191998"/>
              <a:gd name="connsiteY222" fmla="*/ 9525 h 851265"/>
              <a:gd name="connsiteX223" fmla="*/ 11504346 w 12191998"/>
              <a:gd name="connsiteY223" fmla="*/ 3175 h 851265"/>
              <a:gd name="connsiteX224" fmla="*/ 11572608 w 12191998"/>
              <a:gd name="connsiteY224" fmla="*/ 0 h 851265"/>
              <a:gd name="connsiteX225" fmla="*/ 11640870 w 12191998"/>
              <a:gd name="connsiteY225" fmla="*/ 3175 h 851265"/>
              <a:gd name="connsiteX226" fmla="*/ 11701196 w 12191998"/>
              <a:gd name="connsiteY226" fmla="*/ 9525 h 851265"/>
              <a:gd name="connsiteX227" fmla="*/ 11753582 w 12191998"/>
              <a:gd name="connsiteY227" fmla="*/ 20637 h 851265"/>
              <a:gd name="connsiteX228" fmla="*/ 11799620 w 12191998"/>
              <a:gd name="connsiteY228" fmla="*/ 36512 h 851265"/>
              <a:gd name="connsiteX229" fmla="*/ 11840896 w 12191998"/>
              <a:gd name="connsiteY229" fmla="*/ 52387 h 851265"/>
              <a:gd name="connsiteX230" fmla="*/ 11877408 w 12191998"/>
              <a:gd name="connsiteY230" fmla="*/ 68262 h 851265"/>
              <a:gd name="connsiteX231" fmla="*/ 11915508 w 12191998"/>
              <a:gd name="connsiteY231" fmla="*/ 87312 h 851265"/>
              <a:gd name="connsiteX232" fmla="*/ 11953608 w 12191998"/>
              <a:gd name="connsiteY232" fmla="*/ 106362 h 851265"/>
              <a:gd name="connsiteX233" fmla="*/ 11990120 w 12191998"/>
              <a:gd name="connsiteY233" fmla="*/ 125412 h 851265"/>
              <a:gd name="connsiteX234" fmla="*/ 12031396 w 12191998"/>
              <a:gd name="connsiteY234" fmla="*/ 141287 h 851265"/>
              <a:gd name="connsiteX235" fmla="*/ 12077432 w 12191998"/>
              <a:gd name="connsiteY235" fmla="*/ 155575 h 851265"/>
              <a:gd name="connsiteX236" fmla="*/ 12129820 w 12191998"/>
              <a:gd name="connsiteY236" fmla="*/ 166688 h 851265"/>
              <a:gd name="connsiteX237" fmla="*/ 12190146 w 12191998"/>
              <a:gd name="connsiteY237" fmla="*/ 174625 h 851265"/>
              <a:gd name="connsiteX238" fmla="*/ 12191998 w 12191998"/>
              <a:gd name="connsiteY238" fmla="*/ 174668 h 851265"/>
              <a:gd name="connsiteX239" fmla="*/ 12191998 w 12191998"/>
              <a:gd name="connsiteY239" fmla="*/ 851265 h 851265"/>
              <a:gd name="connsiteX240" fmla="*/ 0 w 12191998"/>
              <a:gd name="connsiteY240" fmla="*/ 851265 h 851265"/>
              <a:gd name="connsiteX241" fmla="*/ 0 w 12191998"/>
              <a:gd name="connsiteY241" fmla="*/ 174668 h 851265"/>
              <a:gd name="connsiteX242" fmla="*/ 1852 w 12191998"/>
              <a:gd name="connsiteY242" fmla="*/ 174625 h 851265"/>
              <a:gd name="connsiteX243" fmla="*/ 62177 w 12191998"/>
              <a:gd name="connsiteY243" fmla="*/ 166687 h 851265"/>
              <a:gd name="connsiteX244" fmla="*/ 114564 w 12191998"/>
              <a:gd name="connsiteY244" fmla="*/ 155575 h 851265"/>
              <a:gd name="connsiteX245" fmla="*/ 160602 w 12191998"/>
              <a:gd name="connsiteY245" fmla="*/ 141287 h 851265"/>
              <a:gd name="connsiteX246" fmla="*/ 201877 w 12191998"/>
              <a:gd name="connsiteY246" fmla="*/ 125412 h 851265"/>
              <a:gd name="connsiteX247" fmla="*/ 238389 w 12191998"/>
              <a:gd name="connsiteY247" fmla="*/ 106362 h 851265"/>
              <a:gd name="connsiteX248" fmla="*/ 276489 w 12191998"/>
              <a:gd name="connsiteY248" fmla="*/ 87312 h 851265"/>
              <a:gd name="connsiteX249" fmla="*/ 314589 w 12191998"/>
              <a:gd name="connsiteY249" fmla="*/ 68262 h 851265"/>
              <a:gd name="connsiteX250" fmla="*/ 351102 w 12191998"/>
              <a:gd name="connsiteY250" fmla="*/ 52387 h 851265"/>
              <a:gd name="connsiteX251" fmla="*/ 392377 w 12191998"/>
              <a:gd name="connsiteY251" fmla="*/ 36512 h 851265"/>
              <a:gd name="connsiteX252" fmla="*/ 438414 w 12191998"/>
              <a:gd name="connsiteY252" fmla="*/ 20637 h 851265"/>
              <a:gd name="connsiteX253" fmla="*/ 490802 w 12191998"/>
              <a:gd name="connsiteY253" fmla="*/ 9525 h 851265"/>
              <a:gd name="connsiteX254" fmla="*/ 551127 w 12191998"/>
              <a:gd name="connsiteY254" fmla="*/ 3175 h 85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1998" h="851265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6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2" y="36512"/>
                </a:lnTo>
                <a:lnTo>
                  <a:pt x="5002478" y="52387"/>
                </a:lnTo>
                <a:lnTo>
                  <a:pt x="5038989" y="68262"/>
                </a:lnTo>
                <a:lnTo>
                  <a:pt x="5077091" y="87312"/>
                </a:lnTo>
                <a:lnTo>
                  <a:pt x="5115189" y="106362"/>
                </a:lnTo>
                <a:lnTo>
                  <a:pt x="5151702" y="125412"/>
                </a:lnTo>
                <a:lnTo>
                  <a:pt x="5192978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10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8" y="3175"/>
                </a:lnTo>
                <a:lnTo>
                  <a:pt x="6086210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1998" y="174668"/>
                </a:lnTo>
                <a:lnTo>
                  <a:pt x="12191998" y="851265"/>
                </a:lnTo>
                <a:lnTo>
                  <a:pt x="0" y="851265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54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316" y="650240"/>
            <a:ext cx="9243803" cy="558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71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Stres a učení</a:t>
            </a:r>
          </a:p>
          <a:p>
            <a:pPr lvl="1"/>
            <a:r>
              <a:rPr lang="cs-CZ" dirty="0"/>
              <a:t>Eustres a distres(</a:t>
            </a:r>
            <a:r>
              <a:rPr lang="cs-CZ" dirty="0" err="1"/>
              <a:t>Lazarusova</a:t>
            </a:r>
            <a:r>
              <a:rPr lang="cs-CZ" dirty="0"/>
              <a:t> teorie)</a:t>
            </a:r>
          </a:p>
          <a:p>
            <a:pPr lvl="1"/>
            <a:r>
              <a:rPr lang="cs-CZ" dirty="0"/>
              <a:t>Stresová reakce (Hans </a:t>
            </a:r>
            <a:r>
              <a:rPr lang="cs-CZ" dirty="0" err="1"/>
              <a:t>Seley</a:t>
            </a:r>
            <a:r>
              <a:rPr lang="cs-CZ" dirty="0"/>
              <a:t>) </a:t>
            </a:r>
          </a:p>
          <a:p>
            <a:pPr lvl="1"/>
            <a:r>
              <a:rPr lang="cs-CZ" dirty="0"/>
              <a:t>Zklidňující dýchání</a:t>
            </a:r>
          </a:p>
          <a:p>
            <a:pPr lvl="1"/>
            <a:r>
              <a:rPr lang="cs-CZ" dirty="0"/>
              <a:t>Autogenní trénink x Progresivní svalová relaxace (napětí a uvolnění)</a:t>
            </a:r>
          </a:p>
          <a:p>
            <a:pPr lvl="1"/>
            <a:r>
              <a:rPr lang="cs-CZ" dirty="0" err="1"/>
              <a:t>Mindfulness</a:t>
            </a:r>
            <a:r>
              <a:rPr lang="cs-CZ" dirty="0"/>
              <a:t> – teď a tady, pozorování bez hodnocení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2900" y="1711325"/>
            <a:ext cx="346710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437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dirty="0"/>
              <a:t>Zdroje </a:t>
            </a:r>
            <a:r>
              <a:rPr lang="cs-CZ" sz="4000" dirty="0" err="1"/>
              <a:t>infografik</a:t>
            </a:r>
            <a:r>
              <a:rPr lang="cs-CZ" sz="4000" dirty="0"/>
              <a:t> pro použití ve škole (učitelé, děti, rodiče) (vč. kontaktů)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https://nevypustdusi.cz/infografika/</a:t>
            </a:r>
            <a:r>
              <a:rPr lang="cs-CZ" dirty="0"/>
              <a:t> </a:t>
            </a:r>
          </a:p>
          <a:p>
            <a:r>
              <a:rPr lang="cs-CZ" dirty="0">
                <a:hlinkClick r:id="rId3"/>
              </a:rPr>
              <a:t>https://www.centrumlocika.cz/koronavirus-a-clanky</a:t>
            </a:r>
            <a:r>
              <a:rPr lang="cs-CZ" dirty="0"/>
              <a:t>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3487" y="3348037"/>
            <a:ext cx="5410870" cy="338804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6166" y="1874517"/>
            <a:ext cx="4624907" cy="476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5914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A77D789-9DE0-43A3-B196-F13CFECFA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5051" y="382385"/>
            <a:ext cx="6015897" cy="1492132"/>
          </a:xfrm>
        </p:spPr>
        <p:txBody>
          <a:bodyPr>
            <a:normAutofit/>
          </a:bodyPr>
          <a:lstStyle/>
          <a:p>
            <a:r>
              <a:rPr lang="cs-CZ" dirty="0"/>
              <a:t>Videa  - rozšiřující materiál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BC648B-BC3C-4674-B1FD-2F9F1C6D7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5051" y="2286001"/>
            <a:ext cx="6015897" cy="3593591"/>
          </a:xfrm>
        </p:spPr>
        <p:txBody>
          <a:bodyPr>
            <a:normAutofit/>
          </a:bodyPr>
          <a:lstStyle/>
          <a:p>
            <a:r>
              <a:rPr lang="cs-CZ" dirty="0">
                <a:hlinkClick r:id="rId2"/>
              </a:rPr>
              <a:t>Jak emoce ovlivňují učení (video, aj, 4 min)</a:t>
            </a:r>
            <a:endParaRPr lang="cs-CZ" dirty="0"/>
          </a:p>
          <a:p>
            <a:r>
              <a:rPr lang="en-US" dirty="0">
                <a:hlinkClick r:id="rId3"/>
              </a:rPr>
              <a:t>Emotion, Stress, and Health: Crash Course Psychology #26 (video, </a:t>
            </a:r>
            <a:r>
              <a:rPr lang="en-US" dirty="0" err="1">
                <a:hlinkClick r:id="rId3"/>
              </a:rPr>
              <a:t>aj</a:t>
            </a:r>
            <a:r>
              <a:rPr lang="en-US" dirty="0">
                <a:hlinkClick r:id="rId3"/>
              </a:rPr>
              <a:t>, 10 min)</a:t>
            </a:r>
            <a:endParaRPr lang="cs-CZ" dirty="0"/>
          </a:p>
          <a:p>
            <a:r>
              <a:rPr lang="cs-CZ" dirty="0">
                <a:hlinkClick r:id="rId4"/>
              </a:rPr>
              <a:t>Stres a jeho efekty na naše tělo a myšlení (video, </a:t>
            </a:r>
            <a:r>
              <a:rPr lang="cs-CZ" dirty="0" err="1">
                <a:hlinkClick r:id="rId4"/>
              </a:rPr>
              <a:t>čj</a:t>
            </a:r>
            <a:r>
              <a:rPr lang="cs-CZ" dirty="0">
                <a:hlinkClick r:id="rId4"/>
              </a:rPr>
              <a:t>, 4 min)</a:t>
            </a:r>
            <a:endParaRPr lang="cs-CZ" dirty="0"/>
          </a:p>
          <a:p>
            <a:r>
              <a:rPr lang="cs-CZ" dirty="0">
                <a:hlinkClick r:id="rId5"/>
              </a:rPr>
              <a:t>Jak nepracovat s emocemi</a:t>
            </a:r>
            <a:r>
              <a:rPr lang="cs-CZ" dirty="0"/>
              <a:t> (</a:t>
            </a:r>
            <a:r>
              <a:rPr lang="cs-CZ" dirty="0" err="1"/>
              <a:t>serál</a:t>
            </a:r>
            <a:r>
              <a:rPr lang="cs-CZ" dirty="0"/>
              <a:t> Teorie Velkého Třesku)</a:t>
            </a:r>
          </a:p>
          <a:p>
            <a:r>
              <a:rPr lang="cs-CZ" dirty="0">
                <a:hlinkClick r:id="rId6"/>
              </a:rPr>
              <a:t>3. DÍL: KDYŽ ÚZKOST BOLÍ (video, </a:t>
            </a:r>
            <a:r>
              <a:rPr lang="cs-CZ" dirty="0" err="1">
                <a:hlinkClick r:id="rId6"/>
              </a:rPr>
              <a:t>čj</a:t>
            </a:r>
            <a:r>
              <a:rPr lang="cs-CZ" dirty="0">
                <a:hlinkClick r:id="rId6"/>
              </a:rPr>
              <a:t>, 17 min)</a:t>
            </a:r>
            <a:endParaRPr lang="cs-CZ" dirty="0"/>
          </a:p>
          <a:p>
            <a:endParaRPr lang="cs-C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2C8223-269B-E088-1A1D-CF12E343D7B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2556" r="18056"/>
          <a:stretch/>
        </p:blipFill>
        <p:spPr>
          <a:xfrm>
            <a:off x="7389812" y="10"/>
            <a:ext cx="4802188" cy="6857990"/>
          </a:xfrm>
          <a:custGeom>
            <a:avLst/>
            <a:gdLst/>
            <a:ahLst/>
            <a:cxnLst/>
            <a:rect l="l" t="t" r="r" b="b"/>
            <a:pathLst>
              <a:path w="4802188" h="685800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42867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Trochu teorie pro dobrou praxi 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85763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489" y="277951"/>
            <a:ext cx="8231904" cy="1142039"/>
          </a:xfrm>
        </p:spPr>
        <p:txBody>
          <a:bodyPr vert="horz" lIns="0" tIns="0" rIns="0" bIns="0" rtlCol="0" anchor="t">
            <a:normAutofit fontScale="90000"/>
          </a:bodyPr>
          <a:lstStyle/>
          <a:p>
            <a:pPr marL="325481" indent="-325481"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cs-CZ" altLang="en-US" dirty="0"/>
              <a:t>Škola jako zdroj zátěže žáků</a:t>
            </a:r>
            <a:r>
              <a:rPr lang="en-GB" altLang="en-US" dirty="0"/>
              <a:t> 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2196072" y="1781468"/>
            <a:ext cx="7958276" cy="4573920"/>
          </a:xfrm>
        </p:spPr>
        <p:txBody>
          <a:bodyPr vert="horz" lIns="0" tIns="0" rIns="0" bIns="0" rtlCol="0">
            <a:normAutofit fontScale="92500" lnSpcReduction="10000"/>
          </a:bodyPr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GB" altLang="en-US" sz="2449" dirty="0"/>
              <a:t>Od </a:t>
            </a:r>
            <a:r>
              <a:rPr lang="en-GB" altLang="en-US" sz="2449" dirty="0" err="1"/>
              <a:t>posouzení</a:t>
            </a:r>
            <a:r>
              <a:rPr lang="en-GB" altLang="en-US" sz="2449" dirty="0"/>
              <a:t> </a:t>
            </a:r>
            <a:r>
              <a:rPr lang="en-GB" altLang="en-US" sz="2449" dirty="0" err="1"/>
              <a:t>připravenosti</a:t>
            </a:r>
            <a:r>
              <a:rPr lang="en-GB" altLang="en-US" sz="2449" dirty="0"/>
              <a:t> </a:t>
            </a:r>
            <a:r>
              <a:rPr lang="en-GB" altLang="en-US" sz="2449" dirty="0" err="1"/>
              <a:t>ke</a:t>
            </a:r>
            <a:r>
              <a:rPr lang="en-GB" altLang="en-US" sz="2449" dirty="0"/>
              <a:t> </a:t>
            </a:r>
            <a:r>
              <a:rPr lang="en-GB" altLang="en-US" sz="2449" dirty="0" err="1"/>
              <a:t>školní</a:t>
            </a:r>
            <a:r>
              <a:rPr lang="en-GB" altLang="en-US" sz="2449" dirty="0"/>
              <a:t> </a:t>
            </a:r>
            <a:r>
              <a:rPr lang="en-GB" altLang="en-US" sz="2449" dirty="0" err="1"/>
              <a:t>docházce</a:t>
            </a:r>
            <a:r>
              <a:rPr lang="en-GB" altLang="en-US" sz="2449" dirty="0"/>
              <a:t> je </a:t>
            </a:r>
            <a:r>
              <a:rPr lang="en-GB" altLang="en-US" sz="2449" dirty="0" err="1"/>
              <a:t>škola</a:t>
            </a:r>
            <a:r>
              <a:rPr lang="en-GB" altLang="en-US" sz="2449" dirty="0"/>
              <a:t> </a:t>
            </a:r>
            <a:r>
              <a:rPr lang="en-GB" altLang="en-US" sz="2449" dirty="0" err="1"/>
              <a:t>zdrojem</a:t>
            </a:r>
            <a:r>
              <a:rPr lang="en-GB" altLang="en-US" sz="2449" dirty="0"/>
              <a:t> </a:t>
            </a:r>
            <a:r>
              <a:rPr lang="en-GB" altLang="en-US" sz="2449" dirty="0" err="1"/>
              <a:t>napětí</a:t>
            </a:r>
            <a:r>
              <a:rPr lang="en-GB" altLang="en-US" sz="2449" dirty="0"/>
              <a:t> a </a:t>
            </a:r>
            <a:r>
              <a:rPr lang="en-GB" altLang="en-US" sz="2449" dirty="0" err="1"/>
              <a:t>stresu</a:t>
            </a:r>
            <a:r>
              <a:rPr lang="en-GB" altLang="en-US" sz="2449" dirty="0"/>
              <a:t> </a:t>
            </a:r>
            <a:r>
              <a:rPr lang="en-GB" altLang="en-US" sz="2449" i="1" dirty="0"/>
              <a:t>(</a:t>
            </a:r>
            <a:r>
              <a:rPr lang="cs-CZ" altLang="en-US" sz="2449" i="1" dirty="0"/>
              <a:t>jakkoli může být představa dětí o škole nepřesná; </a:t>
            </a:r>
            <a:r>
              <a:rPr lang="en-GB" altLang="en-US" sz="2449" i="1" dirty="0" err="1"/>
              <a:t>např</a:t>
            </a:r>
            <a:r>
              <a:rPr lang="en-GB" altLang="en-US" sz="2449" i="1" dirty="0"/>
              <a:t>. </a:t>
            </a:r>
            <a:r>
              <a:rPr lang="en-GB" altLang="en-US" sz="2449" i="1" dirty="0" err="1"/>
              <a:t>reakce</a:t>
            </a:r>
            <a:r>
              <a:rPr lang="en-GB" altLang="en-US" sz="2449" i="1" dirty="0"/>
              <a:t> </a:t>
            </a:r>
            <a:r>
              <a:rPr lang="en-GB" altLang="en-US" sz="2449" i="1" dirty="0" err="1"/>
              <a:t>rodičů</a:t>
            </a:r>
            <a:r>
              <a:rPr lang="en-GB" altLang="en-US" sz="2449" i="1" dirty="0"/>
              <a:t>)</a:t>
            </a:r>
          </a:p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GB" altLang="en-US" sz="2449" i="1" dirty="0" err="1"/>
              <a:t>Zdroje</a:t>
            </a:r>
            <a:r>
              <a:rPr lang="en-GB" altLang="en-US" sz="2449" i="1" dirty="0"/>
              <a:t> </a:t>
            </a:r>
            <a:r>
              <a:rPr lang="en-GB" altLang="en-US" sz="2449" i="1" dirty="0" err="1"/>
              <a:t>ve</a:t>
            </a:r>
            <a:r>
              <a:rPr lang="en-GB" altLang="en-US" sz="2449" i="1" dirty="0"/>
              <a:t> </a:t>
            </a:r>
            <a:r>
              <a:rPr lang="en-GB" altLang="en-US" sz="2449" i="1" dirty="0" err="1"/>
              <a:t>škole</a:t>
            </a:r>
            <a:r>
              <a:rPr lang="en-GB" altLang="en-US" sz="2449" i="1" dirty="0"/>
              <a:t>:</a:t>
            </a:r>
          </a:p>
          <a:p>
            <a:pPr lvl="1"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GB" altLang="en-US" sz="1996" i="1" dirty="0" err="1"/>
              <a:t>učitelé</a:t>
            </a:r>
            <a:endParaRPr lang="en-GB" altLang="en-US" sz="1996" i="1" dirty="0"/>
          </a:p>
          <a:p>
            <a:pPr lvl="1"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GB" altLang="en-US" sz="1996" i="1" dirty="0" err="1"/>
              <a:t>spolužáci</a:t>
            </a:r>
            <a:endParaRPr lang="en-GB" altLang="en-US" sz="1996" i="1" dirty="0"/>
          </a:p>
          <a:p>
            <a:pPr lvl="1"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GB" altLang="en-US" sz="1996" i="1" dirty="0" err="1"/>
              <a:t>rodiče</a:t>
            </a:r>
            <a:endParaRPr lang="en-GB" altLang="en-US" sz="1996" i="1" dirty="0"/>
          </a:p>
          <a:p>
            <a:pPr lvl="1"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GB" altLang="en-US" sz="1996" i="1" dirty="0" err="1"/>
              <a:t>požadované</a:t>
            </a:r>
            <a:r>
              <a:rPr lang="en-GB" altLang="en-US" sz="1996" i="1" dirty="0"/>
              <a:t> </a:t>
            </a:r>
            <a:r>
              <a:rPr lang="en-GB" altLang="en-US" sz="1996" i="1" dirty="0" err="1"/>
              <a:t>činnosti</a:t>
            </a:r>
            <a:endParaRPr lang="en-GB" altLang="en-US" sz="1996" i="1" dirty="0"/>
          </a:p>
          <a:p>
            <a:pPr lvl="1"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GB" altLang="en-US" sz="1996" i="1" dirty="0" err="1"/>
              <a:t>požadované</a:t>
            </a:r>
            <a:r>
              <a:rPr lang="en-GB" altLang="en-US" sz="1996" i="1" dirty="0"/>
              <a:t> tempo</a:t>
            </a:r>
          </a:p>
          <a:p>
            <a:pPr lvl="1"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GB" altLang="en-US" sz="1996" i="1" dirty="0" err="1"/>
              <a:t>kvalita</a:t>
            </a:r>
            <a:r>
              <a:rPr lang="en-GB" altLang="en-US" sz="1996" i="1" dirty="0"/>
              <a:t> </a:t>
            </a:r>
            <a:r>
              <a:rPr lang="en-GB" altLang="en-US" sz="1996" i="1" dirty="0" err="1"/>
              <a:t>činnosti</a:t>
            </a:r>
            <a:endParaRPr lang="en-GB" altLang="en-US" sz="1996" i="1" dirty="0"/>
          </a:p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GB" altLang="en-US" sz="2449" i="1" dirty="0" err="1"/>
              <a:t>kurikulum</a:t>
            </a:r>
            <a:endParaRPr lang="en-GB" altLang="en-US" sz="2449" i="1" dirty="0"/>
          </a:p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GB" altLang="en-US" sz="2449" i="1" dirty="0" err="1"/>
              <a:t>skryté</a:t>
            </a:r>
            <a:r>
              <a:rPr lang="en-GB" altLang="en-US" sz="2449" i="1" dirty="0"/>
              <a:t> </a:t>
            </a:r>
            <a:r>
              <a:rPr lang="en-GB" altLang="en-US" sz="2449" i="1" dirty="0" err="1"/>
              <a:t>kurikulum</a:t>
            </a:r>
            <a:endParaRPr lang="en-GB" altLang="en-US" sz="2449" i="1" dirty="0"/>
          </a:p>
        </p:txBody>
      </p:sp>
    </p:spTree>
    <p:extLst>
      <p:ext uri="{BB962C8B-B14F-4D97-AF65-F5344CB8AC3E}">
        <p14:creationId xmlns:p14="http://schemas.microsoft.com/office/powerpoint/2010/main" val="922514752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489" y="277951"/>
            <a:ext cx="8231904" cy="947619"/>
          </a:xfrm>
        </p:spPr>
        <p:txBody>
          <a:bodyPr vert="horz" lIns="0" tIns="0" rIns="0" bIns="0" rtlCol="0" anchor="t">
            <a:normAutofit fontScale="90000"/>
          </a:bodyPr>
          <a:lstStyle/>
          <a:p>
            <a:pPr marL="325481" indent="-325481"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altLang="en-US" sz="3992"/>
              <a:t>Školní zátěžová situace </a:t>
            </a:r>
            <a:br>
              <a:rPr lang="cs-CZ" altLang="en-US" sz="3992"/>
            </a:br>
            <a:r>
              <a:rPr lang="en-GB" altLang="en-US" sz="3720"/>
              <a:t>(academic stressors)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2196072" y="1600009"/>
            <a:ext cx="8368718" cy="4660329"/>
          </a:xfrm>
        </p:spPr>
        <p:txBody>
          <a:bodyPr vert="horz" lIns="0" tIns="0" rIns="0" bIns="0" rtlCol="0">
            <a:normAutofit/>
          </a:bodyPr>
          <a:lstStyle/>
          <a:p>
            <a:pPr>
              <a:lnSpc>
                <a:spcPct val="90000"/>
              </a:lnSpc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GB" altLang="en-US" sz="2449"/>
              <a:t>týká se primárně žáka nebo skupiny žáků</a:t>
            </a:r>
          </a:p>
          <a:p>
            <a:pPr>
              <a:lnSpc>
                <a:spcPct val="90000"/>
              </a:lnSpc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GB" altLang="en-US" sz="2449" b="1"/>
              <a:t>vyskytuje se ve škole, nebo s ní těsně souvisí</a:t>
            </a:r>
          </a:p>
          <a:p>
            <a:pPr>
              <a:lnSpc>
                <a:spcPct val="90000"/>
              </a:lnSpc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GB" altLang="en-US" sz="2449" b="1"/>
              <a:t>různé zdroje</a:t>
            </a:r>
            <a:r>
              <a:rPr lang="cs-CZ" altLang="en-US" sz="2449" b="1"/>
              <a:t>:</a:t>
            </a:r>
            <a:r>
              <a:rPr lang="en-GB" altLang="en-US" sz="2449"/>
              <a:t> </a:t>
            </a:r>
            <a:r>
              <a:rPr lang="en-GB" altLang="en-US" sz="2449" i="1"/>
              <a:t>(vnitřní / vnější; stabilní /nestabilní; žákem ovlivnitelné / neovlivnitelné)</a:t>
            </a:r>
          </a:p>
          <a:p>
            <a:pPr>
              <a:lnSpc>
                <a:spcPct val="90000"/>
              </a:lnSpc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GB" altLang="en-US" sz="2449" b="1"/>
              <a:t>působí:</a:t>
            </a:r>
            <a:r>
              <a:rPr lang="en-GB" altLang="en-US" sz="2449" i="1"/>
              <a:t> dlouhodobě / krátkodobě; spojitě / přerušovaně</a:t>
            </a:r>
          </a:p>
          <a:p>
            <a:pPr>
              <a:lnSpc>
                <a:spcPct val="90000"/>
              </a:lnSpc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GB" altLang="en-US" sz="2449" b="1"/>
              <a:t>funguje:</a:t>
            </a:r>
            <a:r>
              <a:rPr lang="en-GB" altLang="en-US" sz="2449" i="1"/>
              <a:t> reálně / jako hrozba</a:t>
            </a:r>
          </a:p>
          <a:p>
            <a:pPr>
              <a:lnSpc>
                <a:spcPct val="90000"/>
              </a:lnSpc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GB" altLang="en-US" sz="2449" b="1"/>
              <a:t>podoba:</a:t>
            </a:r>
            <a:r>
              <a:rPr lang="en-GB" altLang="en-US" sz="2449" i="1"/>
              <a:t> obvyklé požadavky / výzvy / mezní situace</a:t>
            </a:r>
          </a:p>
          <a:p>
            <a:pPr>
              <a:lnSpc>
                <a:spcPct val="90000"/>
              </a:lnSpc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GB" altLang="en-US" sz="2449" b="1"/>
              <a:t>provázena</a:t>
            </a:r>
            <a:r>
              <a:rPr lang="cs-CZ" altLang="en-US" sz="2449" b="1"/>
              <a:t>:</a:t>
            </a:r>
            <a:r>
              <a:rPr lang="en-GB" altLang="en-US" sz="2449"/>
              <a:t> negativními a nepříjemnými emocemi</a:t>
            </a:r>
          </a:p>
          <a:p>
            <a:pPr>
              <a:lnSpc>
                <a:spcPct val="90000"/>
              </a:lnSpc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GB" altLang="en-US" sz="2449" b="1"/>
              <a:t>účinek:</a:t>
            </a:r>
            <a:r>
              <a:rPr lang="en-GB" altLang="en-US" sz="2449"/>
              <a:t> postupná kumulace / aktuální nápor</a:t>
            </a:r>
          </a:p>
          <a:p>
            <a:pPr>
              <a:lnSpc>
                <a:spcPct val="90000"/>
              </a:lnSpc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GB" altLang="en-US" sz="2449" b="1"/>
              <a:t>rozměr:</a:t>
            </a:r>
            <a:r>
              <a:rPr lang="en-GB" altLang="en-US" sz="2449"/>
              <a:t> objektivní i </a:t>
            </a:r>
            <a:r>
              <a:rPr lang="en-GB" altLang="en-US" sz="2449" b="1"/>
              <a:t>subjektivní</a:t>
            </a:r>
          </a:p>
        </p:txBody>
      </p:sp>
    </p:spTree>
    <p:extLst>
      <p:ext uri="{BB962C8B-B14F-4D97-AF65-F5344CB8AC3E}">
        <p14:creationId xmlns:p14="http://schemas.microsoft.com/office/powerpoint/2010/main" val="56725750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489" y="277951"/>
            <a:ext cx="8231904" cy="1142039"/>
          </a:xfrm>
        </p:spPr>
        <p:txBody>
          <a:bodyPr vert="horz" lIns="0" tIns="0" rIns="0" bIns="0" rtlCol="0" anchor="t">
            <a:normAutofit fontScale="90000"/>
          </a:bodyPr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altLang="en-US" dirty="0" err="1"/>
              <a:t>Příklady</a:t>
            </a:r>
            <a:r>
              <a:rPr lang="en-GB" altLang="en-US" dirty="0"/>
              <a:t> (</a:t>
            </a:r>
            <a:r>
              <a:rPr lang="en-GB" altLang="en-US" dirty="0" err="1"/>
              <a:t>součást</a:t>
            </a:r>
            <a:r>
              <a:rPr lang="en-GB" altLang="en-US" dirty="0"/>
              <a:t> </a:t>
            </a:r>
            <a:r>
              <a:rPr lang="en-GB" altLang="en-US" dirty="0" err="1"/>
              <a:t>tzv</a:t>
            </a:r>
            <a:r>
              <a:rPr lang="en-GB" altLang="en-US" dirty="0"/>
              <a:t>. </a:t>
            </a:r>
            <a:r>
              <a:rPr lang="en-GB" altLang="en-US" dirty="0" err="1"/>
              <a:t>skrytého</a:t>
            </a:r>
            <a:r>
              <a:rPr lang="en-GB" altLang="en-US" dirty="0"/>
              <a:t> </a:t>
            </a:r>
            <a:r>
              <a:rPr lang="en-GB" altLang="en-US" dirty="0" err="1"/>
              <a:t>kurikula</a:t>
            </a:r>
            <a:r>
              <a:rPr lang="en-GB" altLang="en-US" dirty="0"/>
              <a:t>)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2196072" y="1781468"/>
            <a:ext cx="7958276" cy="4503352"/>
          </a:xfrm>
        </p:spPr>
        <p:txBody>
          <a:bodyPr vert="horz" lIns="0" tIns="0" rIns="0" bIns="0" rtlCol="0">
            <a:normAutofit/>
          </a:bodyPr>
          <a:lstStyle/>
          <a:p>
            <a:pPr marL="320042" indent="-320042">
              <a:buFont typeface="Wingdings"/>
              <a:buChar char="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lang="en-GB"/>
              <a:t>řešení nepřiměřeně obtížné úlohy</a:t>
            </a:r>
          </a:p>
          <a:p>
            <a:pPr marL="320042" indent="-320042">
              <a:buFont typeface="Wingdings"/>
              <a:buChar char="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lang="en-GB"/>
              <a:t>řešení úlohy nepřiměřeným tempem</a:t>
            </a:r>
          </a:p>
          <a:p>
            <a:pPr marL="320042" indent="-320042">
              <a:buFont typeface="Wingdings"/>
              <a:buChar char="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lang="en-GB"/>
              <a:t>kontakt s učitelem, který má k žákovi negativní vztah (až tzv. Golem efekt)</a:t>
            </a:r>
          </a:p>
          <a:p>
            <a:pPr marL="320042" indent="-320042">
              <a:buFont typeface="Wingdings"/>
              <a:buChar char="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lang="en-GB"/>
              <a:t>rvačka se spolužáky jako výzva a kriterium sociální pozice</a:t>
            </a:r>
          </a:p>
          <a:p>
            <a:pPr marL="320042" indent="-320042">
              <a:buFont typeface="Wingdings"/>
              <a:buChar char="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lang="en-GB"/>
              <a:t>vyrovnání se s vědomím vlastní noblíbenosti mezi spolužáky atd.</a:t>
            </a:r>
          </a:p>
          <a:p>
            <a:pPr marL="320042" indent="-320042"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endParaRPr lang="en-GB"/>
          </a:p>
          <a:p>
            <a:pPr marL="320042" indent="-320042"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lang="en-GB" b="1"/>
              <a:t>výsledkem je tzv. psychosociální stres</a:t>
            </a:r>
          </a:p>
        </p:txBody>
      </p:sp>
    </p:spTree>
    <p:extLst>
      <p:ext uri="{BB962C8B-B14F-4D97-AF65-F5344CB8AC3E}">
        <p14:creationId xmlns:p14="http://schemas.microsoft.com/office/powerpoint/2010/main" val="4289927691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489" y="277951"/>
            <a:ext cx="8231904" cy="1142039"/>
          </a:xfrm>
        </p:spPr>
        <p:txBody>
          <a:bodyPr vert="horz" lIns="0" tIns="0" rIns="0" bIns="0" rtlCol="0" anchor="t">
            <a:normAutofit fontScale="90000"/>
          </a:bodyPr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altLang="en-US"/>
              <a:t>Kontinuum stresorů </a:t>
            </a:r>
            <a:r>
              <a:rPr lang="en-GB" altLang="en-US" sz="3266"/>
              <a:t>(Wheaton, 1996, s. 48)</a:t>
            </a:r>
          </a:p>
        </p:txBody>
      </p:sp>
      <p:sp>
        <p:nvSpPr>
          <p:cNvPr id="13315" name="Line 2"/>
          <p:cNvSpPr>
            <a:spLocks noChangeShapeType="1"/>
          </p:cNvSpPr>
          <p:nvPr/>
        </p:nvSpPr>
        <p:spPr bwMode="auto">
          <a:xfrm>
            <a:off x="2082299" y="5489857"/>
            <a:ext cx="8201662" cy="12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13316" name="Line 3"/>
          <p:cNvSpPr>
            <a:spLocks noChangeShapeType="1"/>
          </p:cNvSpPr>
          <p:nvPr/>
        </p:nvSpPr>
        <p:spPr bwMode="auto">
          <a:xfrm>
            <a:off x="2600753" y="3802000"/>
            <a:ext cx="1441" cy="1263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13317" name="Line 4"/>
          <p:cNvSpPr>
            <a:spLocks noChangeShapeType="1"/>
          </p:cNvSpPr>
          <p:nvPr/>
        </p:nvSpPr>
        <p:spPr bwMode="auto">
          <a:xfrm>
            <a:off x="8077649" y="4360778"/>
            <a:ext cx="1440" cy="6912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13318" name="Line 5"/>
          <p:cNvSpPr>
            <a:spLocks noChangeShapeType="1"/>
          </p:cNvSpPr>
          <p:nvPr/>
        </p:nvSpPr>
        <p:spPr bwMode="auto">
          <a:xfrm>
            <a:off x="4474391" y="4320454"/>
            <a:ext cx="1440" cy="7186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13319" name="Line 6"/>
          <p:cNvSpPr>
            <a:spLocks noChangeShapeType="1"/>
          </p:cNvSpPr>
          <p:nvPr/>
        </p:nvSpPr>
        <p:spPr bwMode="auto">
          <a:xfrm>
            <a:off x="9844714" y="3842324"/>
            <a:ext cx="1441" cy="1263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13320" name="Line 7"/>
          <p:cNvSpPr>
            <a:spLocks noChangeShapeType="1"/>
          </p:cNvSpPr>
          <p:nvPr/>
        </p:nvSpPr>
        <p:spPr bwMode="auto">
          <a:xfrm>
            <a:off x="7206357" y="2056536"/>
            <a:ext cx="1441" cy="1263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13321" name="Line 8"/>
          <p:cNvSpPr>
            <a:spLocks noChangeShapeType="1"/>
          </p:cNvSpPr>
          <p:nvPr/>
        </p:nvSpPr>
        <p:spPr bwMode="auto">
          <a:xfrm>
            <a:off x="5377365" y="2056536"/>
            <a:ext cx="1441" cy="1263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13322" name="Line 9"/>
          <p:cNvSpPr>
            <a:spLocks noChangeShapeType="1"/>
          </p:cNvSpPr>
          <p:nvPr/>
        </p:nvSpPr>
        <p:spPr bwMode="auto">
          <a:xfrm>
            <a:off x="6309144" y="4293092"/>
            <a:ext cx="1440" cy="7186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13323" name="Text Box 10"/>
          <p:cNvSpPr txBox="1">
            <a:spLocks noChangeArrowheads="1"/>
          </p:cNvSpPr>
          <p:nvPr/>
        </p:nvSpPr>
        <p:spPr bwMode="auto">
          <a:xfrm>
            <a:off x="5312559" y="1600009"/>
            <a:ext cx="1980207" cy="33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359" b="1">
                <a:latin typeface="Times New Roman" charset="0"/>
              </a:rPr>
              <a:t>makrostresory</a:t>
            </a:r>
          </a:p>
        </p:txBody>
      </p:sp>
      <p:sp>
        <p:nvSpPr>
          <p:cNvPr id="13324" name="Text Box 11"/>
          <p:cNvSpPr txBox="1">
            <a:spLocks noChangeArrowheads="1"/>
          </p:cNvSpPr>
          <p:nvPr/>
        </p:nvSpPr>
        <p:spPr bwMode="auto">
          <a:xfrm>
            <a:off x="2095261" y="3296507"/>
            <a:ext cx="973023" cy="31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723900" algn="l"/>
              </a:tabLst>
              <a:defRPr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tabLst>
                <a:tab pos="723900" algn="l"/>
              </a:tabLst>
              <a:defRPr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tabLst>
                <a:tab pos="723900" algn="l"/>
              </a:tabLst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tabLst>
                <a:tab pos="723900" algn="l"/>
              </a:tabLst>
              <a:defRPr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tabLst>
                <a:tab pos="723900" algn="l"/>
              </a:tabLst>
              <a:defRPr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177">
                <a:latin typeface="Times New Roman" charset="0"/>
              </a:rPr>
              <a:t>traumata</a:t>
            </a:r>
          </a:p>
        </p:txBody>
      </p:sp>
      <p:sp>
        <p:nvSpPr>
          <p:cNvPr id="13325" name="Text Box 12"/>
          <p:cNvSpPr txBox="1">
            <a:spLocks noChangeArrowheads="1"/>
          </p:cNvSpPr>
          <p:nvPr/>
        </p:nvSpPr>
        <p:spPr bwMode="auto">
          <a:xfrm>
            <a:off x="9289924" y="3136650"/>
            <a:ext cx="1098058" cy="62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723900" algn="l"/>
              </a:tabLst>
              <a:defRPr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tabLst>
                <a:tab pos="723900" algn="l"/>
              </a:tabLst>
              <a:defRPr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tabLst>
                <a:tab pos="723900" algn="l"/>
              </a:tabLst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tabLst>
                <a:tab pos="723900" algn="l"/>
              </a:tabLst>
              <a:defRPr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tabLst>
                <a:tab pos="723900" algn="l"/>
              </a:tabLst>
              <a:defRPr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177">
                <a:latin typeface="Times New Roman" charset="0"/>
              </a:rPr>
              <a:t>chronické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177">
                <a:latin typeface="Times New Roman" charset="0"/>
              </a:rPr>
              <a:t>stresory</a:t>
            </a:r>
          </a:p>
        </p:txBody>
      </p:sp>
      <p:sp>
        <p:nvSpPr>
          <p:cNvPr id="13326" name="Text Box 13"/>
          <p:cNvSpPr txBox="1">
            <a:spLocks noChangeArrowheads="1"/>
          </p:cNvSpPr>
          <p:nvPr/>
        </p:nvSpPr>
        <p:spPr bwMode="auto">
          <a:xfrm>
            <a:off x="5652739" y="3522611"/>
            <a:ext cx="1284006" cy="62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177">
                <a:latin typeface="Times New Roman" charset="0"/>
              </a:rPr>
              <a:t>každodenní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177">
                <a:latin typeface="Times New Roman" charset="0"/>
              </a:rPr>
              <a:t>starosti</a:t>
            </a:r>
          </a:p>
        </p:txBody>
      </p:sp>
      <p:sp>
        <p:nvSpPr>
          <p:cNvPr id="13327" name="Text Box 14"/>
          <p:cNvSpPr txBox="1">
            <a:spLocks noChangeArrowheads="1"/>
          </p:cNvSpPr>
          <p:nvPr/>
        </p:nvSpPr>
        <p:spPr bwMode="auto">
          <a:xfrm>
            <a:off x="4018442" y="3469326"/>
            <a:ext cx="881653" cy="62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723900" algn="l"/>
              </a:tabLst>
              <a:defRPr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tabLst>
                <a:tab pos="723900" algn="l"/>
              </a:tabLst>
              <a:defRPr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tabLst>
                <a:tab pos="723900" algn="l"/>
              </a:tabLst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tabLst>
                <a:tab pos="723900" algn="l"/>
              </a:tabLst>
              <a:defRPr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tabLst>
                <a:tab pos="723900" algn="l"/>
              </a:tabLst>
              <a:defRPr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177">
                <a:latin typeface="Times New Roman" charset="0"/>
              </a:rPr>
              <a:t>životní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177">
                <a:latin typeface="Times New Roman" charset="0"/>
              </a:rPr>
              <a:t>události</a:t>
            </a:r>
          </a:p>
        </p:txBody>
      </p:sp>
      <p:sp>
        <p:nvSpPr>
          <p:cNvPr id="13328" name="Text Box 15"/>
          <p:cNvSpPr txBox="1">
            <a:spLocks noChangeArrowheads="1"/>
          </p:cNvSpPr>
          <p:nvPr/>
        </p:nvSpPr>
        <p:spPr bwMode="auto">
          <a:xfrm>
            <a:off x="7678727" y="3789038"/>
            <a:ext cx="774251" cy="31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723900" algn="l"/>
              </a:tabLst>
              <a:defRPr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tabLst>
                <a:tab pos="723900" algn="l"/>
              </a:tabLst>
              <a:defRPr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tabLst>
                <a:tab pos="723900" algn="l"/>
              </a:tabLst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tabLst>
                <a:tab pos="723900" algn="l"/>
              </a:tabLst>
              <a:defRPr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tabLst>
                <a:tab pos="723900" algn="l"/>
              </a:tabLst>
              <a:defRPr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177">
                <a:latin typeface="Times New Roman" charset="0"/>
              </a:rPr>
              <a:t>hrozby</a:t>
            </a:r>
          </a:p>
        </p:txBody>
      </p:sp>
      <p:sp>
        <p:nvSpPr>
          <p:cNvPr id="13329" name="Text Box 16"/>
          <p:cNvSpPr txBox="1">
            <a:spLocks noChangeArrowheads="1"/>
          </p:cNvSpPr>
          <p:nvPr/>
        </p:nvSpPr>
        <p:spPr bwMode="auto">
          <a:xfrm>
            <a:off x="2016052" y="5649714"/>
            <a:ext cx="1934056" cy="31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177" i="1">
                <a:latin typeface="Times New Roman" charset="0"/>
              </a:rPr>
              <a:t>diskrétní stresory</a:t>
            </a:r>
          </a:p>
        </p:txBody>
      </p:sp>
      <p:sp>
        <p:nvSpPr>
          <p:cNvPr id="13330" name="Text Box 17"/>
          <p:cNvSpPr txBox="1">
            <a:spLocks noChangeArrowheads="1"/>
          </p:cNvSpPr>
          <p:nvPr/>
        </p:nvSpPr>
        <p:spPr bwMode="auto">
          <a:xfrm>
            <a:off x="8449208" y="5649714"/>
            <a:ext cx="1701620" cy="31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177" i="1">
                <a:latin typeface="Times New Roman" charset="0"/>
              </a:rPr>
              <a:t>spojité stresory</a:t>
            </a:r>
          </a:p>
        </p:txBody>
      </p:sp>
      <p:sp>
        <p:nvSpPr>
          <p:cNvPr id="13331" name="Line 19"/>
          <p:cNvSpPr>
            <a:spLocks noChangeShapeType="1"/>
          </p:cNvSpPr>
          <p:nvPr/>
        </p:nvSpPr>
        <p:spPr bwMode="auto">
          <a:xfrm>
            <a:off x="5377365" y="2056536"/>
            <a:ext cx="182899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33"/>
          </a:p>
        </p:txBody>
      </p:sp>
    </p:spTree>
    <p:extLst>
      <p:ext uri="{BB962C8B-B14F-4D97-AF65-F5344CB8AC3E}">
        <p14:creationId xmlns:p14="http://schemas.microsoft.com/office/powerpoint/2010/main" val="336100958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489" y="277951"/>
            <a:ext cx="8231904" cy="1142039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altLang="en-US"/>
              <a:t>Zvládání zátěže (coping)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2115423" y="1535202"/>
            <a:ext cx="8208862" cy="4676171"/>
          </a:xfrm>
        </p:spPr>
        <p:txBody>
          <a:bodyPr vert="horz" lIns="0" tIns="0" rIns="0" bIns="0" rtlCol="0">
            <a:normAutofit fontScale="92500" lnSpcReduction="20000"/>
          </a:bodyPr>
          <a:lstStyle/>
          <a:p>
            <a:pPr>
              <a:lnSpc>
                <a:spcPct val="80000"/>
              </a:lnSpc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GB" altLang="en-US" sz="1814" dirty="0" err="1"/>
              <a:t>nejednotnost</a:t>
            </a:r>
            <a:r>
              <a:rPr lang="en-GB" altLang="en-US" sz="1814" dirty="0"/>
              <a:t> </a:t>
            </a:r>
            <a:r>
              <a:rPr lang="en-GB" altLang="en-US" sz="1814" dirty="0" err="1"/>
              <a:t>vymezení</a:t>
            </a:r>
            <a:r>
              <a:rPr lang="cs-CZ" altLang="en-US" sz="1814" dirty="0"/>
              <a:t> – řada teorií; téma v psychosomatice, pozitivní psychologii, vývojové psychologii, sociální  i pedagogické psychologii</a:t>
            </a:r>
          </a:p>
          <a:p>
            <a:pPr>
              <a:lnSpc>
                <a:spcPct val="80000"/>
              </a:lnSpc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cs-CZ" altLang="en-US" sz="1814" dirty="0"/>
              <a:t>původně </a:t>
            </a:r>
          </a:p>
          <a:p>
            <a:pPr lvl="1">
              <a:lnSpc>
                <a:spcPct val="80000"/>
              </a:lnSpc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cs-CZ" altLang="en-US" sz="1542" dirty="0"/>
              <a:t>jen </a:t>
            </a:r>
            <a:r>
              <a:rPr lang="en-GB" altLang="en-US" sz="1542" dirty="0" err="1"/>
              <a:t>zvládání</a:t>
            </a:r>
            <a:r>
              <a:rPr lang="en-GB" altLang="en-US" sz="1542" dirty="0"/>
              <a:t> </a:t>
            </a:r>
            <a:r>
              <a:rPr lang="en-GB" altLang="en-US" sz="1542" dirty="0" err="1"/>
              <a:t>nadlimitní</a:t>
            </a:r>
            <a:r>
              <a:rPr lang="en-GB" altLang="en-US" sz="1542" dirty="0"/>
              <a:t> </a:t>
            </a:r>
            <a:r>
              <a:rPr lang="en-GB" altLang="en-US" sz="1542" dirty="0" err="1"/>
              <a:t>zátěže</a:t>
            </a:r>
            <a:r>
              <a:rPr lang="en-GB" altLang="en-US" sz="1542" dirty="0"/>
              <a:t> </a:t>
            </a:r>
            <a:r>
              <a:rPr lang="cs-CZ" altLang="en-US" sz="1542" dirty="0"/>
              <a:t>s důrazem na fyziologické projevy </a:t>
            </a:r>
            <a:r>
              <a:rPr lang="en-GB" altLang="en-US" sz="1542" dirty="0"/>
              <a:t>(</a:t>
            </a:r>
            <a:r>
              <a:rPr lang="cs-CZ" altLang="en-US" sz="1542" dirty="0" err="1"/>
              <a:t>Selye</a:t>
            </a:r>
            <a:r>
              <a:rPr lang="en-GB" altLang="en-US" sz="1542" dirty="0"/>
              <a:t>)</a:t>
            </a:r>
          </a:p>
          <a:p>
            <a:pPr lvl="1">
              <a:lnSpc>
                <a:spcPct val="80000"/>
              </a:lnSpc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GB" altLang="en-US" sz="1542" dirty="0" err="1"/>
              <a:t>později</a:t>
            </a:r>
            <a:r>
              <a:rPr lang="en-GB" altLang="en-US" sz="1542" dirty="0"/>
              <a:t> v </a:t>
            </a:r>
            <a:r>
              <a:rPr lang="en-GB" altLang="en-US" sz="1542" dirty="0" err="1"/>
              <a:t>psychologii</a:t>
            </a:r>
            <a:r>
              <a:rPr lang="en-GB" altLang="en-US" sz="1542" dirty="0"/>
              <a:t> “</a:t>
            </a:r>
            <a:r>
              <a:rPr lang="en-GB" altLang="en-US" sz="1542" dirty="0" err="1"/>
              <a:t>objektivní</a:t>
            </a:r>
            <a:r>
              <a:rPr lang="en-GB" altLang="en-US" sz="1542" dirty="0"/>
              <a:t>” </a:t>
            </a:r>
            <a:r>
              <a:rPr lang="en-GB" altLang="en-US" sz="1542" dirty="0" err="1"/>
              <a:t>chápání</a:t>
            </a:r>
            <a:r>
              <a:rPr lang="en-GB" altLang="en-US" sz="1542" dirty="0"/>
              <a:t> </a:t>
            </a:r>
            <a:r>
              <a:rPr lang="en-GB" altLang="en-US" sz="1542" dirty="0" err="1"/>
              <a:t>stresorů</a:t>
            </a:r>
            <a:r>
              <a:rPr lang="en-GB" altLang="en-US" sz="1542" dirty="0"/>
              <a:t> (</a:t>
            </a:r>
            <a:r>
              <a:rPr lang="en-GB" altLang="en-US" sz="1542" dirty="0" err="1"/>
              <a:t>působí</a:t>
            </a:r>
            <a:r>
              <a:rPr lang="en-GB" altLang="en-US" sz="1542" dirty="0"/>
              <a:t> </a:t>
            </a:r>
            <a:r>
              <a:rPr lang="en-GB" altLang="en-US" sz="1542" dirty="0" err="1"/>
              <a:t>na</a:t>
            </a:r>
            <a:r>
              <a:rPr lang="en-GB" altLang="en-US" sz="1542" dirty="0"/>
              <a:t> </a:t>
            </a:r>
            <a:r>
              <a:rPr lang="en-GB" altLang="en-US" sz="1542" dirty="0" err="1"/>
              <a:t>různé</a:t>
            </a:r>
            <a:r>
              <a:rPr lang="en-GB" altLang="en-US" sz="1542" dirty="0"/>
              <a:t> </a:t>
            </a:r>
            <a:r>
              <a:rPr lang="en-GB" altLang="en-US" sz="1542" dirty="0" err="1"/>
              <a:t>osoby</a:t>
            </a:r>
            <a:r>
              <a:rPr lang="en-GB" altLang="en-US" sz="1542" dirty="0"/>
              <a:t> </a:t>
            </a:r>
            <a:r>
              <a:rPr lang="en-GB" altLang="en-US" sz="1542" dirty="0" err="1"/>
              <a:t>stejněů</a:t>
            </a:r>
            <a:r>
              <a:rPr lang="en-GB" altLang="en-US" sz="1542" dirty="0"/>
              <a:t>; Holmes a </a:t>
            </a:r>
            <a:r>
              <a:rPr lang="en-GB" altLang="en-US" sz="1542" dirty="0" err="1"/>
              <a:t>Rahe</a:t>
            </a:r>
            <a:r>
              <a:rPr lang="en-GB" altLang="en-US" sz="1542" dirty="0"/>
              <a:t>)(</a:t>
            </a:r>
            <a:r>
              <a:rPr lang="en-GB" altLang="en-US" sz="1542" i="1" dirty="0"/>
              <a:t>“</a:t>
            </a:r>
            <a:r>
              <a:rPr lang="en-GB" altLang="en-US" sz="1542" i="1" dirty="0" err="1"/>
              <a:t>Potkalo</a:t>
            </a:r>
            <a:r>
              <a:rPr lang="en-GB" altLang="en-US" sz="1542" i="1" dirty="0"/>
              <a:t> </a:t>
            </a:r>
            <a:r>
              <a:rPr lang="en-GB" altLang="en-US" sz="1542" i="1" dirty="0" err="1"/>
              <a:t>vás</a:t>
            </a:r>
            <a:r>
              <a:rPr lang="en-GB" altLang="en-US" sz="1542" i="1" dirty="0"/>
              <a:t> v </a:t>
            </a:r>
            <a:r>
              <a:rPr lang="en-GB" altLang="en-US" sz="1542" i="1" dirty="0" err="1"/>
              <a:t>uplynulém</a:t>
            </a:r>
            <a:r>
              <a:rPr lang="en-GB" altLang="en-US" sz="1542" i="1" dirty="0"/>
              <a:t> </a:t>
            </a:r>
            <a:r>
              <a:rPr lang="en-GB" altLang="en-US" sz="1542" i="1" dirty="0" err="1"/>
              <a:t>roce</a:t>
            </a:r>
            <a:r>
              <a:rPr lang="en-GB" altLang="en-US" sz="1542" i="1" dirty="0"/>
              <a:t> XY? </a:t>
            </a:r>
            <a:r>
              <a:rPr lang="en-GB" altLang="en-US" sz="1542" i="1" dirty="0" err="1"/>
              <a:t>Připočtěte</a:t>
            </a:r>
            <a:r>
              <a:rPr lang="en-GB" altLang="en-US" sz="1542" i="1" dirty="0"/>
              <a:t> </a:t>
            </a:r>
            <a:r>
              <a:rPr lang="en-GB" altLang="en-US" sz="1542" i="1" dirty="0" err="1"/>
              <a:t>si</a:t>
            </a:r>
            <a:r>
              <a:rPr lang="en-GB" altLang="en-US" sz="1542" i="1" dirty="0"/>
              <a:t> bod.”</a:t>
            </a:r>
            <a:r>
              <a:rPr lang="en-GB" altLang="en-US" sz="1542" dirty="0"/>
              <a:t>)</a:t>
            </a:r>
          </a:p>
          <a:p>
            <a:pPr>
              <a:lnSpc>
                <a:spcPct val="80000"/>
              </a:lnSpc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cs-CZ" altLang="en-US" sz="1814" dirty="0"/>
              <a:t>současná pojetí </a:t>
            </a:r>
          </a:p>
          <a:p>
            <a:pPr lvl="1">
              <a:lnSpc>
                <a:spcPct val="80000"/>
              </a:lnSpc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cs-CZ" altLang="en-US" sz="1452" b="1" dirty="0"/>
              <a:t>obranné vs. zvládací reakce</a:t>
            </a:r>
            <a:r>
              <a:rPr lang="cs-CZ" altLang="en-US" sz="1452" dirty="0"/>
              <a:t> (</a:t>
            </a:r>
            <a:r>
              <a:rPr lang="cs-CZ" altLang="en-US" sz="1452" dirty="0" err="1"/>
              <a:t>Haanová</a:t>
            </a:r>
            <a:r>
              <a:rPr lang="cs-CZ" altLang="en-US" sz="1452" dirty="0"/>
              <a:t>)</a:t>
            </a:r>
          </a:p>
          <a:p>
            <a:pPr lvl="1">
              <a:lnSpc>
                <a:spcPct val="80000"/>
              </a:lnSpc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cs-CZ" altLang="en-US" sz="1452" b="1" dirty="0"/>
              <a:t>transakční model</a:t>
            </a:r>
            <a:r>
              <a:rPr lang="cs-CZ" altLang="en-US" sz="1452" dirty="0"/>
              <a:t> (</a:t>
            </a:r>
            <a:r>
              <a:rPr lang="cs-CZ" altLang="en-US" sz="1452" dirty="0" err="1"/>
              <a:t>Lazarus</a:t>
            </a:r>
            <a:r>
              <a:rPr lang="cs-CZ" altLang="en-US" sz="1452" dirty="0"/>
              <a:t>, </a:t>
            </a:r>
            <a:r>
              <a:rPr lang="cs-CZ" altLang="en-US" sz="1452" dirty="0" err="1"/>
              <a:t>Folkmanová</a:t>
            </a:r>
            <a:r>
              <a:rPr lang="cs-CZ" altLang="en-US" sz="1452" dirty="0"/>
              <a:t>)</a:t>
            </a:r>
          </a:p>
          <a:p>
            <a:pPr lvl="2">
              <a:lnSpc>
                <a:spcPct val="80000"/>
              </a:lnSpc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cs-CZ" altLang="en-US" sz="1270" dirty="0"/>
              <a:t>vztah mezi prostředím a osobou; zdůrazňují i jeho procesuální povahu</a:t>
            </a:r>
          </a:p>
          <a:p>
            <a:pPr lvl="2">
              <a:lnSpc>
                <a:spcPct val="80000"/>
              </a:lnSpc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cs-CZ" altLang="en-US" sz="1270" dirty="0"/>
              <a:t>zvládací strategie, zvládací styl vs. aktuální </a:t>
            </a:r>
            <a:r>
              <a:rPr lang="cs-CZ" altLang="en-US" sz="1270" dirty="0" err="1"/>
              <a:t>rešený</a:t>
            </a:r>
            <a:r>
              <a:rPr lang="cs-CZ" altLang="en-US" sz="1270" dirty="0"/>
              <a:t> problém</a:t>
            </a:r>
          </a:p>
          <a:p>
            <a:pPr lvl="1">
              <a:lnSpc>
                <a:spcPct val="80000"/>
              </a:lnSpc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cs-CZ" altLang="en-US" sz="1452" b="1" dirty="0"/>
              <a:t>teorie adaptační úrovně</a:t>
            </a:r>
            <a:r>
              <a:rPr lang="cs-CZ" altLang="en-US" sz="1452" dirty="0"/>
              <a:t> (</a:t>
            </a:r>
            <a:r>
              <a:rPr lang="cs-CZ" altLang="en-US" sz="1452" dirty="0" err="1"/>
              <a:t>adaption-level</a:t>
            </a:r>
            <a:r>
              <a:rPr lang="cs-CZ" altLang="en-US" sz="1452" dirty="0"/>
              <a:t> </a:t>
            </a:r>
            <a:r>
              <a:rPr lang="cs-CZ" altLang="en-US" sz="1452" dirty="0" err="1"/>
              <a:t>theory</a:t>
            </a:r>
            <a:r>
              <a:rPr lang="cs-CZ" altLang="en-US" sz="1452" dirty="0"/>
              <a:t>; </a:t>
            </a:r>
            <a:r>
              <a:rPr lang="cs-CZ" altLang="en-US" sz="1452" dirty="0" err="1"/>
              <a:t>Cohen</a:t>
            </a:r>
            <a:r>
              <a:rPr lang="cs-CZ" altLang="en-US" sz="1452" dirty="0"/>
              <a:t> a </a:t>
            </a:r>
            <a:r>
              <a:rPr lang="cs-CZ" altLang="en-US" sz="1452" dirty="0" err="1"/>
              <a:t>Evans</a:t>
            </a:r>
            <a:r>
              <a:rPr lang="cs-CZ" altLang="en-US" sz="1452" dirty="0"/>
              <a:t>)</a:t>
            </a:r>
          </a:p>
          <a:p>
            <a:pPr lvl="2">
              <a:lnSpc>
                <a:spcPct val="80000"/>
              </a:lnSpc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cs-CZ" altLang="en-US" sz="1270" dirty="0"/>
              <a:t>úroveň stresoru posuzujeme podle naší předchozí zkušenosti; známé vnímáme jako méně závažné</a:t>
            </a:r>
          </a:p>
          <a:p>
            <a:pPr lvl="1">
              <a:lnSpc>
                <a:spcPct val="80000"/>
              </a:lnSpc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GB" altLang="en-US" sz="1452" b="1" dirty="0" err="1"/>
              <a:t>vědomá</a:t>
            </a:r>
            <a:r>
              <a:rPr lang="en-GB" altLang="en-US" sz="1452" b="1" dirty="0"/>
              <a:t> </a:t>
            </a:r>
            <a:r>
              <a:rPr lang="en-GB" altLang="en-US" sz="1452" b="1" dirty="0" err="1"/>
              <a:t>adaptace</a:t>
            </a:r>
            <a:r>
              <a:rPr lang="en-GB" altLang="en-US" sz="1452" b="1" dirty="0"/>
              <a:t> </a:t>
            </a:r>
            <a:r>
              <a:rPr lang="en-GB" altLang="en-US" sz="1452" b="1" dirty="0" err="1"/>
              <a:t>na</a:t>
            </a:r>
            <a:r>
              <a:rPr lang="en-GB" altLang="en-US" sz="1452" b="1" dirty="0"/>
              <a:t> </a:t>
            </a:r>
            <a:r>
              <a:rPr lang="en-GB" altLang="en-US" sz="1452" b="1" dirty="0" err="1"/>
              <a:t>stresor</a:t>
            </a:r>
            <a:r>
              <a:rPr lang="en-GB" altLang="en-US" sz="1452" dirty="0"/>
              <a:t> (</a:t>
            </a:r>
            <a:r>
              <a:rPr lang="cs-CZ" altLang="en-US" sz="1452" dirty="0"/>
              <a:t>např. </a:t>
            </a:r>
            <a:r>
              <a:rPr lang="en-GB" altLang="en-US" sz="1452" dirty="0"/>
              <a:t>Kohn)</a:t>
            </a:r>
          </a:p>
          <a:p>
            <a:pPr lvl="2">
              <a:lnSpc>
                <a:spcPct val="80000"/>
              </a:lnSpc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GB" altLang="en-US" sz="1452" dirty="0"/>
              <a:t>daily </a:t>
            </a:r>
            <a:r>
              <a:rPr lang="en-GB" altLang="en-US" sz="1452" dirty="0" err="1"/>
              <a:t>hasless</a:t>
            </a:r>
            <a:endParaRPr lang="en-GB" altLang="en-US" sz="1452" dirty="0"/>
          </a:p>
          <a:p>
            <a:pPr>
              <a:lnSpc>
                <a:spcPct val="80000"/>
              </a:lnSpc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GB" altLang="en-US" sz="1814" u="sng" dirty="0" err="1"/>
              <a:t>obsahově</a:t>
            </a:r>
            <a:r>
              <a:rPr lang="en-GB" altLang="en-US" sz="1814" u="sng" dirty="0"/>
              <a:t> </a:t>
            </a:r>
            <a:r>
              <a:rPr lang="en-GB" altLang="en-US" sz="1814" u="sng" dirty="0" err="1"/>
              <a:t>neutrální</a:t>
            </a:r>
            <a:r>
              <a:rPr lang="en-GB" altLang="en-US" sz="1814" u="sng" dirty="0"/>
              <a:t> </a:t>
            </a:r>
            <a:r>
              <a:rPr lang="en-GB" altLang="en-US" sz="1814" u="sng" dirty="0" err="1"/>
              <a:t>kategorie</a:t>
            </a:r>
            <a:r>
              <a:rPr lang="cs-CZ" altLang="en-US" sz="1814" u="sng" dirty="0"/>
              <a:t> – příklady:</a:t>
            </a:r>
            <a:endParaRPr lang="en-GB" altLang="en-US" sz="1814" u="sng" dirty="0"/>
          </a:p>
          <a:p>
            <a:pPr lvl="1">
              <a:lnSpc>
                <a:spcPct val="80000"/>
              </a:lnSpc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GB" altLang="en-US" sz="1633" b="1" dirty="0" err="1"/>
              <a:t>pozitivní</a:t>
            </a:r>
            <a:r>
              <a:rPr lang="en-GB" altLang="en-US" sz="1633" dirty="0"/>
              <a:t> – </a:t>
            </a:r>
            <a:r>
              <a:rPr lang="en-GB" altLang="en-US" sz="1633" dirty="0" err="1"/>
              <a:t>aktivní</a:t>
            </a:r>
            <a:r>
              <a:rPr lang="en-GB" altLang="en-US" sz="1633" dirty="0"/>
              <a:t> </a:t>
            </a:r>
            <a:r>
              <a:rPr lang="en-GB" altLang="en-US" sz="1633" dirty="0" err="1"/>
              <a:t>přístup</a:t>
            </a:r>
            <a:r>
              <a:rPr lang="en-GB" altLang="en-US" sz="1633" dirty="0"/>
              <a:t>, </a:t>
            </a:r>
            <a:r>
              <a:rPr lang="en-GB" altLang="en-US" sz="1633" dirty="0" err="1"/>
              <a:t>hledání</a:t>
            </a:r>
            <a:r>
              <a:rPr lang="en-GB" altLang="en-US" sz="1633" dirty="0"/>
              <a:t> </a:t>
            </a:r>
            <a:r>
              <a:rPr lang="en-GB" altLang="en-US" sz="1633" dirty="0" err="1"/>
              <a:t>sociální</a:t>
            </a:r>
            <a:r>
              <a:rPr lang="en-GB" altLang="en-US" sz="1633" dirty="0"/>
              <a:t> </a:t>
            </a:r>
            <a:r>
              <a:rPr lang="en-GB" altLang="en-US" sz="1633" dirty="0" err="1"/>
              <a:t>opory</a:t>
            </a:r>
            <a:r>
              <a:rPr lang="en-GB" altLang="en-US" sz="1633" dirty="0"/>
              <a:t>...</a:t>
            </a:r>
          </a:p>
          <a:p>
            <a:pPr lvl="1">
              <a:lnSpc>
                <a:spcPct val="80000"/>
              </a:lnSpc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GB" altLang="en-US" sz="1633" b="1" dirty="0" err="1"/>
              <a:t>negativní</a:t>
            </a:r>
            <a:r>
              <a:rPr lang="en-GB" altLang="en-US" sz="1633" dirty="0"/>
              <a:t> – self-</a:t>
            </a:r>
            <a:r>
              <a:rPr lang="en-GB" altLang="en-US" sz="1633" dirty="0" err="1"/>
              <a:t>handicaping</a:t>
            </a:r>
            <a:r>
              <a:rPr lang="en-GB" altLang="en-US" sz="1633" dirty="0"/>
              <a:t> strategies, </a:t>
            </a:r>
            <a:r>
              <a:rPr lang="en-GB" altLang="en-US" sz="1633" dirty="0" err="1"/>
              <a:t>útěk</a:t>
            </a:r>
            <a:r>
              <a:rPr lang="en-GB" altLang="en-US" sz="1633" dirty="0"/>
              <a:t> do </a:t>
            </a:r>
            <a:r>
              <a:rPr lang="en-GB" altLang="en-US" sz="1633" dirty="0" err="1"/>
              <a:t>nemoci</a:t>
            </a:r>
            <a:r>
              <a:rPr lang="en-GB" altLang="en-US" sz="1633" dirty="0"/>
              <a:t>, </a:t>
            </a:r>
            <a:r>
              <a:rPr lang="en-GB" altLang="en-US" sz="1633" dirty="0" err="1"/>
              <a:t>abúzus</a:t>
            </a:r>
            <a:r>
              <a:rPr lang="en-GB" altLang="en-US" sz="1633" dirty="0"/>
              <a:t>, </a:t>
            </a:r>
            <a:r>
              <a:rPr lang="en-GB" altLang="en-US" sz="1633" dirty="0" err="1"/>
              <a:t>přejídání</a:t>
            </a:r>
            <a:r>
              <a:rPr lang="en-GB" altLang="en-US" sz="1633" dirty="0"/>
              <a:t>, </a:t>
            </a:r>
            <a:r>
              <a:rPr lang="cs-CZ" altLang="en-US" sz="1633" dirty="0"/>
              <a:t>„závadové </a:t>
            </a:r>
            <a:r>
              <a:rPr lang="en-GB" altLang="en-US" sz="1633" dirty="0"/>
              <a:t>party</a:t>
            </a:r>
            <a:r>
              <a:rPr lang="cs-CZ" altLang="en-US" sz="1633" dirty="0"/>
              <a:t>“</a:t>
            </a:r>
            <a:r>
              <a:rPr lang="en-GB" altLang="en-US" sz="1633" dirty="0"/>
              <a:t>...</a:t>
            </a:r>
          </a:p>
          <a:p>
            <a:pPr>
              <a:lnSpc>
                <a:spcPct val="80000"/>
              </a:lnSpc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GB" altLang="en-US" sz="1814" dirty="0" err="1"/>
              <a:t>hlavní</a:t>
            </a:r>
            <a:r>
              <a:rPr lang="en-GB" altLang="en-US" sz="1814" dirty="0"/>
              <a:t> </a:t>
            </a:r>
            <a:r>
              <a:rPr lang="en-GB" altLang="en-US" sz="1814" dirty="0" err="1"/>
              <a:t>dimenze</a:t>
            </a:r>
            <a:r>
              <a:rPr lang="en-GB" altLang="en-US" sz="1814" dirty="0"/>
              <a:t>: </a:t>
            </a:r>
          </a:p>
          <a:p>
            <a:pPr lvl="1">
              <a:lnSpc>
                <a:spcPct val="80000"/>
              </a:lnSpc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GB" altLang="en-US" sz="1633" b="1" dirty="0" err="1"/>
              <a:t>funkce</a:t>
            </a:r>
            <a:r>
              <a:rPr lang="en-GB" altLang="en-US" sz="1633" dirty="0"/>
              <a:t> (</a:t>
            </a:r>
            <a:r>
              <a:rPr lang="en-GB" altLang="en-US" sz="1633" dirty="0" err="1"/>
              <a:t>zvládnutí</a:t>
            </a:r>
            <a:r>
              <a:rPr lang="en-GB" altLang="en-US" sz="1633" dirty="0"/>
              <a:t> </a:t>
            </a:r>
            <a:r>
              <a:rPr lang="en-GB" altLang="en-US" sz="1633" dirty="0" err="1"/>
              <a:t>situace</a:t>
            </a:r>
            <a:r>
              <a:rPr lang="en-GB" altLang="en-US" sz="1633" dirty="0"/>
              <a:t> / </a:t>
            </a:r>
            <a:r>
              <a:rPr lang="en-GB" altLang="en-US" sz="1633" dirty="0" err="1"/>
              <a:t>emoce</a:t>
            </a:r>
            <a:r>
              <a:rPr lang="en-GB" altLang="en-US" sz="1633" dirty="0"/>
              <a:t>); </a:t>
            </a:r>
            <a:r>
              <a:rPr lang="en-GB" altLang="en-US" sz="1633" b="1" dirty="0" err="1"/>
              <a:t>cíle</a:t>
            </a:r>
            <a:r>
              <a:rPr lang="en-GB" altLang="en-US" sz="1633" dirty="0"/>
              <a:t> (</a:t>
            </a:r>
            <a:r>
              <a:rPr lang="en-GB" altLang="en-US" sz="1633" dirty="0" err="1"/>
              <a:t>primární</a:t>
            </a:r>
            <a:r>
              <a:rPr lang="en-GB" altLang="en-US" sz="1633" dirty="0"/>
              <a:t> / </a:t>
            </a:r>
            <a:r>
              <a:rPr lang="en-GB" altLang="en-US" sz="1633" dirty="0" err="1"/>
              <a:t>sekundární</a:t>
            </a:r>
            <a:r>
              <a:rPr lang="en-GB" altLang="en-US" sz="1633" dirty="0"/>
              <a:t> </a:t>
            </a:r>
            <a:r>
              <a:rPr lang="en-GB" altLang="en-US" sz="1633" dirty="0" err="1"/>
              <a:t>kontrola</a:t>
            </a:r>
            <a:r>
              <a:rPr lang="en-GB" altLang="en-US" sz="1633" dirty="0"/>
              <a:t>); </a:t>
            </a:r>
            <a:r>
              <a:rPr lang="en-GB" altLang="en-US" sz="1633" b="1" dirty="0" err="1"/>
              <a:t>orientace</a:t>
            </a:r>
            <a:r>
              <a:rPr lang="en-GB" altLang="en-US" sz="1633" dirty="0"/>
              <a:t> (k / od </a:t>
            </a:r>
            <a:r>
              <a:rPr lang="en-GB" altLang="en-US" sz="1633" dirty="0" err="1"/>
              <a:t>problému</a:t>
            </a:r>
            <a:r>
              <a:rPr lang="en-GB" altLang="en-US" sz="1633" dirty="0"/>
              <a:t>); </a:t>
            </a:r>
            <a:r>
              <a:rPr lang="en-GB" altLang="en-US" sz="1633" b="1" dirty="0" err="1"/>
              <a:t>podstata</a:t>
            </a:r>
            <a:r>
              <a:rPr lang="en-GB" altLang="en-US" sz="1633" b="1" dirty="0"/>
              <a:t> </a:t>
            </a:r>
            <a:r>
              <a:rPr lang="en-GB" altLang="en-US" sz="1633" b="1" dirty="0" err="1"/>
              <a:t>řídících</a:t>
            </a:r>
            <a:r>
              <a:rPr lang="en-GB" altLang="en-US" sz="1633" b="1" dirty="0"/>
              <a:t> </a:t>
            </a:r>
            <a:r>
              <a:rPr lang="en-GB" altLang="en-US" sz="1633" b="1" dirty="0" err="1"/>
              <a:t>procesů</a:t>
            </a:r>
            <a:r>
              <a:rPr lang="en-GB" altLang="en-US" sz="1633" dirty="0"/>
              <a:t> (</a:t>
            </a:r>
            <a:r>
              <a:rPr lang="en-GB" altLang="en-US" sz="1633" dirty="0" err="1"/>
              <a:t>behaviorální</a:t>
            </a:r>
            <a:r>
              <a:rPr lang="en-GB" altLang="en-US" sz="1633" dirty="0"/>
              <a:t> / </a:t>
            </a:r>
            <a:r>
              <a:rPr lang="en-GB" altLang="en-US" sz="1633" dirty="0" err="1"/>
              <a:t>emocionální</a:t>
            </a:r>
            <a:r>
              <a:rPr lang="en-GB" altLang="en-US" sz="1633" dirty="0"/>
              <a:t>)</a:t>
            </a:r>
            <a:endParaRPr lang="cs-CZ" altLang="en-US" sz="1633" dirty="0"/>
          </a:p>
        </p:txBody>
      </p:sp>
    </p:spTree>
    <p:extLst>
      <p:ext uri="{BB962C8B-B14F-4D97-AF65-F5344CB8AC3E}">
        <p14:creationId xmlns:p14="http://schemas.microsoft.com/office/powerpoint/2010/main" val="141947360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STRESORY SPOJENÉ S UČITELSKÝM povoláním</a:t>
            </a:r>
            <a:br>
              <a:rPr lang="pl-PL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Počet studentů ve třídě (</a:t>
            </a:r>
            <a:r>
              <a:rPr lang="cs-CZ" dirty="0" err="1"/>
              <a:t>Ganji</a:t>
            </a:r>
            <a:r>
              <a:rPr lang="cs-CZ" dirty="0"/>
              <a:t>&amp; </a:t>
            </a:r>
            <a:r>
              <a:rPr lang="cs-CZ" dirty="0" err="1"/>
              <a:t>Ebrahimi</a:t>
            </a:r>
            <a:r>
              <a:rPr lang="cs-CZ" dirty="0"/>
              <a:t>, 2011)</a:t>
            </a:r>
          </a:p>
          <a:p>
            <a:r>
              <a:rPr lang="cs-CZ" dirty="0"/>
              <a:t>Nevhodné chování studentů (</a:t>
            </a:r>
            <a:r>
              <a:rPr lang="cs-CZ" dirty="0" err="1"/>
              <a:t>Rauscher</a:t>
            </a:r>
            <a:r>
              <a:rPr lang="cs-CZ" dirty="0"/>
              <a:t>, L.,&amp; Wilson, B. D. M.,2017)</a:t>
            </a:r>
          </a:p>
          <a:p>
            <a:r>
              <a:rPr lang="cs-CZ" dirty="0"/>
              <a:t>Nízká motivace studentů (</a:t>
            </a:r>
            <a:r>
              <a:rPr lang="cs-CZ" dirty="0" err="1"/>
              <a:t>Skaalvik</a:t>
            </a:r>
            <a:r>
              <a:rPr lang="cs-CZ" dirty="0"/>
              <a:t>, E. M.,&amp; </a:t>
            </a:r>
            <a:r>
              <a:rPr lang="cs-CZ" dirty="0" err="1"/>
              <a:t>Skaalvik</a:t>
            </a:r>
            <a:r>
              <a:rPr lang="cs-CZ" dirty="0"/>
              <a:t>, S.,2017)</a:t>
            </a:r>
          </a:p>
          <a:p>
            <a:r>
              <a:rPr lang="cs-CZ" dirty="0"/>
              <a:t>Pracovní zátěž či časový tlak (</a:t>
            </a:r>
            <a:r>
              <a:rPr lang="cs-CZ" dirty="0" err="1"/>
              <a:t>Skaalvik</a:t>
            </a:r>
            <a:r>
              <a:rPr lang="cs-CZ" dirty="0"/>
              <a:t>&amp; </a:t>
            </a:r>
            <a:r>
              <a:rPr lang="cs-CZ" dirty="0" err="1"/>
              <a:t>Skaalvik</a:t>
            </a:r>
            <a:r>
              <a:rPr lang="cs-CZ" dirty="0"/>
              <a:t>, 2017; </a:t>
            </a:r>
            <a:r>
              <a:rPr lang="cs-CZ" dirty="0" err="1"/>
              <a:t>Stauffer</a:t>
            </a:r>
            <a:r>
              <a:rPr lang="cs-CZ" dirty="0"/>
              <a:t>&amp; </a:t>
            </a:r>
            <a:r>
              <a:rPr lang="cs-CZ" dirty="0" err="1"/>
              <a:t>Mason</a:t>
            </a:r>
            <a:r>
              <a:rPr lang="cs-CZ" dirty="0"/>
              <a:t>, 2013; </a:t>
            </a:r>
            <a:r>
              <a:rPr lang="cs-CZ" dirty="0" err="1"/>
              <a:t>Kokkinos</a:t>
            </a:r>
            <a:r>
              <a:rPr lang="cs-CZ" dirty="0"/>
              <a:t>, 2007; </a:t>
            </a:r>
            <a:r>
              <a:rPr lang="cs-CZ" dirty="0" err="1"/>
              <a:t>Betoret</a:t>
            </a:r>
            <a:r>
              <a:rPr lang="cs-CZ" dirty="0"/>
              <a:t>, 2009; </a:t>
            </a:r>
            <a:r>
              <a:rPr lang="cs-CZ" dirty="0" err="1"/>
              <a:t>Khani</a:t>
            </a:r>
            <a:r>
              <a:rPr lang="cs-CZ" dirty="0"/>
              <a:t>&amp; </a:t>
            </a:r>
            <a:r>
              <a:rPr lang="cs-CZ" dirty="0" err="1"/>
              <a:t>Mirzaee</a:t>
            </a:r>
            <a:r>
              <a:rPr lang="cs-CZ" dirty="0"/>
              <a:t>, 2015)</a:t>
            </a:r>
          </a:p>
          <a:p>
            <a:r>
              <a:rPr lang="cs-CZ" dirty="0"/>
              <a:t>Vztahy na pracovišti (</a:t>
            </a:r>
            <a:r>
              <a:rPr lang="cs-CZ" dirty="0" err="1"/>
              <a:t>Khani</a:t>
            </a:r>
            <a:r>
              <a:rPr lang="cs-CZ" dirty="0"/>
              <a:t>&amp; </a:t>
            </a:r>
            <a:r>
              <a:rPr lang="cs-CZ" dirty="0" err="1"/>
              <a:t>Mirzaee</a:t>
            </a:r>
            <a:r>
              <a:rPr lang="cs-CZ" dirty="0"/>
              <a:t>, 2015, </a:t>
            </a:r>
            <a:r>
              <a:rPr lang="cs-CZ" dirty="0" err="1"/>
              <a:t>Kokkinos</a:t>
            </a:r>
            <a:r>
              <a:rPr lang="cs-CZ" dirty="0"/>
              <a:t>, 2007, </a:t>
            </a:r>
            <a:r>
              <a:rPr lang="cs-CZ" dirty="0" err="1"/>
              <a:t>Stauffer</a:t>
            </a:r>
            <a:r>
              <a:rPr lang="cs-CZ" dirty="0"/>
              <a:t>&amp; </a:t>
            </a:r>
            <a:r>
              <a:rPr lang="cs-CZ" dirty="0" err="1"/>
              <a:t>Mason</a:t>
            </a:r>
            <a:r>
              <a:rPr lang="cs-CZ" dirty="0"/>
              <a:t>, 2013)</a:t>
            </a:r>
          </a:p>
          <a:p>
            <a:r>
              <a:rPr lang="cs-CZ" dirty="0"/>
              <a:t>Stresory spojené  se strukturou zařízení (nedostačující podpora, zdroje, pracovní podmínky, autonomie) (</a:t>
            </a:r>
            <a:r>
              <a:rPr lang="cs-CZ" dirty="0" err="1"/>
              <a:t>Stauffer</a:t>
            </a:r>
            <a:r>
              <a:rPr lang="cs-CZ" dirty="0"/>
              <a:t>&amp; </a:t>
            </a:r>
            <a:r>
              <a:rPr lang="cs-CZ" dirty="0" err="1"/>
              <a:t>Mason</a:t>
            </a:r>
            <a:r>
              <a:rPr lang="cs-CZ" dirty="0"/>
              <a:t>, 2013; </a:t>
            </a:r>
            <a:r>
              <a:rPr lang="cs-CZ" dirty="0" err="1"/>
              <a:t>Kokkinos</a:t>
            </a:r>
            <a:r>
              <a:rPr lang="cs-CZ" dirty="0"/>
              <a:t>, 2007, </a:t>
            </a:r>
            <a:r>
              <a:rPr lang="cs-CZ" dirty="0" err="1"/>
              <a:t>Betoret</a:t>
            </a:r>
            <a:r>
              <a:rPr lang="cs-CZ" dirty="0"/>
              <a:t>, 2009)</a:t>
            </a:r>
          </a:p>
          <a:p>
            <a:r>
              <a:rPr lang="cs-CZ" dirty="0"/>
              <a:t>Nedostatečné zapojení rodičů (</a:t>
            </a:r>
            <a:r>
              <a:rPr lang="cs-CZ" dirty="0" err="1"/>
              <a:t>Betoret</a:t>
            </a:r>
            <a:r>
              <a:rPr lang="cs-CZ" dirty="0"/>
              <a:t>, 2009)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Učitel pod zátěží může stresovat i své žáky, kteří poté mění své chování a tím pak produkují další stres pro další </a:t>
            </a:r>
            <a:r>
              <a:rPr lang="cs-CZ" b="1" dirty="0" err="1"/>
              <a:t>zůčastněné</a:t>
            </a:r>
            <a:r>
              <a:rPr lang="cs-CZ" b="1" dirty="0"/>
              <a:t> (spolužáky, učitele, rodiče…)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94967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489" y="277951"/>
            <a:ext cx="8231904" cy="1142039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altLang="en-US"/>
              <a:t>Zvládání zátěže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1981489" y="1600009"/>
            <a:ext cx="8231904" cy="4532155"/>
          </a:xfrm>
        </p:spPr>
        <p:txBody>
          <a:bodyPr vert="horz" lIns="0" tIns="0" rIns="0" bIns="0" rtlCol="0">
            <a:normAutofit/>
          </a:bodyPr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GB" altLang="en-US" u="sng"/>
              <a:t>obranné</a:t>
            </a:r>
            <a:r>
              <a:rPr lang="en-GB" altLang="en-US"/>
              <a:t> nebo </a:t>
            </a:r>
            <a:r>
              <a:rPr lang="en-GB" altLang="en-US" u="sng"/>
              <a:t>zvládací</a:t>
            </a:r>
            <a:r>
              <a:rPr lang="en-GB" altLang="en-US"/>
              <a:t> reakce – funkce</a:t>
            </a:r>
          </a:p>
          <a:p>
            <a:pPr lvl="1"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GB" altLang="en-US"/>
              <a:t>redukují distres</a:t>
            </a:r>
          </a:p>
          <a:p>
            <a:pPr lvl="1"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GB" altLang="en-US"/>
              <a:t>řídí emoce</a:t>
            </a:r>
          </a:p>
          <a:p>
            <a:pPr lvl="1"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GB" altLang="en-US"/>
              <a:t>mají dynamickou povahu</a:t>
            </a:r>
          </a:p>
          <a:p>
            <a:pPr lvl="1"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GB" altLang="en-US"/>
              <a:t>jsou potencionálně vratné</a:t>
            </a:r>
          </a:p>
          <a:p>
            <a:pPr lvl="1"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GB" altLang="en-US"/>
              <a:t>obsahují dílčí složky</a:t>
            </a:r>
          </a:p>
          <a:p>
            <a:pPr lvl="1"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GB" altLang="en-US"/>
              <a:t>rozvíjejí se s věkem</a:t>
            </a:r>
          </a:p>
          <a:p>
            <a:pPr lvl="1" algn="r"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GB" altLang="en-US" i="1"/>
              <a:t>(dle Ericksonová, 1997)</a:t>
            </a:r>
          </a:p>
        </p:txBody>
      </p:sp>
    </p:spTree>
    <p:extLst>
      <p:ext uri="{BB962C8B-B14F-4D97-AF65-F5344CB8AC3E}">
        <p14:creationId xmlns:p14="http://schemas.microsoft.com/office/powerpoint/2010/main" val="1855586267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489" y="277951"/>
            <a:ext cx="8231904" cy="1142039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altLang="en-US"/>
              <a:t>Zvládání zátěže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2196072" y="1568326"/>
            <a:ext cx="3884087" cy="4738097"/>
          </a:xfrm>
        </p:spPr>
        <p:txBody>
          <a:bodyPr vert="horz" lIns="0" tIns="0" rIns="0" bIns="0" rtlCol="0">
            <a:normAutofit/>
          </a:bodyPr>
          <a:lstStyle/>
          <a:p>
            <a:pPr>
              <a:lnSpc>
                <a:spcPct val="80000"/>
              </a:lnSpc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</a:tabLst>
            </a:pPr>
            <a:r>
              <a:rPr lang="en-GB" altLang="en-US" sz="2177" b="1"/>
              <a:t>Obranné reakce</a:t>
            </a:r>
          </a:p>
          <a:p>
            <a:pPr>
              <a:lnSpc>
                <a:spcPct val="80000"/>
              </a:lnSpc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</a:tabLst>
            </a:pPr>
            <a:r>
              <a:rPr lang="en-GB" altLang="en-US" sz="2177"/>
              <a:t>obsahují implicitní operace</a:t>
            </a:r>
          </a:p>
          <a:p>
            <a:pPr>
              <a:lnSpc>
                <a:spcPct val="80000"/>
              </a:lnSpc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</a:tabLst>
            </a:pPr>
            <a:r>
              <a:rPr lang="en-GB" altLang="en-US" sz="2177"/>
              <a:t>aktivace intrapsychicky</a:t>
            </a:r>
          </a:p>
          <a:p>
            <a:pPr>
              <a:lnSpc>
                <a:spcPct val="80000"/>
              </a:lnSpc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</a:tabLst>
            </a:pPr>
            <a:r>
              <a:rPr lang="en-GB" altLang="en-US" sz="2177"/>
              <a:t>obtížněji pozorovatelné</a:t>
            </a:r>
          </a:p>
          <a:p>
            <a:pPr>
              <a:lnSpc>
                <a:spcPct val="80000"/>
              </a:lnSpc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</a:tabLst>
            </a:pPr>
            <a:r>
              <a:rPr lang="en-GB" altLang="en-US" sz="2177"/>
              <a:t>neuvědomované</a:t>
            </a:r>
          </a:p>
          <a:p>
            <a:pPr>
              <a:lnSpc>
                <a:spcPct val="80000"/>
              </a:lnSpc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</a:tabLst>
            </a:pPr>
            <a:r>
              <a:rPr lang="en-GB" altLang="en-US" sz="2177"/>
              <a:t>neovlivněné vůlí</a:t>
            </a:r>
          </a:p>
          <a:p>
            <a:pPr>
              <a:lnSpc>
                <a:spcPct val="80000"/>
              </a:lnSpc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</a:tabLst>
            </a:pPr>
            <a:r>
              <a:rPr lang="en-GB" altLang="en-US" sz="2177"/>
              <a:t>determinovány osobnostně</a:t>
            </a:r>
          </a:p>
          <a:p>
            <a:pPr>
              <a:lnSpc>
                <a:spcPct val="80000"/>
              </a:lnSpc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</a:tabLst>
            </a:pPr>
            <a:r>
              <a:rPr lang="en-GB" altLang="en-US" sz="2177"/>
              <a:t>základem instinktivní chování</a:t>
            </a:r>
          </a:p>
          <a:p>
            <a:pPr>
              <a:lnSpc>
                <a:spcPct val="80000"/>
              </a:lnSpc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</a:tabLst>
            </a:pPr>
            <a:r>
              <a:rPr lang="en-GB" altLang="en-US" sz="2177"/>
              <a:t>nepředchází hodnocení situace</a:t>
            </a:r>
          </a:p>
          <a:p>
            <a:pPr>
              <a:lnSpc>
                <a:spcPct val="80000"/>
              </a:lnSpc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</a:tabLst>
            </a:pPr>
            <a:r>
              <a:rPr lang="en-GB" altLang="en-US" sz="2177"/>
              <a:t>výsledkem automatické chování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sz="quarter" idx="2"/>
          </p:nvPr>
        </p:nvSpPr>
        <p:spPr>
          <a:xfrm>
            <a:off x="6273139" y="1581287"/>
            <a:ext cx="4134675" cy="4738097"/>
          </a:xfrm>
        </p:spPr>
        <p:txBody>
          <a:bodyPr vert="horz" lIns="0" tIns="0" rIns="0" bIns="0" rtlCol="0">
            <a:normAutofit/>
          </a:bodyPr>
          <a:lstStyle/>
          <a:p>
            <a:pPr>
              <a:lnSpc>
                <a:spcPct val="80000"/>
              </a:lnSpc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</a:tabLst>
            </a:pPr>
            <a:r>
              <a:rPr lang="en-GB" altLang="en-US" sz="2177" b="1"/>
              <a:t>Zvládací reakce</a:t>
            </a:r>
          </a:p>
          <a:p>
            <a:pPr>
              <a:lnSpc>
                <a:spcPct val="80000"/>
              </a:lnSpc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</a:tabLst>
            </a:pPr>
            <a:r>
              <a:rPr lang="en-GB" altLang="en-US" sz="2177"/>
              <a:t>obsahují explicitní operace</a:t>
            </a:r>
          </a:p>
          <a:p>
            <a:pPr>
              <a:lnSpc>
                <a:spcPct val="80000"/>
              </a:lnSpc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</a:tabLst>
            </a:pPr>
            <a:r>
              <a:rPr lang="en-GB" altLang="en-US" sz="2177"/>
              <a:t>aktivovány okolnostmi</a:t>
            </a:r>
          </a:p>
          <a:p>
            <a:pPr>
              <a:lnSpc>
                <a:spcPct val="80000"/>
              </a:lnSpc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</a:tabLst>
            </a:pPr>
            <a:r>
              <a:rPr lang="en-GB" altLang="en-US" sz="2177"/>
              <a:t>snadněji pozorovatelné</a:t>
            </a:r>
          </a:p>
          <a:p>
            <a:pPr>
              <a:lnSpc>
                <a:spcPct val="80000"/>
              </a:lnSpc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</a:tabLst>
            </a:pPr>
            <a:r>
              <a:rPr lang="en-GB" altLang="en-US" sz="2177"/>
              <a:t>uvědomované</a:t>
            </a:r>
          </a:p>
          <a:p>
            <a:pPr>
              <a:lnSpc>
                <a:spcPct val="80000"/>
              </a:lnSpc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</a:tabLst>
            </a:pPr>
            <a:r>
              <a:rPr lang="en-GB" altLang="en-US" sz="2177"/>
              <a:t>ovládané vůlí</a:t>
            </a:r>
          </a:p>
          <a:p>
            <a:pPr>
              <a:lnSpc>
                <a:spcPct val="80000"/>
              </a:lnSpc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</a:tabLst>
            </a:pPr>
            <a:r>
              <a:rPr lang="en-GB" altLang="en-US" sz="2177"/>
              <a:t>determinovány osobnostně i situačně</a:t>
            </a:r>
          </a:p>
          <a:p>
            <a:pPr>
              <a:lnSpc>
                <a:spcPct val="80000"/>
              </a:lnSpc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</a:tabLst>
            </a:pPr>
            <a:r>
              <a:rPr lang="en-GB" altLang="en-US" sz="2177"/>
              <a:t>základem kognitivní procesy</a:t>
            </a:r>
          </a:p>
          <a:p>
            <a:pPr>
              <a:lnSpc>
                <a:spcPct val="80000"/>
              </a:lnSpc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</a:tabLst>
            </a:pPr>
            <a:r>
              <a:rPr lang="en-GB" altLang="en-US" sz="2177"/>
              <a:t>předchází analýza situace a vlastních možností</a:t>
            </a:r>
          </a:p>
          <a:p>
            <a:pPr>
              <a:lnSpc>
                <a:spcPct val="80000"/>
              </a:lnSpc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</a:tabLst>
            </a:pPr>
            <a:r>
              <a:rPr lang="en-GB" altLang="en-US" sz="2177"/>
              <a:t>výsledkem je promyšlené chování</a:t>
            </a:r>
          </a:p>
        </p:txBody>
      </p:sp>
    </p:spTree>
    <p:extLst>
      <p:ext uri="{BB962C8B-B14F-4D97-AF65-F5344CB8AC3E}">
        <p14:creationId xmlns:p14="http://schemas.microsoft.com/office/powerpoint/2010/main" val="2380147503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489" y="277951"/>
            <a:ext cx="8231904" cy="1142039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altLang="en-US"/>
              <a:t>Hodnocení zátěže žákem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1981488" y="1600009"/>
            <a:ext cx="8555939" cy="4532155"/>
          </a:xfrm>
        </p:spPr>
        <p:txBody>
          <a:bodyPr vert="horz" lIns="0" tIns="0" rIns="0" bIns="0" rtlCol="0">
            <a:normAutofit/>
          </a:bodyPr>
          <a:lstStyle/>
          <a:p>
            <a:pPr>
              <a:lnSpc>
                <a:spcPct val="90000"/>
              </a:lnSpc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GB" altLang="en-US" sz="2449" b="1"/>
              <a:t>Primární </a:t>
            </a:r>
            <a:r>
              <a:rPr lang="cs-CZ" altLang="en-US" sz="2449" b="1"/>
              <a:t>(apraisal)</a:t>
            </a:r>
            <a:endParaRPr lang="en-GB" altLang="en-US" sz="2449" b="1"/>
          </a:p>
          <a:p>
            <a:pPr lvl="1">
              <a:lnSpc>
                <a:spcPct val="90000"/>
              </a:lnSpc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GB" altLang="en-US" sz="1996"/>
              <a:t>hodnocení stresoru a situace (možný problém – rozsah zkušeností žáka; vnímání ovlivněno ego-obranou atd.)</a:t>
            </a:r>
          </a:p>
          <a:p>
            <a:pPr>
              <a:lnSpc>
                <a:spcPct val="90000"/>
              </a:lnSpc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GB" altLang="en-US" sz="2449" b="1"/>
              <a:t>Sekundární</a:t>
            </a:r>
            <a:r>
              <a:rPr lang="cs-CZ" altLang="en-US" sz="2449" b="1"/>
              <a:t> (secondary apraisal)</a:t>
            </a:r>
            <a:endParaRPr lang="en-GB" altLang="en-US" sz="2449" b="1"/>
          </a:p>
          <a:p>
            <a:pPr lvl="1">
              <a:lnSpc>
                <a:spcPct val="90000"/>
              </a:lnSpc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GB" altLang="en-US" sz="1996"/>
              <a:t>odhad vlastních možností zvládnout stresor</a:t>
            </a:r>
          </a:p>
          <a:p>
            <a:pPr lvl="2">
              <a:lnSpc>
                <a:spcPct val="90000"/>
              </a:lnSpc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GB" altLang="en-US" sz="1814"/>
              <a:t>úvaha, zda obstojím nebo selžu</a:t>
            </a:r>
          </a:p>
          <a:p>
            <a:pPr lvl="2">
              <a:lnSpc>
                <a:spcPct val="90000"/>
              </a:lnSpc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GB" altLang="en-US" sz="1814"/>
              <a:t>úvaha, zda mám potenciál řešit problém</a:t>
            </a:r>
          </a:p>
          <a:p>
            <a:pPr lvl="2">
              <a:lnSpc>
                <a:spcPct val="90000"/>
              </a:lnSpc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GB" altLang="en-US" sz="1814"/>
              <a:t>úvaha, zda zvládnu své vlastní emoce</a:t>
            </a:r>
          </a:p>
          <a:p>
            <a:pPr lvl="2">
              <a:lnSpc>
                <a:spcPct val="90000"/>
              </a:lnSpc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GB" altLang="en-US" sz="1814"/>
              <a:t>odhad dalšího vývoje problému</a:t>
            </a:r>
            <a:endParaRPr lang="cs-CZ" altLang="en-US" sz="1814"/>
          </a:p>
          <a:p>
            <a:pPr lvl="2">
              <a:lnSpc>
                <a:spcPct val="90000"/>
              </a:lnSpc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en-GB" altLang="en-US" sz="1814"/>
          </a:p>
          <a:p>
            <a:pPr>
              <a:lnSpc>
                <a:spcPct val="90000"/>
              </a:lnSpc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GB" altLang="en-US" sz="2449"/>
              <a:t>Je důležité, zda žák vnímá situaci jako ovlivnitelnou.</a:t>
            </a:r>
            <a:endParaRPr lang="cs-CZ" altLang="en-US" sz="2449"/>
          </a:p>
          <a:p>
            <a:pPr>
              <a:lnSpc>
                <a:spcPct val="90000"/>
              </a:lnSpc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cs-CZ" altLang="en-US" sz="2449"/>
              <a:t>Nácvik / intervence je snažší u aktivních strategií</a:t>
            </a:r>
            <a:endParaRPr lang="en-GB" altLang="en-US" sz="2449"/>
          </a:p>
        </p:txBody>
      </p:sp>
    </p:spTree>
    <p:extLst>
      <p:ext uri="{BB962C8B-B14F-4D97-AF65-F5344CB8AC3E}">
        <p14:creationId xmlns:p14="http://schemas.microsoft.com/office/powerpoint/2010/main" val="3152203583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489" y="277951"/>
            <a:ext cx="8231904" cy="1142039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altLang="en-US" sz="3629"/>
              <a:t>Typy zvládání školních zátěžových situací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1980049" y="1600009"/>
            <a:ext cx="8557378" cy="4532155"/>
          </a:xfrm>
        </p:spPr>
        <p:txBody>
          <a:bodyPr vert="horz" lIns="0" tIns="0" rIns="0" bIns="0" rtlCol="0">
            <a:normAutofit lnSpcReduction="10000"/>
          </a:bodyPr>
          <a:lstStyle/>
          <a:p>
            <a:pPr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GB" altLang="en-US" sz="2449" b="1"/>
              <a:t>Skinnerová, Wellborn,</a:t>
            </a:r>
            <a:r>
              <a:rPr lang="en-GB" altLang="en-US" sz="2449"/>
              <a:t> 1997</a:t>
            </a:r>
            <a:r>
              <a:rPr lang="cs-CZ" altLang="en-US" sz="2449"/>
              <a:t> – analýza teorií</a:t>
            </a:r>
            <a:endParaRPr lang="en-GB" altLang="en-US" sz="2449"/>
          </a:p>
          <a:p>
            <a:pPr lvl="1"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GB" altLang="en-US" sz="1996"/>
              <a:t>plánovité řešení problému</a:t>
            </a:r>
          </a:p>
          <a:p>
            <a:pPr lvl="1"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GB" altLang="en-US" sz="1996"/>
              <a:t>hledání kontaktu s jinými lidmi</a:t>
            </a:r>
          </a:p>
          <a:p>
            <a:pPr lvl="1"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GB" altLang="en-US" sz="1996"/>
              <a:t>vyhýbání se kontaktu s nepříjemnou situací</a:t>
            </a:r>
          </a:p>
          <a:p>
            <a:pPr lvl="1"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GB" altLang="en-US" sz="1996"/>
              <a:t>nekontrolované vybití emocí</a:t>
            </a:r>
          </a:p>
          <a:p>
            <a:pPr lvl="1"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GB" altLang="en-US" sz="1996"/>
              <a:t>absence zvládání</a:t>
            </a:r>
          </a:p>
          <a:p>
            <a:pPr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GB" altLang="en-US" sz="2449" b="1"/>
              <a:t>Ayers et al.</a:t>
            </a:r>
            <a:r>
              <a:rPr lang="en-GB" altLang="en-US" sz="2449"/>
              <a:t> </a:t>
            </a:r>
            <a:r>
              <a:rPr lang="en-GB" altLang="en-US" sz="2449" i="1"/>
              <a:t>(dotazník HICUPS)</a:t>
            </a:r>
            <a:r>
              <a:rPr lang="cs-CZ" altLang="en-US" sz="2449" i="1"/>
              <a:t> – faktorová an.</a:t>
            </a:r>
            <a:endParaRPr lang="en-GB" altLang="en-US" sz="2449" i="1"/>
          </a:p>
          <a:p>
            <a:pPr lvl="1"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GB" altLang="en-US" sz="1996"/>
              <a:t>aktivní zvládací strategie</a:t>
            </a:r>
          </a:p>
          <a:p>
            <a:pPr lvl="1"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GB" altLang="en-US" sz="1996"/>
              <a:t>strategie odvádějící pozornost</a:t>
            </a:r>
          </a:p>
          <a:p>
            <a:pPr lvl="1"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GB" altLang="en-US" sz="1996"/>
              <a:t>strategie vyhýbání se</a:t>
            </a:r>
          </a:p>
          <a:p>
            <a:pPr lvl="1"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GB" altLang="en-US" sz="1996"/>
              <a:t>strategie vyhledávání sociální opory</a:t>
            </a:r>
          </a:p>
        </p:txBody>
      </p:sp>
    </p:spTree>
    <p:extLst>
      <p:ext uri="{BB962C8B-B14F-4D97-AF65-F5344CB8AC3E}">
        <p14:creationId xmlns:p14="http://schemas.microsoft.com/office/powerpoint/2010/main" val="1895614117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Vztah</a:t>
            </a:r>
            <a:r>
              <a:rPr lang="en-US" dirty="0"/>
              <a:t> </a:t>
            </a:r>
            <a:r>
              <a:rPr lang="en-US" dirty="0" err="1"/>
              <a:t>procesů</a:t>
            </a:r>
            <a:r>
              <a:rPr lang="en-US" dirty="0"/>
              <a:t> </a:t>
            </a:r>
            <a:r>
              <a:rPr lang="en-US" dirty="0" err="1"/>
              <a:t>zvládání</a:t>
            </a:r>
            <a:r>
              <a:rPr lang="en-US" dirty="0"/>
              <a:t> a </a:t>
            </a:r>
            <a:r>
              <a:rPr lang="en-US" dirty="0" err="1"/>
              <a:t>učení</a:t>
            </a:r>
            <a:endParaRPr lang="en-US" dirty="0"/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772389"/>
              </p:ext>
            </p:extLst>
          </p:nvPr>
        </p:nvGraphicFramePr>
        <p:xfrm>
          <a:off x="2756029" y="1123121"/>
          <a:ext cx="5811501" cy="5652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69000" imgH="5626100" progId="Word.Document.12">
                  <p:embed/>
                </p:oleObj>
              </mc:Choice>
              <mc:Fallback>
                <p:oleObj name="Document" r:id="rId2" imgW="5969000" imgH="5626100" progId="Word.Document.12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56029" y="1123121"/>
                        <a:ext cx="5811501" cy="56524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74674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1251679" y="645107"/>
            <a:ext cx="3384329" cy="5421436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altLang="en-US" sz="4000"/>
              <a:t>Faktory komplikující zvládání</a:t>
            </a:r>
          </a:p>
        </p:txBody>
      </p:sp>
      <p:graphicFrame>
        <p:nvGraphicFramePr>
          <p:cNvPr id="19462" name="Rectangle 2">
            <a:extLst>
              <a:ext uri="{FF2B5EF4-FFF2-40B4-BE49-F238E27FC236}">
                <a16:creationId xmlns:a16="http://schemas.microsoft.com/office/drawing/2014/main" id="{3554FC6E-88CA-70A5-BB86-68A2E72D2664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68289413"/>
              </p:ext>
            </p:extLst>
          </p:nvPr>
        </p:nvGraphicFramePr>
        <p:xfrm>
          <a:off x="5280025" y="644525"/>
          <a:ext cx="5994400" cy="5409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61054441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489" y="277951"/>
            <a:ext cx="8231904" cy="1142039"/>
          </a:xfrm>
        </p:spPr>
        <p:txBody>
          <a:bodyPr vert="horz" lIns="0" tIns="0" rIns="0" bIns="0" rtlCol="0" anchor="t">
            <a:normAutofit fontScale="90000"/>
          </a:bodyPr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GB" altLang="en-US"/>
              <a:t>Faktory usnadňující zvládání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1981489" y="1600009"/>
            <a:ext cx="8231904" cy="4532155"/>
          </a:xfrm>
        </p:spPr>
        <p:txBody>
          <a:bodyPr vert="horz" lIns="0" tIns="0" rIns="0" bIns="0" rtlCol="0">
            <a:normAutofit/>
          </a:bodyPr>
          <a:lstStyle/>
          <a:p>
            <a:pPr>
              <a:lnSpc>
                <a:spcPct val="90000"/>
              </a:lnSpc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GB" altLang="en-US" sz="2449"/>
              <a:t>Vnitřní</a:t>
            </a:r>
          </a:p>
          <a:p>
            <a:pPr lvl="1">
              <a:lnSpc>
                <a:spcPct val="90000"/>
              </a:lnSpc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GB" altLang="en-US" sz="1996" b="1"/>
              <a:t>osobnost:</a:t>
            </a:r>
            <a:r>
              <a:rPr lang="en-GB" altLang="en-US" sz="1996"/>
              <a:t> temperament, well-being, sebedůvěra, self-efficacy, smysl pro humor...</a:t>
            </a:r>
          </a:p>
          <a:p>
            <a:pPr lvl="1">
              <a:lnSpc>
                <a:spcPct val="90000"/>
              </a:lnSpc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GB" altLang="en-US" sz="1996"/>
              <a:t>odolnost (resiliency) a nezdolnost (hardiness)</a:t>
            </a:r>
          </a:p>
          <a:p>
            <a:pPr lvl="1">
              <a:lnSpc>
                <a:spcPct val="90000"/>
              </a:lnSpc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GB" altLang="en-US" sz="1996"/>
              <a:t>optimistický vysvětlovací styl</a:t>
            </a:r>
          </a:p>
          <a:p>
            <a:pPr lvl="1">
              <a:lnSpc>
                <a:spcPct val="90000"/>
              </a:lnSpc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GB" altLang="en-US" sz="1996"/>
              <a:t>naděje</a:t>
            </a:r>
          </a:p>
          <a:p>
            <a:pPr lvl="1">
              <a:lnSpc>
                <a:spcPct val="90000"/>
              </a:lnSpc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GB" altLang="en-US" sz="1996"/>
              <a:t>vnímaná kontrola a řízení</a:t>
            </a:r>
          </a:p>
          <a:p>
            <a:pPr lvl="1">
              <a:lnSpc>
                <a:spcPct val="90000"/>
              </a:lnSpc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GB" altLang="en-US" sz="1996"/>
              <a:t>vnímaná osobní zdatnost (self-efficacy)</a:t>
            </a:r>
          </a:p>
          <a:p>
            <a:pPr>
              <a:lnSpc>
                <a:spcPct val="90000"/>
              </a:lnSpc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GB" altLang="en-US" sz="2449"/>
              <a:t>Vnější</a:t>
            </a:r>
          </a:p>
          <a:p>
            <a:pPr lvl="1">
              <a:lnSpc>
                <a:spcPct val="90000"/>
              </a:lnSpc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GB" altLang="en-US" sz="1996"/>
              <a:t>sociální opora</a:t>
            </a:r>
            <a:endParaRPr lang="cs-CZ" altLang="en-US" sz="1996"/>
          </a:p>
          <a:p>
            <a:pPr lvl="1">
              <a:lnSpc>
                <a:spcPct val="90000"/>
              </a:lnSpc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endParaRPr lang="cs-CZ" altLang="en-US" sz="1996"/>
          </a:p>
          <a:p>
            <a:pPr>
              <a:lnSpc>
                <a:spcPct val="90000"/>
              </a:lnSpc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cs-CZ" altLang="en-US" sz="2449"/>
              <a:t>J. Křivohlavý - Psychologie zdraví (Portál, Praha 2001)</a:t>
            </a:r>
            <a:endParaRPr lang="en-GB" altLang="en-US" sz="2449"/>
          </a:p>
        </p:txBody>
      </p:sp>
    </p:spTree>
    <p:extLst>
      <p:ext uri="{BB962C8B-B14F-4D97-AF65-F5344CB8AC3E}">
        <p14:creationId xmlns:p14="http://schemas.microsoft.com/office/powerpoint/2010/main" val="3257526659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Zopakování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dirty="0"/>
              <a:t>K jakým fyziologickým procesům dochází při stresové reakci ? </a:t>
            </a:r>
          </a:p>
          <a:p>
            <a:r>
              <a:rPr lang="cs-CZ" dirty="0"/>
              <a:t>Kteří psychologové se zabývali studiem stresu? </a:t>
            </a:r>
          </a:p>
          <a:p>
            <a:r>
              <a:rPr lang="cs-CZ" dirty="0"/>
              <a:t>Co pomáhá na "paniku"? </a:t>
            </a:r>
          </a:p>
          <a:p>
            <a:r>
              <a:rPr lang="cs-CZ" dirty="0"/>
              <a:t>K čemu jsou dobré emoce jako smutek, vztek, strach nebo radost? </a:t>
            </a:r>
          </a:p>
        </p:txBody>
      </p:sp>
      <p:pic>
        <p:nvPicPr>
          <p:cNvPr id="3074" name="Picture 2" descr="Stres a přibývaní na váze. Jaká je v tom souvislost? - FitnessGym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" y="-1"/>
            <a:ext cx="4541521" cy="688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061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C032F75-F5AC-4D84-98D0-DD0FB8A25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21D3B4-EB95-40D8-ADD4-C28637F87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EC402CCD-3D73-4427-910D-80A619EAD5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48664" y="0"/>
            <a:ext cx="4643336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DD96203-BC40-E8F1-30AC-B1BB02522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9328" y="457200"/>
            <a:ext cx="3090672" cy="1197864"/>
          </a:xfrm>
        </p:spPr>
        <p:txBody>
          <a:bodyPr anchor="b">
            <a:normAutofit/>
          </a:bodyPr>
          <a:lstStyle/>
          <a:p>
            <a:r>
              <a:rPr lang="cs-CZ" sz="1900" dirty="0">
                <a:solidFill>
                  <a:schemeClr val="accent1"/>
                </a:solidFill>
              </a:rPr>
              <a:t>Jaké (další) role má učitel ve třídě a ve škole?</a:t>
            </a:r>
          </a:p>
        </p:txBody>
      </p:sp>
      <p:pic>
        <p:nvPicPr>
          <p:cNvPr id="4" name="Picture 2" descr="Image">
            <a:extLst>
              <a:ext uri="{FF2B5EF4-FFF2-40B4-BE49-F238E27FC236}">
                <a16:creationId xmlns:a16="http://schemas.microsoft.com/office/drawing/2014/main" id="{14098C02-42BF-9239-182B-BBBA0269E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2181" y="643464"/>
            <a:ext cx="4247765" cy="526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6E408F-78DF-6079-BF75-18D7544B9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9328" y="1655065"/>
            <a:ext cx="3090672" cy="4224528"/>
          </a:xfrm>
        </p:spPr>
        <p:txBody>
          <a:bodyPr>
            <a:normAutofit/>
          </a:bodyPr>
          <a:lstStyle/>
          <a:p>
            <a:endParaRPr lang="cs-CZ" sz="1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095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PRACOVAT SE STRESEM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První pomoc: </a:t>
            </a:r>
          </a:p>
          <a:p>
            <a:pPr lvl="1"/>
            <a:r>
              <a:rPr lang="cs-CZ" dirty="0"/>
              <a:t>zklidňující dýchání</a:t>
            </a:r>
          </a:p>
          <a:p>
            <a:pPr lvl="1"/>
            <a:r>
              <a:rPr lang="cs-CZ" dirty="0"/>
              <a:t>zpomalení tempa pohybů a řeči</a:t>
            </a:r>
          </a:p>
          <a:p>
            <a:pPr lvl="1"/>
            <a:r>
              <a:rPr lang="cs-CZ" dirty="0" err="1"/>
              <a:t>Mindfulness</a:t>
            </a:r>
            <a:endParaRPr lang="cs-CZ" dirty="0"/>
          </a:p>
          <a:p>
            <a:pPr lvl="1"/>
            <a:r>
              <a:rPr lang="cs-CZ" dirty="0"/>
              <a:t>progresivní svalová relaxace</a:t>
            </a:r>
          </a:p>
          <a:p>
            <a:r>
              <a:rPr lang="cs-CZ" dirty="0"/>
              <a:t>Průběžně:</a:t>
            </a:r>
          </a:p>
          <a:p>
            <a:pPr lvl="1"/>
            <a:r>
              <a:rPr lang="cs-CZ" dirty="0"/>
              <a:t>pravidelná fyzická aktivita</a:t>
            </a:r>
          </a:p>
          <a:p>
            <a:pPr lvl="1"/>
            <a:r>
              <a:rPr lang="cs-CZ" dirty="0"/>
              <a:t>dostatečný spánek</a:t>
            </a:r>
          </a:p>
          <a:p>
            <a:pPr lvl="1"/>
            <a:r>
              <a:rPr lang="cs-CZ" dirty="0"/>
              <a:t>pravidelná relaxace</a:t>
            </a:r>
          </a:p>
          <a:p>
            <a:pPr lvl="1"/>
            <a:r>
              <a:rPr lang="cs-CZ" dirty="0"/>
              <a:t>příjemné a naplňující činnosti</a:t>
            </a:r>
          </a:p>
          <a:p>
            <a:pPr lvl="1"/>
            <a:r>
              <a:rPr lang="cs-CZ" dirty="0"/>
              <a:t>sdílení</a:t>
            </a:r>
          </a:p>
          <a:p>
            <a:pPr lvl="1"/>
            <a:r>
              <a:rPr lang="cs-CZ" dirty="0"/>
              <a:t>vděčnost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3167" y="1874517"/>
            <a:ext cx="5164263" cy="371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768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044496-1315-3D32-8684-0E7FBFDF7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B9877E-1C9C-F04E-2FD3-35B583EFD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 descr="Image">
            <a:extLst>
              <a:ext uri="{FF2B5EF4-FFF2-40B4-BE49-F238E27FC236}">
                <a16:creationId xmlns:a16="http://schemas.microsoft.com/office/drawing/2014/main" id="{5FB42DB0-DDFB-3CBB-9554-6572D54AA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347663"/>
            <a:ext cx="6477000" cy="61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281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560" y="0"/>
            <a:ext cx="4485957" cy="672588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2360" y="0"/>
            <a:ext cx="4752860" cy="672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114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">
            <a:extLst>
              <a:ext uri="{FF2B5EF4-FFF2-40B4-BE49-F238E27FC236}">
                <a16:creationId xmlns:a16="http://schemas.microsoft.com/office/drawing/2014/main" id="{9CEF434F-5B0A-6C65-EE70-00E33FAC39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985" y="-1"/>
            <a:ext cx="6850850" cy="674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931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BA8F2C-D840-B1F8-9085-3845E3F14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45105"/>
            <a:ext cx="4357499" cy="1320855"/>
          </a:xfrm>
        </p:spPr>
        <p:txBody>
          <a:bodyPr>
            <a:normAutofit fontScale="90000"/>
          </a:bodyPr>
          <a:lstStyle/>
          <a:p>
            <a:r>
              <a:rPr lang="cs-CZ" sz="4400" dirty="0"/>
              <a:t>Naše reakce jako model pro žáky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04D523-3B69-6A38-483C-4123CA3B2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4363595" cy="3593591"/>
          </a:xfrm>
        </p:spPr>
        <p:txBody>
          <a:bodyPr>
            <a:normAutofit fontScale="70000" lnSpcReduction="20000"/>
          </a:bodyPr>
          <a:lstStyle/>
          <a:p>
            <a:r>
              <a:rPr lang="cs-CZ" dirty="0">
                <a:solidFill>
                  <a:srgbClr val="000000"/>
                </a:solidFill>
              </a:rPr>
              <a:t>Technologie</a:t>
            </a:r>
          </a:p>
          <a:p>
            <a:r>
              <a:rPr lang="cs-CZ" dirty="0">
                <a:solidFill>
                  <a:srgbClr val="000000"/>
                </a:solidFill>
              </a:rPr>
              <a:t>Frustrace</a:t>
            </a:r>
          </a:p>
          <a:p>
            <a:r>
              <a:rPr lang="cs-CZ" dirty="0">
                <a:solidFill>
                  <a:srgbClr val="000000"/>
                </a:solidFill>
              </a:rPr>
              <a:t>Řešení problémů</a:t>
            </a:r>
          </a:p>
          <a:p>
            <a:r>
              <a:rPr lang="cs-CZ" dirty="0">
                <a:solidFill>
                  <a:srgbClr val="000000"/>
                </a:solidFill>
              </a:rPr>
              <a:t>Sebepéče</a:t>
            </a:r>
          </a:p>
          <a:p>
            <a:r>
              <a:rPr lang="cs-CZ" dirty="0">
                <a:solidFill>
                  <a:srgbClr val="000000"/>
                </a:solidFill>
              </a:rPr>
              <a:t>Přiznání a náprava chyb a omylů</a:t>
            </a:r>
          </a:p>
          <a:p>
            <a:r>
              <a:rPr lang="cs-CZ" dirty="0">
                <a:solidFill>
                  <a:srgbClr val="000000"/>
                </a:solidFill>
              </a:rPr>
              <a:t>Žádost o pomoc</a:t>
            </a:r>
          </a:p>
          <a:p>
            <a:r>
              <a:rPr lang="cs-CZ" dirty="0">
                <a:solidFill>
                  <a:srgbClr val="000000"/>
                </a:solidFill>
              </a:rPr>
              <a:t>Práce s vlastní chybou</a:t>
            </a:r>
          </a:p>
          <a:p>
            <a:r>
              <a:rPr lang="cs-CZ" dirty="0">
                <a:solidFill>
                  <a:srgbClr val="000000"/>
                </a:solidFill>
              </a:rPr>
              <a:t>Řešení konfliktů</a:t>
            </a:r>
          </a:p>
          <a:p>
            <a:r>
              <a:rPr lang="cs-CZ" dirty="0">
                <a:solidFill>
                  <a:srgbClr val="000000"/>
                </a:solidFill>
              </a:rPr>
              <a:t>Přístup k odlišnostem</a:t>
            </a:r>
          </a:p>
          <a:p>
            <a:r>
              <a:rPr lang="cs-CZ" dirty="0">
                <a:solidFill>
                  <a:srgbClr val="000000"/>
                </a:solidFill>
              </a:rPr>
              <a:t>Chování ke zvířatům</a:t>
            </a:r>
          </a:p>
          <a:p>
            <a:r>
              <a:rPr lang="cs-CZ" dirty="0">
                <a:solidFill>
                  <a:srgbClr val="000000"/>
                </a:solidFill>
              </a:rPr>
              <a:t>Environmetální senzitivita</a:t>
            </a:r>
          </a:p>
          <a:p>
            <a:r>
              <a:rPr lang="cs-CZ" dirty="0">
                <a:solidFill>
                  <a:srgbClr val="000000"/>
                </a:solidFill>
              </a:rPr>
              <a:t>Schopnost naslouchat</a:t>
            </a:r>
          </a:p>
          <a:p>
            <a:endParaRPr lang="cs-CZ" dirty="0">
              <a:solidFill>
                <a:srgbClr val="000000"/>
              </a:solidFill>
            </a:endParaRPr>
          </a:p>
        </p:txBody>
      </p:sp>
      <p:pic>
        <p:nvPicPr>
          <p:cNvPr id="8194" name="Picture 2" descr="Image">
            <a:extLst>
              <a:ext uri="{FF2B5EF4-FFF2-40B4-BE49-F238E27FC236}">
                <a16:creationId xmlns:a16="http://schemas.microsoft.com/office/drawing/2014/main" id="{D7EC9FC6-604D-E06C-240B-6A5DE8E54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8193" y="731792"/>
            <a:ext cx="5176744" cy="542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179629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Odznáček</Template>
  <TotalTime>100</TotalTime>
  <Words>1718</Words>
  <Application>Microsoft Office PowerPoint</Application>
  <PresentationFormat>Širokoúhlá obrazovka</PresentationFormat>
  <Paragraphs>224</Paragraphs>
  <Slides>37</Slides>
  <Notes>11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6" baseType="lpstr">
      <vt:lpstr>Arial</vt:lpstr>
      <vt:lpstr>Calibri</vt:lpstr>
      <vt:lpstr>Gill Sans MT</vt:lpstr>
      <vt:lpstr>Impact</vt:lpstr>
      <vt:lpstr>StarSymbol</vt:lpstr>
      <vt:lpstr>Times New Roman</vt:lpstr>
      <vt:lpstr>Wingdings</vt:lpstr>
      <vt:lpstr>Badge</vt:lpstr>
      <vt:lpstr>Document</vt:lpstr>
      <vt:lpstr>Stres a zvládání</vt:lpstr>
      <vt:lpstr>STRES U UČITELŮ</vt:lpstr>
      <vt:lpstr>STRESORY SPOJENÉ S UČITELSKÝM povoláním </vt:lpstr>
      <vt:lpstr>Jaké (další) role má učitel ve třídě a ve škole?</vt:lpstr>
      <vt:lpstr>JAK PRACOVAT SE STRESEM</vt:lpstr>
      <vt:lpstr>Prezentace aplikace PowerPoint</vt:lpstr>
      <vt:lpstr>Prezentace aplikace PowerPoint</vt:lpstr>
      <vt:lpstr>Prezentace aplikace PowerPoint</vt:lpstr>
      <vt:lpstr>Naše reakce jako model pro žáky</vt:lpstr>
      <vt:lpstr>Učitelské povolání</vt:lpstr>
      <vt:lpstr>Prezentace aplikace PowerPoint</vt:lpstr>
      <vt:lpstr>Motivace a resilience</vt:lpstr>
      <vt:lpstr>Prezentace aplikace PowerPoint</vt:lpstr>
      <vt:lpstr>Vyhoření</vt:lpstr>
      <vt:lpstr>Vyhoření - fáze</vt:lpstr>
      <vt:lpstr>Vyhoření - příznaky</vt:lpstr>
      <vt:lpstr>Psychické bezpečí ve škole jako pizza </vt:lpstr>
      <vt:lpstr>Prezentace aplikace PowerPoint</vt:lpstr>
      <vt:lpstr>JAK UČIT PRACOVAT DĚTI SE STRESEM</vt:lpstr>
      <vt:lpstr>Prezentace aplikace PowerPoint</vt:lpstr>
      <vt:lpstr>Shrnutí</vt:lpstr>
      <vt:lpstr>Zdroje infografik pro použití ve škole (učitelé, děti, rodiče) (vč. kontaktů)</vt:lpstr>
      <vt:lpstr>Videa  - rozšiřující materiál</vt:lpstr>
      <vt:lpstr>Trochu teorie pro dobrou praxi </vt:lpstr>
      <vt:lpstr>Škola jako zdroj zátěže žáků </vt:lpstr>
      <vt:lpstr>Školní zátěžová situace  (academic stressors)</vt:lpstr>
      <vt:lpstr>Příklady (součást tzv. skrytého kurikula)</vt:lpstr>
      <vt:lpstr>Kontinuum stresorů (Wheaton, 1996, s. 48)</vt:lpstr>
      <vt:lpstr>Zvládání zátěže (coping)</vt:lpstr>
      <vt:lpstr>Zvládání zátěže</vt:lpstr>
      <vt:lpstr>Zvládání zátěže</vt:lpstr>
      <vt:lpstr>Hodnocení zátěže žákem</vt:lpstr>
      <vt:lpstr>Typy zvládání školních zátěžových situací</vt:lpstr>
      <vt:lpstr>Vztah procesů zvládání a učení</vt:lpstr>
      <vt:lpstr>Faktory komplikující zvládání</vt:lpstr>
      <vt:lpstr>Faktory usnadňující zvládání</vt:lpstr>
      <vt:lpstr>K Zopakování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 Mareš</dc:creator>
  <cp:lastModifiedBy>Jan Mareš</cp:lastModifiedBy>
  <cp:revision>9</cp:revision>
  <dcterms:created xsi:type="dcterms:W3CDTF">2021-12-09T10:36:12Z</dcterms:created>
  <dcterms:modified xsi:type="dcterms:W3CDTF">2023-02-20T12:55:27Z</dcterms:modified>
</cp:coreProperties>
</file>