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9"/>
  </p:notesMasterIdLst>
  <p:handoutMasterIdLst>
    <p:handoutMasterId r:id="rId20"/>
  </p:handoutMasterIdLst>
  <p:sldIdLst>
    <p:sldId id="256" r:id="rId5"/>
    <p:sldId id="288" r:id="rId6"/>
    <p:sldId id="312" r:id="rId7"/>
    <p:sldId id="422" r:id="rId8"/>
    <p:sldId id="287" r:id="rId9"/>
    <p:sldId id="417" r:id="rId10"/>
    <p:sldId id="338" r:id="rId11"/>
    <p:sldId id="303" r:id="rId12"/>
    <p:sldId id="418" r:id="rId13"/>
    <p:sldId id="337" r:id="rId14"/>
    <p:sldId id="420" r:id="rId15"/>
    <p:sldId id="308" r:id="rId16"/>
    <p:sldId id="419" r:id="rId17"/>
    <p:sldId id="372" r:id="rId1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00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60" autoAdjust="0"/>
    <p:restoredTop sz="95768" autoAdjust="0"/>
  </p:normalViewPr>
  <p:slideViewPr>
    <p:cSldViewPr snapToGrid="0">
      <p:cViewPr varScale="1">
        <p:scale>
          <a:sx n="97" d="100"/>
          <a:sy n="97" d="100"/>
        </p:scale>
        <p:origin x="102" y="73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5E1B2B-446A-4D67-96D9-849AF4ED48A2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73216E8-D254-4AD1-B0F5-45118F7051B2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 dirty="0"/>
            <a:t>Individuálně specifický způsob vyučování, který v určitém období a v určitém kontextu učitel preferuje. (Škoda, </a:t>
          </a:r>
          <a:r>
            <a:rPr lang="cs-CZ" b="1" dirty="0" err="1"/>
            <a:t>Doulík</a:t>
          </a:r>
          <a:r>
            <a:rPr lang="cs-CZ" b="1" dirty="0"/>
            <a:t>, 2011)</a:t>
          </a:r>
          <a:endParaRPr lang="en-US" dirty="0"/>
        </a:p>
      </dgm:t>
    </dgm:pt>
    <dgm:pt modelId="{08968692-318A-454D-8D75-215DABEE0987}" type="parTrans" cxnId="{F2CC7882-8E8A-4C6A-AA67-EA3070610248}">
      <dgm:prSet/>
      <dgm:spPr/>
      <dgm:t>
        <a:bodyPr/>
        <a:lstStyle/>
        <a:p>
          <a:endParaRPr lang="en-US"/>
        </a:p>
      </dgm:t>
    </dgm:pt>
    <dgm:pt modelId="{59E31106-CE4F-425E-AFB8-8E4E5F2F3DF5}" type="sibTrans" cxnId="{F2CC7882-8E8A-4C6A-AA67-EA3070610248}">
      <dgm:prSet/>
      <dgm:spPr/>
      <dgm:t>
        <a:bodyPr/>
        <a:lstStyle/>
        <a:p>
          <a:endParaRPr lang="en-US"/>
        </a:p>
      </dgm:t>
    </dgm:pt>
    <dgm:pt modelId="{55D9575E-9A3E-4656-A9F9-18028D5E2F1A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0" dirty="0"/>
            <a:t>Projevuje se konkrétními strategiemi a způsoby řízení učební činnosti žáků, volbou organizačních forem, metod a postupů, preferencí typů materiálních didaktických prostředků, volbou komunikačních schémat během vyučování. Vychází z kognitivního stylu učitele a jeho preferencí určitých typů informací. (Škoda, </a:t>
          </a:r>
          <a:r>
            <a:rPr lang="cs-CZ" b="0" dirty="0" err="1"/>
            <a:t>Doulík</a:t>
          </a:r>
          <a:r>
            <a:rPr lang="cs-CZ" b="0" dirty="0"/>
            <a:t>, 2011, s.68)</a:t>
          </a:r>
          <a:endParaRPr lang="en-US" dirty="0"/>
        </a:p>
      </dgm:t>
    </dgm:pt>
    <dgm:pt modelId="{C4E8B498-7CE7-4CCC-9A44-BC4442B92B17}" type="parTrans" cxnId="{EAC223A3-0D9D-4697-AAAE-2A62579F293A}">
      <dgm:prSet/>
      <dgm:spPr/>
      <dgm:t>
        <a:bodyPr/>
        <a:lstStyle/>
        <a:p>
          <a:endParaRPr lang="en-US"/>
        </a:p>
      </dgm:t>
    </dgm:pt>
    <dgm:pt modelId="{5531F44E-AECF-42FD-9B6B-C4F575EB59B0}" type="sibTrans" cxnId="{EAC223A3-0D9D-4697-AAAE-2A62579F293A}">
      <dgm:prSet/>
      <dgm:spPr/>
      <dgm:t>
        <a:bodyPr/>
        <a:lstStyle/>
        <a:p>
          <a:endParaRPr lang="en-US"/>
        </a:p>
      </dgm:t>
    </dgm:pt>
    <dgm:pt modelId="{6DC87EF8-51E0-474D-B4B1-016804F6D215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0" dirty="0"/>
            <a:t>Je to svébytný postup, jímž učitel vyučuje. Má charakter </a:t>
          </a:r>
          <a:r>
            <a:rPr lang="cs-CZ" b="0" dirty="0" err="1"/>
            <a:t>metastrategie</a:t>
          </a:r>
          <a:r>
            <a:rPr lang="cs-CZ" b="0" dirty="0"/>
            <a:t>.</a:t>
          </a:r>
          <a:endParaRPr lang="en-US" dirty="0"/>
        </a:p>
      </dgm:t>
    </dgm:pt>
    <dgm:pt modelId="{0271DE9E-D290-471F-ADFB-02BB81302167}" type="parTrans" cxnId="{4FAA680A-2DEC-4EED-AF1B-7BB652571537}">
      <dgm:prSet/>
      <dgm:spPr/>
      <dgm:t>
        <a:bodyPr/>
        <a:lstStyle/>
        <a:p>
          <a:endParaRPr lang="en-US"/>
        </a:p>
      </dgm:t>
    </dgm:pt>
    <dgm:pt modelId="{BA413845-387A-4D42-B5A6-F26A892034AA}" type="sibTrans" cxnId="{4FAA680A-2DEC-4EED-AF1B-7BB652571537}">
      <dgm:prSet/>
      <dgm:spPr/>
      <dgm:t>
        <a:bodyPr/>
        <a:lstStyle/>
        <a:p>
          <a:endParaRPr lang="en-US"/>
        </a:p>
      </dgm:t>
    </dgm:pt>
    <dgm:pt modelId="{ED0154D8-F2BB-4A45-95DC-146A641ECF5C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0"/>
            <a:t>(Mareš, 2003)</a:t>
          </a:r>
          <a:endParaRPr lang="en-US"/>
        </a:p>
      </dgm:t>
    </dgm:pt>
    <dgm:pt modelId="{5063C9D0-11AC-4E13-B985-297BAD643990}" type="parTrans" cxnId="{458B520E-2AFB-4EF8-84AD-4C70D0407680}">
      <dgm:prSet/>
      <dgm:spPr/>
      <dgm:t>
        <a:bodyPr/>
        <a:lstStyle/>
        <a:p>
          <a:endParaRPr lang="en-US"/>
        </a:p>
      </dgm:t>
    </dgm:pt>
    <dgm:pt modelId="{C117E736-589A-409B-80FF-F30BCCA77708}" type="sibTrans" cxnId="{458B520E-2AFB-4EF8-84AD-4C70D0407680}">
      <dgm:prSet/>
      <dgm:spPr/>
      <dgm:t>
        <a:bodyPr/>
        <a:lstStyle/>
        <a:p>
          <a:endParaRPr lang="en-US"/>
        </a:p>
      </dgm:t>
    </dgm:pt>
    <dgm:pt modelId="{A4EF2387-B3CD-4FFD-9010-73E16EB68A6C}" type="pres">
      <dgm:prSet presAssocID="{D95E1B2B-446A-4D67-96D9-849AF4ED48A2}" presName="root" presStyleCnt="0">
        <dgm:presLayoutVars>
          <dgm:dir/>
          <dgm:resizeHandles val="exact"/>
        </dgm:presLayoutVars>
      </dgm:prSet>
      <dgm:spPr/>
    </dgm:pt>
    <dgm:pt modelId="{D57D118D-457D-4ECC-BF21-78E688A2E690}" type="pres">
      <dgm:prSet presAssocID="{373216E8-D254-4AD1-B0F5-45118F7051B2}" presName="compNode" presStyleCnt="0"/>
      <dgm:spPr/>
    </dgm:pt>
    <dgm:pt modelId="{50C88FAA-63C5-4E42-8435-8FCE6D015F68}" type="pres">
      <dgm:prSet presAssocID="{373216E8-D254-4AD1-B0F5-45118F7051B2}" presName="bgRect" presStyleLbl="bgShp" presStyleIdx="0" presStyleCnt="4"/>
      <dgm:spPr/>
    </dgm:pt>
    <dgm:pt modelId="{92F45C53-A8CD-4988-888C-0F6BE21F858D}" type="pres">
      <dgm:prSet presAssocID="{373216E8-D254-4AD1-B0F5-45118F7051B2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ayer Candle"/>
        </a:ext>
      </dgm:extLst>
    </dgm:pt>
    <dgm:pt modelId="{F4FD0ACC-E096-48F6-9B1B-B7ACDC3DB32F}" type="pres">
      <dgm:prSet presAssocID="{373216E8-D254-4AD1-B0F5-45118F7051B2}" presName="spaceRect" presStyleCnt="0"/>
      <dgm:spPr/>
    </dgm:pt>
    <dgm:pt modelId="{E8ED440D-272F-4F43-871F-79AF4FD9AD0B}" type="pres">
      <dgm:prSet presAssocID="{373216E8-D254-4AD1-B0F5-45118F7051B2}" presName="parTx" presStyleLbl="revTx" presStyleIdx="0" presStyleCnt="4">
        <dgm:presLayoutVars>
          <dgm:chMax val="0"/>
          <dgm:chPref val="0"/>
        </dgm:presLayoutVars>
      </dgm:prSet>
      <dgm:spPr/>
    </dgm:pt>
    <dgm:pt modelId="{777FD7ED-7F2A-4CE4-81E1-27FA948F3ACC}" type="pres">
      <dgm:prSet presAssocID="{59E31106-CE4F-425E-AFB8-8E4E5F2F3DF5}" presName="sibTrans" presStyleCnt="0"/>
      <dgm:spPr/>
    </dgm:pt>
    <dgm:pt modelId="{165F7BFA-6229-4EF1-9659-C43B60015FD4}" type="pres">
      <dgm:prSet presAssocID="{55D9575E-9A3E-4656-A9F9-18028D5E2F1A}" presName="compNode" presStyleCnt="0"/>
      <dgm:spPr/>
    </dgm:pt>
    <dgm:pt modelId="{79AF62B0-2807-4C97-A3DC-B2BB77E24468}" type="pres">
      <dgm:prSet presAssocID="{55D9575E-9A3E-4656-A9F9-18028D5E2F1A}" presName="bgRect" presStyleLbl="bgShp" presStyleIdx="1" presStyleCnt="4"/>
      <dgm:spPr/>
    </dgm:pt>
    <dgm:pt modelId="{CFE8DBFD-DF8F-4123-B561-62B3410E9B62}" type="pres">
      <dgm:prSet presAssocID="{55D9575E-9A3E-4656-A9F9-18028D5E2F1A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xi"/>
        </a:ext>
      </dgm:extLst>
    </dgm:pt>
    <dgm:pt modelId="{C28FBAD9-AF44-4EC6-94E9-859981AD1A29}" type="pres">
      <dgm:prSet presAssocID="{55D9575E-9A3E-4656-A9F9-18028D5E2F1A}" presName="spaceRect" presStyleCnt="0"/>
      <dgm:spPr/>
    </dgm:pt>
    <dgm:pt modelId="{D0813B22-AD34-4E7B-845A-ECDE8EED5997}" type="pres">
      <dgm:prSet presAssocID="{55D9575E-9A3E-4656-A9F9-18028D5E2F1A}" presName="parTx" presStyleLbl="revTx" presStyleIdx="1" presStyleCnt="4">
        <dgm:presLayoutVars>
          <dgm:chMax val="0"/>
          <dgm:chPref val="0"/>
        </dgm:presLayoutVars>
      </dgm:prSet>
      <dgm:spPr/>
    </dgm:pt>
    <dgm:pt modelId="{0CCC3CAA-1A93-440C-BCE8-58DB634A5950}" type="pres">
      <dgm:prSet presAssocID="{5531F44E-AECF-42FD-9B6B-C4F575EB59B0}" presName="sibTrans" presStyleCnt="0"/>
      <dgm:spPr/>
    </dgm:pt>
    <dgm:pt modelId="{E91A9C06-2C28-4DB4-8B30-32846F374DB7}" type="pres">
      <dgm:prSet presAssocID="{6DC87EF8-51E0-474D-B4B1-016804F6D215}" presName="compNode" presStyleCnt="0"/>
      <dgm:spPr/>
    </dgm:pt>
    <dgm:pt modelId="{FE29096A-5FF5-4520-AC16-0F46F4F448FE}" type="pres">
      <dgm:prSet presAssocID="{6DC87EF8-51E0-474D-B4B1-016804F6D215}" presName="bgRect" presStyleLbl="bgShp" presStyleIdx="2" presStyleCnt="4"/>
      <dgm:spPr/>
    </dgm:pt>
    <dgm:pt modelId="{92EA03CA-0F6D-4539-8639-E9C3EBA7BB31}" type="pres">
      <dgm:prSet presAssocID="{6DC87EF8-51E0-474D-B4B1-016804F6D215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řída"/>
        </a:ext>
      </dgm:extLst>
    </dgm:pt>
    <dgm:pt modelId="{4A001697-3599-4F4C-97ED-F4E74F870854}" type="pres">
      <dgm:prSet presAssocID="{6DC87EF8-51E0-474D-B4B1-016804F6D215}" presName="spaceRect" presStyleCnt="0"/>
      <dgm:spPr/>
    </dgm:pt>
    <dgm:pt modelId="{7584EA94-1606-42AE-B814-5A0D16AD9C44}" type="pres">
      <dgm:prSet presAssocID="{6DC87EF8-51E0-474D-B4B1-016804F6D215}" presName="parTx" presStyleLbl="revTx" presStyleIdx="2" presStyleCnt="4">
        <dgm:presLayoutVars>
          <dgm:chMax val="0"/>
          <dgm:chPref val="0"/>
        </dgm:presLayoutVars>
      </dgm:prSet>
      <dgm:spPr/>
    </dgm:pt>
    <dgm:pt modelId="{FDE7E8A0-808C-46C2-AF36-F28808732CA6}" type="pres">
      <dgm:prSet presAssocID="{BA413845-387A-4D42-B5A6-F26A892034AA}" presName="sibTrans" presStyleCnt="0"/>
      <dgm:spPr/>
    </dgm:pt>
    <dgm:pt modelId="{4952D3FD-8C86-42F1-8EA7-A309060CA898}" type="pres">
      <dgm:prSet presAssocID="{ED0154D8-F2BB-4A45-95DC-146A641ECF5C}" presName="compNode" presStyleCnt="0"/>
      <dgm:spPr/>
    </dgm:pt>
    <dgm:pt modelId="{19AF7EA4-9078-4D91-B81F-76AE26B78785}" type="pres">
      <dgm:prSet presAssocID="{ED0154D8-F2BB-4A45-95DC-146A641ECF5C}" presName="bgRect" presStyleLbl="bgShp" presStyleIdx="3" presStyleCnt="4"/>
      <dgm:spPr/>
    </dgm:pt>
    <dgm:pt modelId="{4C63A6E5-2399-45DD-98E9-F9BD237ADAA5}" type="pres">
      <dgm:prSet presAssocID="{ED0154D8-F2BB-4A45-95DC-146A641ECF5C}" presName="iconRect" presStyleLbl="node1" presStyleIdx="3" presStyleCnt="4"/>
      <dgm:spPr>
        <a:solidFill>
          <a:schemeClr val="accent2">
            <a:lumMod val="20000"/>
            <a:lumOff val="80000"/>
          </a:schemeClr>
        </a:solidFill>
        <a:ln>
          <a:noFill/>
        </a:ln>
      </dgm:spPr>
    </dgm:pt>
    <dgm:pt modelId="{EAF178A9-599C-4BD9-B76A-DC36F1F67660}" type="pres">
      <dgm:prSet presAssocID="{ED0154D8-F2BB-4A45-95DC-146A641ECF5C}" presName="spaceRect" presStyleCnt="0"/>
      <dgm:spPr/>
    </dgm:pt>
    <dgm:pt modelId="{168BBB6B-98C6-4272-A9E8-0D447AAAA3BC}" type="pres">
      <dgm:prSet presAssocID="{ED0154D8-F2BB-4A45-95DC-146A641ECF5C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DAFCDF06-6685-4082-8FCC-6A72EA6B246D}" type="presOf" srcId="{6DC87EF8-51E0-474D-B4B1-016804F6D215}" destId="{7584EA94-1606-42AE-B814-5A0D16AD9C44}" srcOrd="0" destOrd="0" presId="urn:microsoft.com/office/officeart/2018/2/layout/IconVerticalSolidList"/>
    <dgm:cxn modelId="{4FAA680A-2DEC-4EED-AF1B-7BB652571537}" srcId="{D95E1B2B-446A-4D67-96D9-849AF4ED48A2}" destId="{6DC87EF8-51E0-474D-B4B1-016804F6D215}" srcOrd="2" destOrd="0" parTransId="{0271DE9E-D290-471F-ADFB-02BB81302167}" sibTransId="{BA413845-387A-4D42-B5A6-F26A892034AA}"/>
    <dgm:cxn modelId="{458B520E-2AFB-4EF8-84AD-4C70D0407680}" srcId="{D95E1B2B-446A-4D67-96D9-849AF4ED48A2}" destId="{ED0154D8-F2BB-4A45-95DC-146A641ECF5C}" srcOrd="3" destOrd="0" parTransId="{5063C9D0-11AC-4E13-B985-297BAD643990}" sibTransId="{C117E736-589A-409B-80FF-F30BCCA77708}"/>
    <dgm:cxn modelId="{89B17446-1EE4-45F5-8460-DDED3EA88C46}" type="presOf" srcId="{55D9575E-9A3E-4656-A9F9-18028D5E2F1A}" destId="{D0813B22-AD34-4E7B-845A-ECDE8EED5997}" srcOrd="0" destOrd="0" presId="urn:microsoft.com/office/officeart/2018/2/layout/IconVerticalSolidList"/>
    <dgm:cxn modelId="{D27DA051-5082-4FAD-85B8-19B59DEB459A}" type="presOf" srcId="{373216E8-D254-4AD1-B0F5-45118F7051B2}" destId="{E8ED440D-272F-4F43-871F-79AF4FD9AD0B}" srcOrd="0" destOrd="0" presId="urn:microsoft.com/office/officeart/2018/2/layout/IconVerticalSolidList"/>
    <dgm:cxn modelId="{F2CC7882-8E8A-4C6A-AA67-EA3070610248}" srcId="{D95E1B2B-446A-4D67-96D9-849AF4ED48A2}" destId="{373216E8-D254-4AD1-B0F5-45118F7051B2}" srcOrd="0" destOrd="0" parTransId="{08968692-318A-454D-8D75-215DABEE0987}" sibTransId="{59E31106-CE4F-425E-AFB8-8E4E5F2F3DF5}"/>
    <dgm:cxn modelId="{EAC223A3-0D9D-4697-AAAE-2A62579F293A}" srcId="{D95E1B2B-446A-4D67-96D9-849AF4ED48A2}" destId="{55D9575E-9A3E-4656-A9F9-18028D5E2F1A}" srcOrd="1" destOrd="0" parTransId="{C4E8B498-7CE7-4CCC-9A44-BC4442B92B17}" sibTransId="{5531F44E-AECF-42FD-9B6B-C4F575EB59B0}"/>
    <dgm:cxn modelId="{05F0B0A4-322E-455B-9074-663840C57014}" type="presOf" srcId="{D95E1B2B-446A-4D67-96D9-849AF4ED48A2}" destId="{A4EF2387-B3CD-4FFD-9010-73E16EB68A6C}" srcOrd="0" destOrd="0" presId="urn:microsoft.com/office/officeart/2018/2/layout/IconVerticalSolidList"/>
    <dgm:cxn modelId="{56FF8FF8-6338-49E0-B6C0-6B06C0B09D7C}" type="presOf" srcId="{ED0154D8-F2BB-4A45-95DC-146A641ECF5C}" destId="{168BBB6B-98C6-4272-A9E8-0D447AAAA3BC}" srcOrd="0" destOrd="0" presId="urn:microsoft.com/office/officeart/2018/2/layout/IconVerticalSolidList"/>
    <dgm:cxn modelId="{065B17BC-2399-4227-ADE0-A425C4E93801}" type="presParOf" srcId="{A4EF2387-B3CD-4FFD-9010-73E16EB68A6C}" destId="{D57D118D-457D-4ECC-BF21-78E688A2E690}" srcOrd="0" destOrd="0" presId="urn:microsoft.com/office/officeart/2018/2/layout/IconVerticalSolidList"/>
    <dgm:cxn modelId="{0D15A2B2-099A-4961-8708-6CE6804074ED}" type="presParOf" srcId="{D57D118D-457D-4ECC-BF21-78E688A2E690}" destId="{50C88FAA-63C5-4E42-8435-8FCE6D015F68}" srcOrd="0" destOrd="0" presId="urn:microsoft.com/office/officeart/2018/2/layout/IconVerticalSolidList"/>
    <dgm:cxn modelId="{5689FB66-D4C7-4E19-8742-1625B4C30421}" type="presParOf" srcId="{D57D118D-457D-4ECC-BF21-78E688A2E690}" destId="{92F45C53-A8CD-4988-888C-0F6BE21F858D}" srcOrd="1" destOrd="0" presId="urn:microsoft.com/office/officeart/2018/2/layout/IconVerticalSolidList"/>
    <dgm:cxn modelId="{F2FF1BCC-9FFC-464B-A790-84791EB9F63F}" type="presParOf" srcId="{D57D118D-457D-4ECC-BF21-78E688A2E690}" destId="{F4FD0ACC-E096-48F6-9B1B-B7ACDC3DB32F}" srcOrd="2" destOrd="0" presId="urn:microsoft.com/office/officeart/2018/2/layout/IconVerticalSolidList"/>
    <dgm:cxn modelId="{4EF6FD0F-068E-4CD0-8166-9BD842731956}" type="presParOf" srcId="{D57D118D-457D-4ECC-BF21-78E688A2E690}" destId="{E8ED440D-272F-4F43-871F-79AF4FD9AD0B}" srcOrd="3" destOrd="0" presId="urn:microsoft.com/office/officeart/2018/2/layout/IconVerticalSolidList"/>
    <dgm:cxn modelId="{D5CB8C0A-6CC2-400F-9E00-BBB423DB4AB5}" type="presParOf" srcId="{A4EF2387-B3CD-4FFD-9010-73E16EB68A6C}" destId="{777FD7ED-7F2A-4CE4-81E1-27FA948F3ACC}" srcOrd="1" destOrd="0" presId="urn:microsoft.com/office/officeart/2018/2/layout/IconVerticalSolidList"/>
    <dgm:cxn modelId="{6DB7DA38-838F-41B9-BD0A-937EF60D0E69}" type="presParOf" srcId="{A4EF2387-B3CD-4FFD-9010-73E16EB68A6C}" destId="{165F7BFA-6229-4EF1-9659-C43B60015FD4}" srcOrd="2" destOrd="0" presId="urn:microsoft.com/office/officeart/2018/2/layout/IconVerticalSolidList"/>
    <dgm:cxn modelId="{A66C1F3A-5ED1-49F1-8CD9-4CF939E73711}" type="presParOf" srcId="{165F7BFA-6229-4EF1-9659-C43B60015FD4}" destId="{79AF62B0-2807-4C97-A3DC-B2BB77E24468}" srcOrd="0" destOrd="0" presId="urn:microsoft.com/office/officeart/2018/2/layout/IconVerticalSolidList"/>
    <dgm:cxn modelId="{49DE17F8-F0C2-4B63-80E4-FA2AA8ABB440}" type="presParOf" srcId="{165F7BFA-6229-4EF1-9659-C43B60015FD4}" destId="{CFE8DBFD-DF8F-4123-B561-62B3410E9B62}" srcOrd="1" destOrd="0" presId="urn:microsoft.com/office/officeart/2018/2/layout/IconVerticalSolidList"/>
    <dgm:cxn modelId="{FA136A88-DC43-4A7E-947C-1ED52DFF6473}" type="presParOf" srcId="{165F7BFA-6229-4EF1-9659-C43B60015FD4}" destId="{C28FBAD9-AF44-4EC6-94E9-859981AD1A29}" srcOrd="2" destOrd="0" presId="urn:microsoft.com/office/officeart/2018/2/layout/IconVerticalSolidList"/>
    <dgm:cxn modelId="{5CBC14E6-2AEB-415B-B7ED-C38A6711B851}" type="presParOf" srcId="{165F7BFA-6229-4EF1-9659-C43B60015FD4}" destId="{D0813B22-AD34-4E7B-845A-ECDE8EED5997}" srcOrd="3" destOrd="0" presId="urn:microsoft.com/office/officeart/2018/2/layout/IconVerticalSolidList"/>
    <dgm:cxn modelId="{7FC5FB03-8058-4ABF-8F02-760638ED4600}" type="presParOf" srcId="{A4EF2387-B3CD-4FFD-9010-73E16EB68A6C}" destId="{0CCC3CAA-1A93-440C-BCE8-58DB634A5950}" srcOrd="3" destOrd="0" presId="urn:microsoft.com/office/officeart/2018/2/layout/IconVerticalSolidList"/>
    <dgm:cxn modelId="{21714083-EAF6-4FC4-B306-1F3D437208BA}" type="presParOf" srcId="{A4EF2387-B3CD-4FFD-9010-73E16EB68A6C}" destId="{E91A9C06-2C28-4DB4-8B30-32846F374DB7}" srcOrd="4" destOrd="0" presId="urn:microsoft.com/office/officeart/2018/2/layout/IconVerticalSolidList"/>
    <dgm:cxn modelId="{F1AE6729-DC72-4435-B2C8-2AC535540A67}" type="presParOf" srcId="{E91A9C06-2C28-4DB4-8B30-32846F374DB7}" destId="{FE29096A-5FF5-4520-AC16-0F46F4F448FE}" srcOrd="0" destOrd="0" presId="urn:microsoft.com/office/officeart/2018/2/layout/IconVerticalSolidList"/>
    <dgm:cxn modelId="{E8CA8BE6-4B22-4EDC-82FD-723D273577CF}" type="presParOf" srcId="{E91A9C06-2C28-4DB4-8B30-32846F374DB7}" destId="{92EA03CA-0F6D-4539-8639-E9C3EBA7BB31}" srcOrd="1" destOrd="0" presId="urn:microsoft.com/office/officeart/2018/2/layout/IconVerticalSolidList"/>
    <dgm:cxn modelId="{A47A4BC6-F5A7-4EEE-8845-A988F08ED66F}" type="presParOf" srcId="{E91A9C06-2C28-4DB4-8B30-32846F374DB7}" destId="{4A001697-3599-4F4C-97ED-F4E74F870854}" srcOrd="2" destOrd="0" presId="urn:microsoft.com/office/officeart/2018/2/layout/IconVerticalSolidList"/>
    <dgm:cxn modelId="{E49692EE-BCE3-42B3-8888-DE7F2F70553A}" type="presParOf" srcId="{E91A9C06-2C28-4DB4-8B30-32846F374DB7}" destId="{7584EA94-1606-42AE-B814-5A0D16AD9C44}" srcOrd="3" destOrd="0" presId="urn:microsoft.com/office/officeart/2018/2/layout/IconVerticalSolidList"/>
    <dgm:cxn modelId="{7423BDF0-06A4-4C33-B0D9-A9BAB88FF017}" type="presParOf" srcId="{A4EF2387-B3CD-4FFD-9010-73E16EB68A6C}" destId="{FDE7E8A0-808C-46C2-AF36-F28808732CA6}" srcOrd="5" destOrd="0" presId="urn:microsoft.com/office/officeart/2018/2/layout/IconVerticalSolidList"/>
    <dgm:cxn modelId="{E681ADC2-0197-404E-9D69-801A05BBA2A3}" type="presParOf" srcId="{A4EF2387-B3CD-4FFD-9010-73E16EB68A6C}" destId="{4952D3FD-8C86-42F1-8EA7-A309060CA898}" srcOrd="6" destOrd="0" presId="urn:microsoft.com/office/officeart/2018/2/layout/IconVerticalSolidList"/>
    <dgm:cxn modelId="{2DE231EC-342F-40FA-BD4A-8E012C191C3E}" type="presParOf" srcId="{4952D3FD-8C86-42F1-8EA7-A309060CA898}" destId="{19AF7EA4-9078-4D91-B81F-76AE26B78785}" srcOrd="0" destOrd="0" presId="urn:microsoft.com/office/officeart/2018/2/layout/IconVerticalSolidList"/>
    <dgm:cxn modelId="{6D2F396C-308F-4F9A-82BA-15D9FB9FF7C4}" type="presParOf" srcId="{4952D3FD-8C86-42F1-8EA7-A309060CA898}" destId="{4C63A6E5-2399-45DD-98E9-F9BD237ADAA5}" srcOrd="1" destOrd="0" presId="urn:microsoft.com/office/officeart/2018/2/layout/IconVerticalSolidList"/>
    <dgm:cxn modelId="{55B95669-D5C5-4FF4-94BF-C9086A06DEEB}" type="presParOf" srcId="{4952D3FD-8C86-42F1-8EA7-A309060CA898}" destId="{EAF178A9-599C-4BD9-B76A-DC36F1F67660}" srcOrd="2" destOrd="0" presId="urn:microsoft.com/office/officeart/2018/2/layout/IconVerticalSolidList"/>
    <dgm:cxn modelId="{BD8536F6-EBD1-49C3-AEF3-5D3AC337D2F5}" type="presParOf" srcId="{4952D3FD-8C86-42F1-8EA7-A309060CA898}" destId="{168BBB6B-98C6-4272-A9E8-0D447AAAA3B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00A46E1-E192-47A7-A7B1-4B63E856187D}" type="doc">
      <dgm:prSet loTypeId="urn:microsoft.com/office/officeart/2005/8/layout/vProcess5" loCatId="process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3CE1DC7-1BF7-45F5-B4F0-9DD2847D559F}">
      <dgm:prSet/>
      <dgm:spPr/>
      <dgm:t>
        <a:bodyPr/>
        <a:lstStyle/>
        <a:p>
          <a:r>
            <a:rPr lang="cs-CZ" b="0"/>
            <a:t>Učitel pomocí učiva zprostředkovává vědění a zároveň kultivuje a rozvíjí žákovu osobnost a to prostřednictvím svého vyučovacího stylu.</a:t>
          </a:r>
          <a:endParaRPr lang="en-US"/>
        </a:p>
      </dgm:t>
    </dgm:pt>
    <dgm:pt modelId="{63808253-BD47-4D07-BFAC-779760F2D77B}" type="parTrans" cxnId="{7D9F4FD0-6A6A-403C-8021-9BBCF5ECE7C1}">
      <dgm:prSet/>
      <dgm:spPr/>
      <dgm:t>
        <a:bodyPr/>
        <a:lstStyle/>
        <a:p>
          <a:endParaRPr lang="en-US"/>
        </a:p>
      </dgm:t>
    </dgm:pt>
    <dgm:pt modelId="{48022AC1-A263-4215-A347-ACD21F9B0EF9}" type="sibTrans" cxnId="{7D9F4FD0-6A6A-403C-8021-9BBCF5ECE7C1}">
      <dgm:prSet/>
      <dgm:spPr/>
      <dgm:t>
        <a:bodyPr/>
        <a:lstStyle/>
        <a:p>
          <a:endParaRPr lang="en-US"/>
        </a:p>
      </dgm:t>
    </dgm:pt>
    <dgm:pt modelId="{7C9F50EF-8DC3-4DD9-B176-51543D85C0AF}">
      <dgm:prSet/>
      <dgm:spPr/>
      <dgm:t>
        <a:bodyPr/>
        <a:lstStyle/>
        <a:p>
          <a:r>
            <a:rPr lang="cs-CZ" b="0"/>
            <a:t>Vyučovací styl  zahrnuje odborné, pedagogické, didaktické, psychologické kompetence jako předpoklady k vykonávání  pedagogické činnosti, včetně osobních charakteristik každého učitele. Je relativně stabilní, obtížně se mění. (Kosíková, 2011, s. 195)</a:t>
          </a:r>
          <a:endParaRPr lang="en-US"/>
        </a:p>
      </dgm:t>
    </dgm:pt>
    <dgm:pt modelId="{E76AC975-ED76-4EC0-B3CF-628D24CD56CC}" type="parTrans" cxnId="{B380FE74-310D-40CE-847C-984D90FF98D6}">
      <dgm:prSet/>
      <dgm:spPr/>
      <dgm:t>
        <a:bodyPr/>
        <a:lstStyle/>
        <a:p>
          <a:endParaRPr lang="en-US"/>
        </a:p>
      </dgm:t>
    </dgm:pt>
    <dgm:pt modelId="{0842D33A-4EBE-4CA6-91C5-6FC919822C43}" type="sibTrans" cxnId="{B380FE74-310D-40CE-847C-984D90FF98D6}">
      <dgm:prSet/>
      <dgm:spPr/>
      <dgm:t>
        <a:bodyPr/>
        <a:lstStyle/>
        <a:p>
          <a:endParaRPr lang="en-US"/>
        </a:p>
      </dgm:t>
    </dgm:pt>
    <dgm:pt modelId="{FDF32D3C-7BA1-40C5-BF5C-361EDDD87704}">
      <dgm:prSet/>
      <dgm:spPr/>
      <dgm:t>
        <a:bodyPr/>
        <a:lstStyle/>
        <a:p>
          <a:r>
            <a:rPr lang="cs-CZ" b="0"/>
            <a:t>Je to mnohovrstvá množina. Nejhlubší vrstvou je </a:t>
          </a:r>
          <a:r>
            <a:rPr lang="cs-CZ" b="1"/>
            <a:t>kognitivní styl</a:t>
          </a:r>
          <a:r>
            <a:rPr lang="cs-CZ" b="0"/>
            <a:t>, dále </a:t>
          </a:r>
          <a:r>
            <a:rPr lang="cs-CZ" b="1"/>
            <a:t>učitelovo pojetí výuky </a:t>
          </a:r>
          <a:r>
            <a:rPr lang="cs-CZ" b="0"/>
            <a:t>a učitelovy </a:t>
          </a:r>
          <a:r>
            <a:rPr lang="cs-CZ" b="1"/>
            <a:t>způsoby řešení pedagogických situací</a:t>
          </a:r>
          <a:r>
            <a:rPr lang="cs-CZ" b="0"/>
            <a:t>, které jsou ovlivněny jeho zkušenostmi a vzděláním a nejvíce ovlivnitelná je vrstva </a:t>
          </a:r>
          <a:r>
            <a:rPr lang="cs-CZ" b="1"/>
            <a:t>učitelových pedagogických vědomostí a dovedností. </a:t>
          </a:r>
          <a:endParaRPr lang="en-US"/>
        </a:p>
      </dgm:t>
    </dgm:pt>
    <dgm:pt modelId="{CAD2ADB2-EE2A-41F4-A7C0-8CEA93DFCBD6}" type="parTrans" cxnId="{6BF9C7CF-2D26-4544-87F4-6D2DF9379A9D}">
      <dgm:prSet/>
      <dgm:spPr/>
      <dgm:t>
        <a:bodyPr/>
        <a:lstStyle/>
        <a:p>
          <a:endParaRPr lang="en-US"/>
        </a:p>
      </dgm:t>
    </dgm:pt>
    <dgm:pt modelId="{0EDA5F3E-2856-4A3A-871B-03F62A0B9F42}" type="sibTrans" cxnId="{6BF9C7CF-2D26-4544-87F4-6D2DF9379A9D}">
      <dgm:prSet/>
      <dgm:spPr/>
      <dgm:t>
        <a:bodyPr/>
        <a:lstStyle/>
        <a:p>
          <a:endParaRPr lang="en-US"/>
        </a:p>
      </dgm:t>
    </dgm:pt>
    <dgm:pt modelId="{AEE833C6-B8EC-484D-BC41-8A2648DD2F14}" type="pres">
      <dgm:prSet presAssocID="{C00A46E1-E192-47A7-A7B1-4B63E856187D}" presName="outerComposite" presStyleCnt="0">
        <dgm:presLayoutVars>
          <dgm:chMax val="5"/>
          <dgm:dir/>
          <dgm:resizeHandles val="exact"/>
        </dgm:presLayoutVars>
      </dgm:prSet>
      <dgm:spPr/>
    </dgm:pt>
    <dgm:pt modelId="{A3861835-1866-4B5C-BD4B-05C0C21036CA}" type="pres">
      <dgm:prSet presAssocID="{C00A46E1-E192-47A7-A7B1-4B63E856187D}" presName="dummyMaxCanvas" presStyleCnt="0">
        <dgm:presLayoutVars/>
      </dgm:prSet>
      <dgm:spPr/>
    </dgm:pt>
    <dgm:pt modelId="{698BAB53-8432-4BE5-9DC0-95CC6E63DBE3}" type="pres">
      <dgm:prSet presAssocID="{C00A46E1-E192-47A7-A7B1-4B63E856187D}" presName="ThreeNodes_1" presStyleLbl="node1" presStyleIdx="0" presStyleCnt="3">
        <dgm:presLayoutVars>
          <dgm:bulletEnabled val="1"/>
        </dgm:presLayoutVars>
      </dgm:prSet>
      <dgm:spPr/>
    </dgm:pt>
    <dgm:pt modelId="{A8E7BD18-24EF-4B25-ABF4-1B6CD9EBC665}" type="pres">
      <dgm:prSet presAssocID="{C00A46E1-E192-47A7-A7B1-4B63E856187D}" presName="ThreeNodes_2" presStyleLbl="node1" presStyleIdx="1" presStyleCnt="3">
        <dgm:presLayoutVars>
          <dgm:bulletEnabled val="1"/>
        </dgm:presLayoutVars>
      </dgm:prSet>
      <dgm:spPr/>
    </dgm:pt>
    <dgm:pt modelId="{66D50B20-4655-41A9-9A72-2990C1E2A75E}" type="pres">
      <dgm:prSet presAssocID="{C00A46E1-E192-47A7-A7B1-4B63E856187D}" presName="ThreeNodes_3" presStyleLbl="node1" presStyleIdx="2" presStyleCnt="3">
        <dgm:presLayoutVars>
          <dgm:bulletEnabled val="1"/>
        </dgm:presLayoutVars>
      </dgm:prSet>
      <dgm:spPr/>
    </dgm:pt>
    <dgm:pt modelId="{F381A594-4092-44A2-A79E-96B83525A40D}" type="pres">
      <dgm:prSet presAssocID="{C00A46E1-E192-47A7-A7B1-4B63E856187D}" presName="ThreeConn_1-2" presStyleLbl="fgAccFollowNode1" presStyleIdx="0" presStyleCnt="2">
        <dgm:presLayoutVars>
          <dgm:bulletEnabled val="1"/>
        </dgm:presLayoutVars>
      </dgm:prSet>
      <dgm:spPr/>
    </dgm:pt>
    <dgm:pt modelId="{F7F33109-44D3-4CD8-B845-59453ACB9D54}" type="pres">
      <dgm:prSet presAssocID="{C00A46E1-E192-47A7-A7B1-4B63E856187D}" presName="ThreeConn_2-3" presStyleLbl="fgAccFollowNode1" presStyleIdx="1" presStyleCnt="2">
        <dgm:presLayoutVars>
          <dgm:bulletEnabled val="1"/>
        </dgm:presLayoutVars>
      </dgm:prSet>
      <dgm:spPr/>
    </dgm:pt>
    <dgm:pt modelId="{2620B5D5-CFFB-4151-A350-3B9BF967CD8F}" type="pres">
      <dgm:prSet presAssocID="{C00A46E1-E192-47A7-A7B1-4B63E856187D}" presName="ThreeNodes_1_text" presStyleLbl="node1" presStyleIdx="2" presStyleCnt="3">
        <dgm:presLayoutVars>
          <dgm:bulletEnabled val="1"/>
        </dgm:presLayoutVars>
      </dgm:prSet>
      <dgm:spPr/>
    </dgm:pt>
    <dgm:pt modelId="{76ECF91F-D6B5-43F1-9F57-4C8D07782A97}" type="pres">
      <dgm:prSet presAssocID="{C00A46E1-E192-47A7-A7B1-4B63E856187D}" presName="ThreeNodes_2_text" presStyleLbl="node1" presStyleIdx="2" presStyleCnt="3">
        <dgm:presLayoutVars>
          <dgm:bulletEnabled val="1"/>
        </dgm:presLayoutVars>
      </dgm:prSet>
      <dgm:spPr/>
    </dgm:pt>
    <dgm:pt modelId="{6C121533-72BF-4CCE-8B64-C9664E4AD017}" type="pres">
      <dgm:prSet presAssocID="{C00A46E1-E192-47A7-A7B1-4B63E856187D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A17CF00A-2221-4E90-94BF-746A980143BE}" type="presOf" srcId="{E3CE1DC7-1BF7-45F5-B4F0-9DD2847D559F}" destId="{2620B5D5-CFFB-4151-A350-3B9BF967CD8F}" srcOrd="1" destOrd="0" presId="urn:microsoft.com/office/officeart/2005/8/layout/vProcess5"/>
    <dgm:cxn modelId="{6F365D5C-E119-4181-86D4-2087DFE7489B}" type="presOf" srcId="{0842D33A-4EBE-4CA6-91C5-6FC919822C43}" destId="{F7F33109-44D3-4CD8-B845-59453ACB9D54}" srcOrd="0" destOrd="0" presId="urn:microsoft.com/office/officeart/2005/8/layout/vProcess5"/>
    <dgm:cxn modelId="{B380FE74-310D-40CE-847C-984D90FF98D6}" srcId="{C00A46E1-E192-47A7-A7B1-4B63E856187D}" destId="{7C9F50EF-8DC3-4DD9-B176-51543D85C0AF}" srcOrd="1" destOrd="0" parTransId="{E76AC975-ED76-4EC0-B3CF-628D24CD56CC}" sibTransId="{0842D33A-4EBE-4CA6-91C5-6FC919822C43}"/>
    <dgm:cxn modelId="{9313AA76-2D7C-401E-9392-FDCE9AD56F73}" type="presOf" srcId="{7C9F50EF-8DC3-4DD9-B176-51543D85C0AF}" destId="{76ECF91F-D6B5-43F1-9F57-4C8D07782A97}" srcOrd="1" destOrd="0" presId="urn:microsoft.com/office/officeart/2005/8/layout/vProcess5"/>
    <dgm:cxn modelId="{F8728777-E868-46F8-A348-44D31FDDF341}" type="presOf" srcId="{C00A46E1-E192-47A7-A7B1-4B63E856187D}" destId="{AEE833C6-B8EC-484D-BC41-8A2648DD2F14}" srcOrd="0" destOrd="0" presId="urn:microsoft.com/office/officeart/2005/8/layout/vProcess5"/>
    <dgm:cxn modelId="{363AA98E-7AB4-455B-9329-20A6D9963452}" type="presOf" srcId="{48022AC1-A263-4215-A347-ACD21F9B0EF9}" destId="{F381A594-4092-44A2-A79E-96B83525A40D}" srcOrd="0" destOrd="0" presId="urn:microsoft.com/office/officeart/2005/8/layout/vProcess5"/>
    <dgm:cxn modelId="{07C520AA-7F85-468C-BC36-4689B1EAA273}" type="presOf" srcId="{FDF32D3C-7BA1-40C5-BF5C-361EDDD87704}" destId="{66D50B20-4655-41A9-9A72-2990C1E2A75E}" srcOrd="0" destOrd="0" presId="urn:microsoft.com/office/officeart/2005/8/layout/vProcess5"/>
    <dgm:cxn modelId="{96AA43C3-04E2-41E8-B921-0589C51EE187}" type="presOf" srcId="{E3CE1DC7-1BF7-45F5-B4F0-9DD2847D559F}" destId="{698BAB53-8432-4BE5-9DC0-95CC6E63DBE3}" srcOrd="0" destOrd="0" presId="urn:microsoft.com/office/officeart/2005/8/layout/vProcess5"/>
    <dgm:cxn modelId="{247B53C3-9EAB-4AD1-832E-592E660ABAEC}" type="presOf" srcId="{7C9F50EF-8DC3-4DD9-B176-51543D85C0AF}" destId="{A8E7BD18-24EF-4B25-ABF4-1B6CD9EBC665}" srcOrd="0" destOrd="0" presId="urn:microsoft.com/office/officeart/2005/8/layout/vProcess5"/>
    <dgm:cxn modelId="{6BF9C7CF-2D26-4544-87F4-6D2DF9379A9D}" srcId="{C00A46E1-E192-47A7-A7B1-4B63E856187D}" destId="{FDF32D3C-7BA1-40C5-BF5C-361EDDD87704}" srcOrd="2" destOrd="0" parTransId="{CAD2ADB2-EE2A-41F4-A7C0-8CEA93DFCBD6}" sibTransId="{0EDA5F3E-2856-4A3A-871B-03F62A0B9F42}"/>
    <dgm:cxn modelId="{7D9F4FD0-6A6A-403C-8021-9BBCF5ECE7C1}" srcId="{C00A46E1-E192-47A7-A7B1-4B63E856187D}" destId="{E3CE1DC7-1BF7-45F5-B4F0-9DD2847D559F}" srcOrd="0" destOrd="0" parTransId="{63808253-BD47-4D07-BFAC-779760F2D77B}" sibTransId="{48022AC1-A263-4215-A347-ACD21F9B0EF9}"/>
    <dgm:cxn modelId="{534AFDF4-732B-46E2-BE90-C8D68D684E70}" type="presOf" srcId="{FDF32D3C-7BA1-40C5-BF5C-361EDDD87704}" destId="{6C121533-72BF-4CCE-8B64-C9664E4AD017}" srcOrd="1" destOrd="0" presId="urn:microsoft.com/office/officeart/2005/8/layout/vProcess5"/>
    <dgm:cxn modelId="{21861CDD-3FD9-4B89-8EAA-CF577AB0C1D0}" type="presParOf" srcId="{AEE833C6-B8EC-484D-BC41-8A2648DD2F14}" destId="{A3861835-1866-4B5C-BD4B-05C0C21036CA}" srcOrd="0" destOrd="0" presId="urn:microsoft.com/office/officeart/2005/8/layout/vProcess5"/>
    <dgm:cxn modelId="{5FBD7F75-BFF5-4824-92AE-AB8317E37650}" type="presParOf" srcId="{AEE833C6-B8EC-484D-BC41-8A2648DD2F14}" destId="{698BAB53-8432-4BE5-9DC0-95CC6E63DBE3}" srcOrd="1" destOrd="0" presId="urn:microsoft.com/office/officeart/2005/8/layout/vProcess5"/>
    <dgm:cxn modelId="{0F517923-F053-47CB-BFC2-3E041B2CFB3E}" type="presParOf" srcId="{AEE833C6-B8EC-484D-BC41-8A2648DD2F14}" destId="{A8E7BD18-24EF-4B25-ABF4-1B6CD9EBC665}" srcOrd="2" destOrd="0" presId="urn:microsoft.com/office/officeart/2005/8/layout/vProcess5"/>
    <dgm:cxn modelId="{5CDC2913-4C29-496B-B04F-78AFC7E081D2}" type="presParOf" srcId="{AEE833C6-B8EC-484D-BC41-8A2648DD2F14}" destId="{66D50B20-4655-41A9-9A72-2990C1E2A75E}" srcOrd="3" destOrd="0" presId="urn:microsoft.com/office/officeart/2005/8/layout/vProcess5"/>
    <dgm:cxn modelId="{92F157B3-6F72-429A-ADF5-B80B6372B24C}" type="presParOf" srcId="{AEE833C6-B8EC-484D-BC41-8A2648DD2F14}" destId="{F381A594-4092-44A2-A79E-96B83525A40D}" srcOrd="4" destOrd="0" presId="urn:microsoft.com/office/officeart/2005/8/layout/vProcess5"/>
    <dgm:cxn modelId="{8BB2704D-9E18-477B-AE60-B73105616ABA}" type="presParOf" srcId="{AEE833C6-B8EC-484D-BC41-8A2648DD2F14}" destId="{F7F33109-44D3-4CD8-B845-59453ACB9D54}" srcOrd="5" destOrd="0" presId="urn:microsoft.com/office/officeart/2005/8/layout/vProcess5"/>
    <dgm:cxn modelId="{78BB4929-8AF2-464E-8B26-6D44DA72057A}" type="presParOf" srcId="{AEE833C6-B8EC-484D-BC41-8A2648DD2F14}" destId="{2620B5D5-CFFB-4151-A350-3B9BF967CD8F}" srcOrd="6" destOrd="0" presId="urn:microsoft.com/office/officeart/2005/8/layout/vProcess5"/>
    <dgm:cxn modelId="{07B3B139-7662-40CC-A928-B3582CC4B18B}" type="presParOf" srcId="{AEE833C6-B8EC-484D-BC41-8A2648DD2F14}" destId="{76ECF91F-D6B5-43F1-9F57-4C8D07782A97}" srcOrd="7" destOrd="0" presId="urn:microsoft.com/office/officeart/2005/8/layout/vProcess5"/>
    <dgm:cxn modelId="{7A1128B6-A20A-49EC-89B5-1028AAECE3E9}" type="presParOf" srcId="{AEE833C6-B8EC-484D-BC41-8A2648DD2F14}" destId="{6C121533-72BF-4CCE-8B64-C9664E4AD017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DAE5DD8-3697-4762-A53C-22C81CF46734}" type="doc">
      <dgm:prSet loTypeId="urn:microsoft.com/office/officeart/2005/8/layout/vList2" loCatId="list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7E28BE0-6EA0-4FCB-B450-A9D607DE6CB1}">
      <dgm:prSet/>
      <dgm:spPr/>
      <dgm:t>
        <a:bodyPr/>
        <a:lstStyle/>
        <a:p>
          <a:r>
            <a:rPr lang="cs-CZ" b="0"/>
            <a:t>Typologie podle </a:t>
          </a:r>
          <a:r>
            <a:rPr lang="cs-CZ" b="1"/>
            <a:t>Witkina (</a:t>
          </a:r>
          <a:r>
            <a:rPr lang="cs-CZ" b="0"/>
            <a:t>podle kognitivního stylu)</a:t>
          </a:r>
          <a:endParaRPr lang="en-US"/>
        </a:p>
      </dgm:t>
    </dgm:pt>
    <dgm:pt modelId="{4C589192-2B18-4DD0-B80B-74A09EBB34B1}" type="parTrans" cxnId="{B4A6EE5A-1A64-47F6-B6FB-FD4B6953B894}">
      <dgm:prSet/>
      <dgm:spPr/>
      <dgm:t>
        <a:bodyPr/>
        <a:lstStyle/>
        <a:p>
          <a:endParaRPr lang="en-US"/>
        </a:p>
      </dgm:t>
    </dgm:pt>
    <dgm:pt modelId="{A50D6E15-973B-41BB-8917-252875194658}" type="sibTrans" cxnId="{B4A6EE5A-1A64-47F6-B6FB-FD4B6953B894}">
      <dgm:prSet/>
      <dgm:spPr/>
      <dgm:t>
        <a:bodyPr/>
        <a:lstStyle/>
        <a:p>
          <a:endParaRPr lang="en-US"/>
        </a:p>
      </dgm:t>
    </dgm:pt>
    <dgm:pt modelId="{2074A3DB-E919-4C14-8799-C29974AF061C}">
      <dgm:prSet/>
      <dgm:spPr/>
      <dgm:t>
        <a:bodyPr/>
        <a:lstStyle/>
        <a:p>
          <a:r>
            <a:rPr lang="cs-CZ" b="1"/>
            <a:t>GLOBÁLNÍ</a:t>
          </a:r>
          <a:r>
            <a:rPr lang="cs-CZ" b="0"/>
            <a:t> – komplexní vnímání, prvky chápe v kontextu situace, více </a:t>
          </a:r>
          <a:r>
            <a:rPr lang="cs-CZ" b="1"/>
            <a:t>paidotrop</a:t>
          </a:r>
          <a:r>
            <a:rPr lang="cs-CZ" b="0"/>
            <a:t>, empatičtější, častěji se přizpůsobuje potřebám a přáním žáků, rovnoměrný rozvoj všech složek osobnosti, ne jen získávání vědomostí</a:t>
          </a:r>
          <a:endParaRPr lang="en-US"/>
        </a:p>
      </dgm:t>
    </dgm:pt>
    <dgm:pt modelId="{234AD303-BA35-4E05-AD40-3596DC16F121}" type="parTrans" cxnId="{0A7C8AFE-2DFB-4E79-BA0C-A81A659273E6}">
      <dgm:prSet/>
      <dgm:spPr/>
      <dgm:t>
        <a:bodyPr/>
        <a:lstStyle/>
        <a:p>
          <a:endParaRPr lang="en-US"/>
        </a:p>
      </dgm:t>
    </dgm:pt>
    <dgm:pt modelId="{C88C4189-63A7-44A7-B423-E17A8426388E}" type="sibTrans" cxnId="{0A7C8AFE-2DFB-4E79-BA0C-A81A659273E6}">
      <dgm:prSet/>
      <dgm:spPr/>
      <dgm:t>
        <a:bodyPr/>
        <a:lstStyle/>
        <a:p>
          <a:endParaRPr lang="en-US"/>
        </a:p>
      </dgm:t>
    </dgm:pt>
    <dgm:pt modelId="{220CF7DA-17B7-4FCD-AA9E-1555635DAE40}">
      <dgm:prSet/>
      <dgm:spPr/>
      <dgm:t>
        <a:bodyPr/>
        <a:lstStyle/>
        <a:p>
          <a:r>
            <a:rPr lang="cs-CZ" b="1"/>
            <a:t>ANALYTICKÝ </a:t>
          </a:r>
          <a:r>
            <a:rPr lang="cs-CZ" b="0"/>
            <a:t>– vnímá více jednotlivé prvky, odlišuje od kontextu situace, spíše </a:t>
          </a:r>
          <a:r>
            <a:rPr lang="cs-CZ" b="1"/>
            <a:t>logotrop,</a:t>
          </a:r>
          <a:r>
            <a:rPr lang="cs-CZ" b="0"/>
            <a:t>  orientace na výkon</a:t>
          </a:r>
          <a:endParaRPr lang="en-US"/>
        </a:p>
      </dgm:t>
    </dgm:pt>
    <dgm:pt modelId="{CD3B0260-F498-4BAB-AADE-BEDB46AA2F52}" type="parTrans" cxnId="{414A7AC9-99E2-4012-B822-95B8C7D21895}">
      <dgm:prSet/>
      <dgm:spPr/>
      <dgm:t>
        <a:bodyPr/>
        <a:lstStyle/>
        <a:p>
          <a:endParaRPr lang="en-US"/>
        </a:p>
      </dgm:t>
    </dgm:pt>
    <dgm:pt modelId="{F2BF203D-5155-4E63-99A6-A00CF29FD093}" type="sibTrans" cxnId="{414A7AC9-99E2-4012-B822-95B8C7D21895}">
      <dgm:prSet/>
      <dgm:spPr/>
      <dgm:t>
        <a:bodyPr/>
        <a:lstStyle/>
        <a:p>
          <a:endParaRPr lang="en-US"/>
        </a:p>
      </dgm:t>
    </dgm:pt>
    <dgm:pt modelId="{245BADDC-5FC3-455B-91A3-570B94ED6712}" type="pres">
      <dgm:prSet presAssocID="{1DAE5DD8-3697-4762-A53C-22C81CF46734}" presName="linear" presStyleCnt="0">
        <dgm:presLayoutVars>
          <dgm:animLvl val="lvl"/>
          <dgm:resizeHandles val="exact"/>
        </dgm:presLayoutVars>
      </dgm:prSet>
      <dgm:spPr/>
    </dgm:pt>
    <dgm:pt modelId="{B7018161-1E99-46ED-A733-B05437ADDED0}" type="pres">
      <dgm:prSet presAssocID="{77E28BE0-6EA0-4FCB-B450-A9D607DE6CB1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006F329A-085A-484F-ADC0-894DC6400AA9}" type="pres">
      <dgm:prSet presAssocID="{77E28BE0-6EA0-4FCB-B450-A9D607DE6CB1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124C4D17-B94B-4D10-9051-BDE9BCBBE8FD}" type="presOf" srcId="{1DAE5DD8-3697-4762-A53C-22C81CF46734}" destId="{245BADDC-5FC3-455B-91A3-570B94ED6712}" srcOrd="0" destOrd="0" presId="urn:microsoft.com/office/officeart/2005/8/layout/vList2"/>
    <dgm:cxn modelId="{7CC8AF59-0866-4008-B297-4F2B71B6D60F}" type="presOf" srcId="{77E28BE0-6EA0-4FCB-B450-A9D607DE6CB1}" destId="{B7018161-1E99-46ED-A733-B05437ADDED0}" srcOrd="0" destOrd="0" presId="urn:microsoft.com/office/officeart/2005/8/layout/vList2"/>
    <dgm:cxn modelId="{B4A6EE5A-1A64-47F6-B6FB-FD4B6953B894}" srcId="{1DAE5DD8-3697-4762-A53C-22C81CF46734}" destId="{77E28BE0-6EA0-4FCB-B450-A9D607DE6CB1}" srcOrd="0" destOrd="0" parTransId="{4C589192-2B18-4DD0-B80B-74A09EBB34B1}" sibTransId="{A50D6E15-973B-41BB-8917-252875194658}"/>
    <dgm:cxn modelId="{499F02BF-28FA-49AA-B26C-D53C292748DC}" type="presOf" srcId="{220CF7DA-17B7-4FCD-AA9E-1555635DAE40}" destId="{006F329A-085A-484F-ADC0-894DC6400AA9}" srcOrd="0" destOrd="1" presId="urn:microsoft.com/office/officeart/2005/8/layout/vList2"/>
    <dgm:cxn modelId="{414A7AC9-99E2-4012-B822-95B8C7D21895}" srcId="{77E28BE0-6EA0-4FCB-B450-A9D607DE6CB1}" destId="{220CF7DA-17B7-4FCD-AA9E-1555635DAE40}" srcOrd="1" destOrd="0" parTransId="{CD3B0260-F498-4BAB-AADE-BEDB46AA2F52}" sibTransId="{F2BF203D-5155-4E63-99A6-A00CF29FD093}"/>
    <dgm:cxn modelId="{0A7C8AFE-2DFB-4E79-BA0C-A81A659273E6}" srcId="{77E28BE0-6EA0-4FCB-B450-A9D607DE6CB1}" destId="{2074A3DB-E919-4C14-8799-C29974AF061C}" srcOrd="0" destOrd="0" parTransId="{234AD303-BA35-4E05-AD40-3596DC16F121}" sibTransId="{C88C4189-63A7-44A7-B423-E17A8426388E}"/>
    <dgm:cxn modelId="{FAE71EFF-9BFC-44EC-94D9-EB6C9B3E2E30}" type="presOf" srcId="{2074A3DB-E919-4C14-8799-C29974AF061C}" destId="{006F329A-085A-484F-ADC0-894DC6400AA9}" srcOrd="0" destOrd="0" presId="urn:microsoft.com/office/officeart/2005/8/layout/vList2"/>
    <dgm:cxn modelId="{23F6FC3D-BAF2-469A-8B90-09F6512D99B1}" type="presParOf" srcId="{245BADDC-5FC3-455B-91A3-570B94ED6712}" destId="{B7018161-1E99-46ED-A733-B05437ADDED0}" srcOrd="0" destOrd="0" presId="urn:microsoft.com/office/officeart/2005/8/layout/vList2"/>
    <dgm:cxn modelId="{B617210B-919E-4C8C-9F6F-716B144A11BD}" type="presParOf" srcId="{245BADDC-5FC3-455B-91A3-570B94ED6712}" destId="{006F329A-085A-484F-ADC0-894DC6400AA9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C88FAA-63C5-4E42-8435-8FCE6D015F68}">
      <dsp:nvSpPr>
        <dsp:cNvPr id="0" name=""/>
        <dsp:cNvSpPr/>
      </dsp:nvSpPr>
      <dsp:spPr>
        <a:xfrm>
          <a:off x="0" y="1718"/>
          <a:ext cx="10753200" cy="87085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F45C53-A8CD-4988-888C-0F6BE21F858D}">
      <dsp:nvSpPr>
        <dsp:cNvPr id="0" name=""/>
        <dsp:cNvSpPr/>
      </dsp:nvSpPr>
      <dsp:spPr>
        <a:xfrm>
          <a:off x="263433" y="197660"/>
          <a:ext cx="478970" cy="4789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ED440D-272F-4F43-871F-79AF4FD9AD0B}">
      <dsp:nvSpPr>
        <dsp:cNvPr id="0" name=""/>
        <dsp:cNvSpPr/>
      </dsp:nvSpPr>
      <dsp:spPr>
        <a:xfrm>
          <a:off x="1005837" y="1718"/>
          <a:ext cx="9747362" cy="870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165" tIns="92165" rIns="92165" bIns="92165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 dirty="0"/>
            <a:t>Individuálně specifický způsob vyučování, který v určitém období a v určitém kontextu učitel preferuje. (Škoda, </a:t>
          </a:r>
          <a:r>
            <a:rPr lang="cs-CZ" sz="1500" b="1" kern="1200" dirty="0" err="1"/>
            <a:t>Doulík</a:t>
          </a:r>
          <a:r>
            <a:rPr lang="cs-CZ" sz="1500" b="1" kern="1200" dirty="0"/>
            <a:t>, 2011)</a:t>
          </a:r>
          <a:endParaRPr lang="en-US" sz="1500" kern="1200" dirty="0"/>
        </a:p>
      </dsp:txBody>
      <dsp:txXfrm>
        <a:off x="1005837" y="1718"/>
        <a:ext cx="9747362" cy="870855"/>
      </dsp:txXfrm>
    </dsp:sp>
    <dsp:sp modelId="{79AF62B0-2807-4C97-A3DC-B2BB77E24468}">
      <dsp:nvSpPr>
        <dsp:cNvPr id="0" name=""/>
        <dsp:cNvSpPr/>
      </dsp:nvSpPr>
      <dsp:spPr>
        <a:xfrm>
          <a:off x="0" y="1090287"/>
          <a:ext cx="10753200" cy="87085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E8DBFD-DF8F-4123-B561-62B3410E9B62}">
      <dsp:nvSpPr>
        <dsp:cNvPr id="0" name=""/>
        <dsp:cNvSpPr/>
      </dsp:nvSpPr>
      <dsp:spPr>
        <a:xfrm>
          <a:off x="263433" y="1286229"/>
          <a:ext cx="478970" cy="4789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813B22-AD34-4E7B-845A-ECDE8EED5997}">
      <dsp:nvSpPr>
        <dsp:cNvPr id="0" name=""/>
        <dsp:cNvSpPr/>
      </dsp:nvSpPr>
      <dsp:spPr>
        <a:xfrm>
          <a:off x="1005837" y="1090287"/>
          <a:ext cx="9747362" cy="870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165" tIns="92165" rIns="92165" bIns="92165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kern="1200" dirty="0"/>
            <a:t>Projevuje se konkrétními strategiemi a způsoby řízení učební činnosti žáků, volbou organizačních forem, metod a postupů, preferencí typů materiálních didaktických prostředků, volbou komunikačních schémat během vyučování. Vychází z kognitivního stylu učitele a jeho preferencí určitých typů informací. (Škoda, </a:t>
          </a:r>
          <a:r>
            <a:rPr lang="cs-CZ" sz="1500" b="0" kern="1200" dirty="0" err="1"/>
            <a:t>Doulík</a:t>
          </a:r>
          <a:r>
            <a:rPr lang="cs-CZ" sz="1500" b="0" kern="1200" dirty="0"/>
            <a:t>, 2011, s.68)</a:t>
          </a:r>
          <a:endParaRPr lang="en-US" sz="1500" kern="1200" dirty="0"/>
        </a:p>
      </dsp:txBody>
      <dsp:txXfrm>
        <a:off x="1005837" y="1090287"/>
        <a:ext cx="9747362" cy="870855"/>
      </dsp:txXfrm>
    </dsp:sp>
    <dsp:sp modelId="{FE29096A-5FF5-4520-AC16-0F46F4F448FE}">
      <dsp:nvSpPr>
        <dsp:cNvPr id="0" name=""/>
        <dsp:cNvSpPr/>
      </dsp:nvSpPr>
      <dsp:spPr>
        <a:xfrm>
          <a:off x="0" y="2178855"/>
          <a:ext cx="10753200" cy="87085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EA03CA-0F6D-4539-8639-E9C3EBA7BB31}">
      <dsp:nvSpPr>
        <dsp:cNvPr id="0" name=""/>
        <dsp:cNvSpPr/>
      </dsp:nvSpPr>
      <dsp:spPr>
        <a:xfrm>
          <a:off x="263433" y="2374798"/>
          <a:ext cx="478970" cy="47897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84EA94-1606-42AE-B814-5A0D16AD9C44}">
      <dsp:nvSpPr>
        <dsp:cNvPr id="0" name=""/>
        <dsp:cNvSpPr/>
      </dsp:nvSpPr>
      <dsp:spPr>
        <a:xfrm>
          <a:off x="1005837" y="2178855"/>
          <a:ext cx="9747362" cy="870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165" tIns="92165" rIns="92165" bIns="92165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kern="1200" dirty="0"/>
            <a:t>Je to svébytný postup, jímž učitel vyučuje. Má charakter </a:t>
          </a:r>
          <a:r>
            <a:rPr lang="cs-CZ" sz="1500" b="0" kern="1200" dirty="0" err="1"/>
            <a:t>metastrategie</a:t>
          </a:r>
          <a:r>
            <a:rPr lang="cs-CZ" sz="1500" b="0" kern="1200" dirty="0"/>
            <a:t>.</a:t>
          </a:r>
          <a:endParaRPr lang="en-US" sz="1500" kern="1200" dirty="0"/>
        </a:p>
      </dsp:txBody>
      <dsp:txXfrm>
        <a:off x="1005837" y="2178855"/>
        <a:ext cx="9747362" cy="870855"/>
      </dsp:txXfrm>
    </dsp:sp>
    <dsp:sp modelId="{19AF7EA4-9078-4D91-B81F-76AE26B78785}">
      <dsp:nvSpPr>
        <dsp:cNvPr id="0" name=""/>
        <dsp:cNvSpPr/>
      </dsp:nvSpPr>
      <dsp:spPr>
        <a:xfrm>
          <a:off x="0" y="3267424"/>
          <a:ext cx="10753200" cy="87085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63A6E5-2399-45DD-98E9-F9BD237ADAA5}">
      <dsp:nvSpPr>
        <dsp:cNvPr id="0" name=""/>
        <dsp:cNvSpPr/>
      </dsp:nvSpPr>
      <dsp:spPr>
        <a:xfrm>
          <a:off x="263433" y="3463367"/>
          <a:ext cx="478970" cy="478970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8BBB6B-98C6-4272-A9E8-0D447AAAA3BC}">
      <dsp:nvSpPr>
        <dsp:cNvPr id="0" name=""/>
        <dsp:cNvSpPr/>
      </dsp:nvSpPr>
      <dsp:spPr>
        <a:xfrm>
          <a:off x="1005837" y="3267424"/>
          <a:ext cx="9747362" cy="870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165" tIns="92165" rIns="92165" bIns="92165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kern="1200"/>
            <a:t>(Mareš, 2003)</a:t>
          </a:r>
          <a:endParaRPr lang="en-US" sz="1500" kern="1200"/>
        </a:p>
      </dsp:txBody>
      <dsp:txXfrm>
        <a:off x="1005837" y="3267424"/>
        <a:ext cx="9747362" cy="8708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8BAB53-8432-4BE5-9DC0-95CC6E63DBE3}">
      <dsp:nvSpPr>
        <dsp:cNvPr id="0" name=""/>
        <dsp:cNvSpPr/>
      </dsp:nvSpPr>
      <dsp:spPr>
        <a:xfrm>
          <a:off x="0" y="0"/>
          <a:ext cx="9140220" cy="12419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/>
            <a:t>Učitel pomocí učiva zprostředkovává vědění a zároveň kultivuje a rozvíjí žákovu osobnost a to prostřednictvím svého vyučovacího stylu.</a:t>
          </a:r>
          <a:endParaRPr lang="en-US" sz="1600" kern="1200"/>
        </a:p>
      </dsp:txBody>
      <dsp:txXfrm>
        <a:off x="36377" y="36377"/>
        <a:ext cx="7800005" cy="1169245"/>
      </dsp:txXfrm>
    </dsp:sp>
    <dsp:sp modelId="{A8E7BD18-24EF-4B25-ABF4-1B6CD9EBC665}">
      <dsp:nvSpPr>
        <dsp:cNvPr id="0" name=""/>
        <dsp:cNvSpPr/>
      </dsp:nvSpPr>
      <dsp:spPr>
        <a:xfrm>
          <a:off x="806489" y="1448999"/>
          <a:ext cx="9140220" cy="12419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/>
            <a:t>Vyučovací styl  zahrnuje odborné, pedagogické, didaktické, psychologické kompetence jako předpoklady k vykonávání  pedagogické činnosti, včetně osobních charakteristik každého učitele. Je relativně stabilní, obtížně se mění. (Kosíková, 2011, s. 195)</a:t>
          </a:r>
          <a:endParaRPr lang="en-US" sz="1600" kern="1200"/>
        </a:p>
      </dsp:txBody>
      <dsp:txXfrm>
        <a:off x="842866" y="1485376"/>
        <a:ext cx="7453676" cy="1169245"/>
      </dsp:txXfrm>
    </dsp:sp>
    <dsp:sp modelId="{66D50B20-4655-41A9-9A72-2990C1E2A75E}">
      <dsp:nvSpPr>
        <dsp:cNvPr id="0" name=""/>
        <dsp:cNvSpPr/>
      </dsp:nvSpPr>
      <dsp:spPr>
        <a:xfrm>
          <a:off x="1612979" y="2897998"/>
          <a:ext cx="9140220" cy="12419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/>
            <a:t>Je to mnohovrstvá množina. Nejhlubší vrstvou je </a:t>
          </a:r>
          <a:r>
            <a:rPr lang="cs-CZ" sz="1600" b="1" kern="1200"/>
            <a:t>kognitivní styl</a:t>
          </a:r>
          <a:r>
            <a:rPr lang="cs-CZ" sz="1600" b="0" kern="1200"/>
            <a:t>, dále </a:t>
          </a:r>
          <a:r>
            <a:rPr lang="cs-CZ" sz="1600" b="1" kern="1200"/>
            <a:t>učitelovo pojetí výuky </a:t>
          </a:r>
          <a:r>
            <a:rPr lang="cs-CZ" sz="1600" b="0" kern="1200"/>
            <a:t>a učitelovy </a:t>
          </a:r>
          <a:r>
            <a:rPr lang="cs-CZ" sz="1600" b="1" kern="1200"/>
            <a:t>způsoby řešení pedagogických situací</a:t>
          </a:r>
          <a:r>
            <a:rPr lang="cs-CZ" sz="1600" b="0" kern="1200"/>
            <a:t>, které jsou ovlivněny jeho zkušenostmi a vzděláním a nejvíce ovlivnitelná je vrstva </a:t>
          </a:r>
          <a:r>
            <a:rPr lang="cs-CZ" sz="1600" b="1" kern="1200"/>
            <a:t>učitelových pedagogických vědomostí a dovedností. </a:t>
          </a:r>
          <a:endParaRPr lang="en-US" sz="1600" kern="1200"/>
        </a:p>
      </dsp:txBody>
      <dsp:txXfrm>
        <a:off x="1649356" y="2934375"/>
        <a:ext cx="7453676" cy="1169245"/>
      </dsp:txXfrm>
    </dsp:sp>
    <dsp:sp modelId="{F381A594-4092-44A2-A79E-96B83525A40D}">
      <dsp:nvSpPr>
        <dsp:cNvPr id="0" name=""/>
        <dsp:cNvSpPr/>
      </dsp:nvSpPr>
      <dsp:spPr>
        <a:xfrm>
          <a:off x="8332920" y="941849"/>
          <a:ext cx="807299" cy="80729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514562" y="941849"/>
        <a:ext cx="444015" cy="607492"/>
      </dsp:txXfrm>
    </dsp:sp>
    <dsp:sp modelId="{F7F33109-44D3-4CD8-B845-59453ACB9D54}">
      <dsp:nvSpPr>
        <dsp:cNvPr id="0" name=""/>
        <dsp:cNvSpPr/>
      </dsp:nvSpPr>
      <dsp:spPr>
        <a:xfrm>
          <a:off x="9139410" y="2382568"/>
          <a:ext cx="807299" cy="80729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9321052" y="2382568"/>
        <a:ext cx="444015" cy="6074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018161-1E99-46ED-A733-B05437ADDED0}">
      <dsp:nvSpPr>
        <dsp:cNvPr id="0" name=""/>
        <dsp:cNvSpPr/>
      </dsp:nvSpPr>
      <dsp:spPr>
        <a:xfrm>
          <a:off x="0" y="265924"/>
          <a:ext cx="10753200" cy="1544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b="0" kern="1200"/>
            <a:t>Typologie podle </a:t>
          </a:r>
          <a:r>
            <a:rPr lang="cs-CZ" sz="4000" b="1" kern="1200"/>
            <a:t>Witkina (</a:t>
          </a:r>
          <a:r>
            <a:rPr lang="cs-CZ" sz="4000" b="0" kern="1200"/>
            <a:t>podle kognitivního stylu)</a:t>
          </a:r>
          <a:endParaRPr lang="en-US" sz="4000" kern="1200"/>
        </a:p>
      </dsp:txBody>
      <dsp:txXfrm>
        <a:off x="75391" y="341315"/>
        <a:ext cx="10602418" cy="1393618"/>
      </dsp:txXfrm>
    </dsp:sp>
    <dsp:sp modelId="{006F329A-085A-484F-ADC0-894DC6400AA9}">
      <dsp:nvSpPr>
        <dsp:cNvPr id="0" name=""/>
        <dsp:cNvSpPr/>
      </dsp:nvSpPr>
      <dsp:spPr>
        <a:xfrm>
          <a:off x="0" y="1810325"/>
          <a:ext cx="10753200" cy="30635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50800" rIns="284480" bIns="50800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100" b="1" kern="1200"/>
            <a:t>GLOBÁLNÍ</a:t>
          </a:r>
          <a:r>
            <a:rPr lang="cs-CZ" sz="3100" b="0" kern="1200"/>
            <a:t> – komplexní vnímání, prvky chápe v kontextu situace, více </a:t>
          </a:r>
          <a:r>
            <a:rPr lang="cs-CZ" sz="3100" b="1" kern="1200"/>
            <a:t>paidotrop</a:t>
          </a:r>
          <a:r>
            <a:rPr lang="cs-CZ" sz="3100" b="0" kern="1200"/>
            <a:t>, empatičtější, častěji se přizpůsobuje potřebám a přáním žáků, rovnoměrný rozvoj všech složek osobnosti, ne jen získávání vědomostí</a:t>
          </a:r>
          <a:endParaRPr lang="en-US" sz="3100" kern="120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100" b="1" kern="1200"/>
            <a:t>ANALYTICKÝ </a:t>
          </a:r>
          <a:r>
            <a:rPr lang="cs-CZ" sz="3100" b="0" kern="1200"/>
            <a:t>– vnímá více jednotlivé prvky, odlišuje od kontextu situace, spíše </a:t>
          </a:r>
          <a:r>
            <a:rPr lang="cs-CZ" sz="3100" b="1" kern="1200"/>
            <a:t>logotrop,</a:t>
          </a:r>
          <a:r>
            <a:rPr lang="cs-CZ" sz="3100" b="0" kern="1200"/>
            <a:t>  orientace na výkon</a:t>
          </a:r>
          <a:endParaRPr lang="en-US" sz="3100" kern="1200"/>
        </a:p>
      </dsp:txBody>
      <dsp:txXfrm>
        <a:off x="0" y="1810325"/>
        <a:ext cx="10753200" cy="30635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DE708CC-0C3F-4567-9698-B54C0F35BD31}" type="slidenum">
              <a:rPr lang="cs-CZ" altLang="cs-CZ" noProof="0" smtClean="0"/>
              <a:pPr>
                <a:spcAft>
                  <a:spcPts val="600"/>
                </a:spcAft>
              </a:pPr>
              <a:t>1</a:t>
            </a:fld>
            <a:endParaRPr lang="cs-CZ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>
            <a:normAutofit/>
          </a:bodyPr>
          <a:lstStyle/>
          <a:p>
            <a:r>
              <a:rPr lang="cs-CZ" dirty="0"/>
              <a:t>Psychodidaktika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Vyučovací styl učitele</a:t>
            </a:r>
            <a:endParaRPr lang="cs-CZ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FFCE1E5-FFB5-143B-D7C3-5D7B05A7D22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1111"/>
          <a:stretch/>
        </p:blipFill>
        <p:spPr>
          <a:xfrm>
            <a:off x="6096000" y="10"/>
            <a:ext cx="6096000" cy="6857989"/>
          </a:xfrm>
          <a:prstGeom prst="rect">
            <a:avLst/>
          </a:prstGeom>
          <a:noFill/>
        </p:spPr>
      </p:pic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260648"/>
            <a:ext cx="7467600" cy="1143000"/>
          </a:xfrm>
        </p:spPr>
        <p:txBody>
          <a:bodyPr/>
          <a:lstStyle/>
          <a:p>
            <a:r>
              <a:rPr lang="cs-CZ" b="1" dirty="0"/>
              <a:t>Typy vyučovacích stylů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000" b="1" dirty="0">
                <a:solidFill>
                  <a:schemeClr val="tx2"/>
                </a:solidFill>
              </a:rPr>
              <a:t>Liberální</a:t>
            </a:r>
            <a:r>
              <a:rPr lang="cs-CZ" sz="2000" b="1" dirty="0">
                <a:solidFill>
                  <a:srgbClr val="FF0000"/>
                </a:solidFill>
              </a:rPr>
              <a:t> </a:t>
            </a:r>
            <a:r>
              <a:rPr lang="cs-CZ" sz="2000" b="1" dirty="0"/>
              <a:t>(</a:t>
            </a:r>
            <a:r>
              <a:rPr lang="cs-CZ" sz="2000" dirty="0"/>
              <a:t>pragmatický) – </a:t>
            </a:r>
            <a:r>
              <a:rPr lang="cs-CZ" sz="2000" b="1" dirty="0"/>
              <a:t>dominantní jsou vzdělávací cíle C a znalost učiva U</a:t>
            </a:r>
            <a:r>
              <a:rPr lang="cs-CZ" sz="2000" dirty="0"/>
              <a:t>, vedlejší jsou vyučovací metody, potřeby žáků, vztah mezi učitelem a žákem, zaměřuje se na </a:t>
            </a:r>
            <a:r>
              <a:rPr lang="cs-CZ" sz="2000" b="1" dirty="0"/>
              <a:t>učivo a cíle. </a:t>
            </a:r>
            <a:r>
              <a:rPr lang="cs-CZ" sz="2000" dirty="0"/>
              <a:t>Zabývá se primárně tím, k jakému účelu budou znalosti využity, znalosti nejsou cílem samy o sobě, ale prostředkem k uvádění žáka do vědění a poznání směřující k vývoji lidského druhu</a:t>
            </a:r>
            <a:r>
              <a:rPr lang="cs-CZ" sz="2000" b="1" dirty="0"/>
              <a:t>. </a:t>
            </a:r>
            <a:r>
              <a:rPr lang="cs-CZ" sz="2000" dirty="0"/>
              <a:t>Usiluje o výchovu ušlechtilé a kompetentní osobnosti, intelektuální dědictví, povzbuzuje žáka ke </a:t>
            </a:r>
            <a:r>
              <a:rPr lang="cs-CZ" sz="2000" dirty="0" err="1"/>
              <a:t>shromaždování</a:t>
            </a:r>
            <a:r>
              <a:rPr lang="cs-CZ" sz="2000" dirty="0"/>
              <a:t> moudrosti a poznání, cílem jsou vznešené ideály, hledání pravdy, poznání a krásy. Podporuje skepticismus a autonomii.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0864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Typologie vyučovacích stylů </a:t>
            </a:r>
            <a:r>
              <a:rPr lang="cs-CZ" b="1" dirty="0" err="1"/>
              <a:t>Sternberg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dirty="0"/>
              <a:t>Tzv. intelektové styly</a:t>
            </a:r>
          </a:p>
          <a:p>
            <a:r>
              <a:rPr lang="cs-CZ" sz="2000" b="1" dirty="0"/>
              <a:t>Monarchistický</a:t>
            </a:r>
            <a:r>
              <a:rPr lang="cs-CZ" sz="2000" dirty="0"/>
              <a:t> -  definován orientací na jednotlivý cíl nebo potřebu, připouští jedinou cestu k vytyčenému cíli, netolerantní, rigidní, má tendenci zjednodušovat problémy, nezajímá se o příčiny.</a:t>
            </a:r>
          </a:p>
          <a:p>
            <a:r>
              <a:rPr lang="cs-CZ" sz="2000" b="1" dirty="0"/>
              <a:t>Hierarchický </a:t>
            </a:r>
            <a:r>
              <a:rPr lang="cs-CZ" sz="2000" dirty="0"/>
              <a:t>– definuje více cílů a pořadí jejich dosahování, učitelé jsou tolerantní a flexibilní.</a:t>
            </a:r>
          </a:p>
          <a:p>
            <a:r>
              <a:rPr lang="cs-CZ" sz="2000" b="1" dirty="0"/>
              <a:t>Oligarchický</a:t>
            </a:r>
            <a:r>
              <a:rPr lang="cs-CZ" sz="2000" dirty="0"/>
              <a:t> – potíže s vymezováním priorit a cílů, je nerozhodný, upřednostňuje komplexnost, která vede k složitosti a nepřehlednosti.</a:t>
            </a:r>
          </a:p>
          <a:p>
            <a:r>
              <a:rPr lang="cs-CZ" sz="2000" b="1" dirty="0"/>
              <a:t>Anarchistický</a:t>
            </a:r>
            <a:r>
              <a:rPr lang="cs-CZ" sz="2000" dirty="0"/>
              <a:t> – vymezuje velké množství cílů, nejasně chápané, přistupuje k problémům náhodně, chová se nevyzpytatelně, zbrklý v rozhodování, jindy váhavý.</a:t>
            </a:r>
          </a:p>
        </p:txBody>
      </p:sp>
    </p:spTree>
    <p:extLst>
      <p:ext uri="{BB962C8B-B14F-4D97-AF65-F5344CB8AC3E}">
        <p14:creationId xmlns:p14="http://schemas.microsoft.com/office/powerpoint/2010/main" val="3431960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/>
              <a:t>Vyučovací styl učitele a učební styl žáka</a:t>
            </a:r>
            <a:br>
              <a:rPr lang="cs-CZ" b="1" dirty="0">
                <a:solidFill>
                  <a:srgbClr val="FF0000"/>
                </a:solidFill>
              </a:rPr>
            </a:b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71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Diagnostika učebních stylů žáků je klíčová pro efektivitu výuky.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Učitel pak volí didaktické zpracování, metody, učivo.</a:t>
            </a:r>
          </a:p>
          <a:p>
            <a:endParaRPr lang="cs-CZ" dirty="0"/>
          </a:p>
          <a:p>
            <a:r>
              <a:rPr lang="cs-CZ" dirty="0"/>
              <a:t>Má učitel možnost ovlivňovat styly učení svých žáků?</a:t>
            </a:r>
          </a:p>
          <a:p>
            <a:endParaRPr lang="cs-CZ" dirty="0"/>
          </a:p>
          <a:p>
            <a:r>
              <a:rPr lang="cs-CZ" dirty="0"/>
              <a:t>Má možnost ovlivňovat vlastní vyučovací styl?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Vyučovací styl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Zamyslete se: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r>
              <a:rPr lang="cs-CZ" dirty="0"/>
              <a:t>Volba vlastního vyučovacího stylu. Jaký učební styl vám vyhovuje?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Kdo je skutečně dobrý učitel?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Učební styl žáka  a  vyučovací styl učitele, je zde souvislost?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48217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Fenstermacher</a:t>
            </a:r>
            <a:r>
              <a:rPr lang="cs-CZ" dirty="0"/>
              <a:t>, </a:t>
            </a:r>
            <a:r>
              <a:rPr lang="cs-CZ" dirty="0" err="1"/>
              <a:t>Soltis</a:t>
            </a:r>
            <a:r>
              <a:rPr lang="cs-CZ" dirty="0"/>
              <a:t>. (2008).</a:t>
            </a:r>
            <a:r>
              <a:rPr lang="cs-CZ" b="1" dirty="0"/>
              <a:t>Vyučovací styl</a:t>
            </a:r>
            <a:r>
              <a:rPr lang="cs-CZ" dirty="0"/>
              <a:t>. Praha: Portál.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Kosíková, V. (2011) </a:t>
            </a:r>
            <a:r>
              <a:rPr lang="cs-CZ" b="1" dirty="0"/>
              <a:t>Psychologie vzdělávání a její </a:t>
            </a:r>
            <a:r>
              <a:rPr lang="cs-CZ" b="1" dirty="0" err="1"/>
              <a:t>psychodidaktické</a:t>
            </a:r>
            <a:r>
              <a:rPr lang="cs-CZ" b="1" dirty="0"/>
              <a:t> aspekty</a:t>
            </a:r>
            <a:r>
              <a:rPr lang="cs-CZ" dirty="0"/>
              <a:t>. Praha: </a:t>
            </a:r>
            <a:r>
              <a:rPr lang="cs-CZ" dirty="0" err="1"/>
              <a:t>Grada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lvl="0"/>
            <a:r>
              <a:rPr lang="cs-CZ" dirty="0"/>
              <a:t>Škoda, J., </a:t>
            </a:r>
            <a:r>
              <a:rPr lang="cs-CZ" dirty="0" err="1"/>
              <a:t>Doulík</a:t>
            </a:r>
            <a:r>
              <a:rPr lang="cs-CZ" dirty="0"/>
              <a:t>, P. (2011) </a:t>
            </a:r>
            <a:r>
              <a:rPr lang="cs-CZ" b="1" dirty="0"/>
              <a:t>Psychodidaktika.  </a:t>
            </a:r>
            <a:r>
              <a:rPr lang="cs-CZ" dirty="0"/>
              <a:t>Metody efektivního a smysluplného učení a vyučování. Vyd. 1. Praha: </a:t>
            </a:r>
            <a:r>
              <a:rPr lang="cs-CZ" dirty="0" err="1"/>
              <a:t>Grada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lvl="0"/>
            <a:r>
              <a:rPr lang="cs-CZ" dirty="0"/>
              <a:t>Mareš, J. (2013). </a:t>
            </a:r>
            <a:r>
              <a:rPr lang="cs-CZ" b="1" dirty="0"/>
              <a:t>Pedagogická psychologie</a:t>
            </a:r>
            <a:r>
              <a:rPr lang="cs-CZ" dirty="0"/>
              <a:t>. Portál.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3003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22" name="Footer Placeholder 1">
            <a:extLst>
              <a:ext uri="{FF2B5EF4-FFF2-40B4-BE49-F238E27FC236}">
                <a16:creationId xmlns:a16="http://schemas.microsoft.com/office/drawing/2014/main" id="{840F68E6-16F5-53E2-7FB5-6FB168C629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43023" name="Slide Number Placeholder 2">
            <a:extLst>
              <a:ext uri="{FF2B5EF4-FFF2-40B4-BE49-F238E27FC236}">
                <a16:creationId xmlns:a16="http://schemas.microsoft.com/office/drawing/2014/main" id="{DC81FCD2-A44A-6BFB-AA4F-80567F26CA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/>
              <a:pPr>
                <a:spcAft>
                  <a:spcPts val="600"/>
                </a:spcAft>
              </a:pPr>
              <a:t>2</a:t>
            </a:fld>
            <a:endParaRPr lang="cs-CZ" altLang="cs-CZ"/>
          </a:p>
        </p:txBody>
      </p:sp>
      <p:sp>
        <p:nvSpPr>
          <p:cNvPr id="43029" name="Text Placeholder 3">
            <a:extLst>
              <a:ext uri="{FF2B5EF4-FFF2-40B4-BE49-F238E27FC236}">
                <a16:creationId xmlns:a16="http://schemas.microsoft.com/office/drawing/2014/main" id="{1C2C29BA-8DF5-E659-6441-B8BB7CE4CCF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/>
          <a:lstStyle/>
          <a:p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200" b="1" dirty="0"/>
              <a:t>Vyučovací styl učitele</a:t>
            </a:r>
          </a:p>
        </p:txBody>
      </p:sp>
      <p:graphicFrame>
        <p:nvGraphicFramePr>
          <p:cNvPr id="43024" name="Zástupný symbol pro obsah 2">
            <a:extLst>
              <a:ext uri="{FF2B5EF4-FFF2-40B4-BE49-F238E27FC236}">
                <a16:creationId xmlns:a16="http://schemas.microsoft.com/office/drawing/2014/main" id="{BFBD859B-1B48-1A24-E90D-3FC44F85FB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0316974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5416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200" dirty="0"/>
              <a:t>Vyučovací styl</a:t>
            </a:r>
            <a:br>
              <a:rPr lang="cs-CZ" sz="3200" dirty="0">
                <a:solidFill>
                  <a:srgbClr val="00CC00"/>
                </a:solidFill>
              </a:rPr>
            </a:br>
            <a:br>
              <a:rPr lang="cs-CZ" sz="3200" dirty="0">
                <a:solidFill>
                  <a:srgbClr val="00CC00"/>
                </a:solidFill>
              </a:rPr>
            </a:br>
            <a:br>
              <a:rPr lang="cs-CZ" sz="3200" dirty="0">
                <a:solidFill>
                  <a:srgbClr val="00CC00"/>
                </a:solidFill>
              </a:rPr>
            </a:br>
            <a:br>
              <a:rPr lang="cs-CZ" sz="3200" dirty="0">
                <a:solidFill>
                  <a:srgbClr val="00CC00"/>
                </a:solidFill>
              </a:rPr>
            </a:br>
            <a:br>
              <a:rPr lang="cs-CZ" sz="3200" dirty="0">
                <a:solidFill>
                  <a:srgbClr val="00CC00"/>
                </a:solidFill>
              </a:rPr>
            </a:br>
            <a:br>
              <a:rPr lang="cs-CZ" sz="3200" dirty="0">
                <a:solidFill>
                  <a:srgbClr val="00CC00"/>
                </a:solidFill>
              </a:rPr>
            </a:br>
            <a:br>
              <a:rPr lang="cs-CZ" sz="3200" dirty="0">
                <a:solidFill>
                  <a:srgbClr val="00CC00"/>
                </a:solidFill>
              </a:rPr>
            </a:br>
            <a:br>
              <a:rPr lang="cs-CZ" sz="3200" dirty="0">
                <a:solidFill>
                  <a:srgbClr val="FF0000"/>
                </a:solidFill>
              </a:rPr>
            </a:b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2549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cs-CZ" sz="2000" dirty="0"/>
              <a:t>Společně s učebním stylem je jeho základem, jádrem kognitivní styl jedince, s jeho preferencí určitého typu informací (obtížně ovlivnitelný, vrozený).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cs-CZ" sz="2000" dirty="0"/>
              <a:t>Vyučovací styl je </a:t>
            </a:r>
            <a:r>
              <a:rPr lang="cs-CZ" sz="2000" b="1" dirty="0"/>
              <a:t>zejména ovlivněn učitelovým pojetím výuky</a:t>
            </a:r>
            <a:r>
              <a:rPr lang="cs-CZ" sz="2000" dirty="0"/>
              <a:t>.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cs-CZ" sz="2000" dirty="0"/>
              <a:t>Učitelovo pojetí je součástí učitelova profesního já. Učitelovo pojetí výuky (učitelova každodenní filosofie týkající se způsobu výběru učiva, výukových metod, komunikace se žáky apod.)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cs-CZ" sz="2000" dirty="0"/>
              <a:t>Nejvíce ovlivnitelné jsou učitelovy vědomosti a dovednosti a způsoby řešení </a:t>
            </a:r>
            <a:r>
              <a:rPr lang="cs-CZ" sz="2000" dirty="0" err="1"/>
              <a:t>ped</a:t>
            </a:r>
            <a:r>
              <a:rPr lang="cs-CZ" sz="2000" dirty="0"/>
              <a:t>. situací.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cs-CZ" sz="2000" dirty="0"/>
              <a:t>Často se překrývá s výchovnými styly  (autoritativní, liberální, demokratický), nelze je však chápat jako synonyma</a:t>
            </a:r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cs-CZ" dirty="0"/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cs-CZ" sz="3200" dirty="0"/>
          </a:p>
        </p:txBody>
      </p:sp>
      <p:sp>
        <p:nvSpPr>
          <p:cNvPr id="44038" name="Text Box 7"/>
          <p:cNvSpPr txBox="1">
            <a:spLocks noChangeArrowheads="1"/>
          </p:cNvSpPr>
          <p:nvPr/>
        </p:nvSpPr>
        <p:spPr bwMode="auto">
          <a:xfrm>
            <a:off x="2927351" y="6462714"/>
            <a:ext cx="73580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              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1">
            <a:extLst>
              <a:ext uri="{FF2B5EF4-FFF2-40B4-BE49-F238E27FC236}">
                <a16:creationId xmlns:a16="http://schemas.microsoft.com/office/drawing/2014/main" id="{25EB6CA3-E4CC-3CA6-C23F-55787BE51AE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8CC4411D-56B8-CF73-F68C-722666C31F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/>
              <a:pPr>
                <a:spcAft>
                  <a:spcPts val="600"/>
                </a:spcAft>
              </a:pPr>
              <a:t>4</a:t>
            </a:fld>
            <a:endParaRPr lang="cs-CZ" altLang="cs-CZ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3EB68574-D93F-03C6-673F-4C711DF983F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/>
          <a:lstStyle/>
          <a:p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 b="1"/>
              <a:t>Vyučovací styl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06CEEB59-D8CE-9EB5-DC59-6D80BC54AD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000377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9155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1">
            <a:extLst>
              <a:ext uri="{FF2B5EF4-FFF2-40B4-BE49-F238E27FC236}">
                <a16:creationId xmlns:a16="http://schemas.microsoft.com/office/drawing/2014/main" id="{CE0F4458-F827-6C2E-DE85-F74AEDC8B03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F3BB0B54-E216-0081-1210-D3384AEBA7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/>
              <a:pPr>
                <a:spcAft>
                  <a:spcPts val="600"/>
                </a:spcAft>
              </a:pPr>
              <a:t>5</a:t>
            </a:fld>
            <a:endParaRPr lang="cs-CZ" altLang="cs-CZ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C96BF1D9-9FBF-7B0E-BE78-44D4393F9791}"/>
              </a:ext>
            </a:extLst>
          </p:cNvPr>
          <p:cNvGraphicFramePr>
            <a:graphicFrameLocks noGrp="1"/>
          </p:cNvGraphicFramePr>
          <p:nvPr>
            <p:ph idx="12"/>
            <p:extLst>
              <p:ext uri="{D42A27DB-BD31-4B8C-83A1-F6EECF244321}">
                <p14:modId xmlns:p14="http://schemas.microsoft.com/office/powerpoint/2010/main" val="3790886790"/>
              </p:ext>
            </p:extLst>
          </p:nvPr>
        </p:nvGraphicFramePr>
        <p:xfrm>
          <a:off x="720000" y="692150"/>
          <a:ext cx="10753200" cy="5139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Typy vyučovacích stylů </a:t>
            </a:r>
            <a:r>
              <a:rPr lang="cs-CZ" sz="4000" b="1" dirty="0" err="1"/>
              <a:t>Fenstermachera</a:t>
            </a:r>
            <a:r>
              <a:rPr lang="cs-CZ" sz="4000" b="1" dirty="0"/>
              <a:t>, </a:t>
            </a:r>
            <a:r>
              <a:rPr lang="cs-CZ" sz="4000" b="1" dirty="0" err="1"/>
              <a:t>Soltise</a:t>
            </a:r>
            <a:r>
              <a:rPr lang="cs-CZ" sz="4000" b="1" dirty="0"/>
              <a:t>  (2008)</a:t>
            </a:r>
            <a:br>
              <a:rPr lang="cs-CZ" b="1" dirty="0"/>
            </a:b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2000" dirty="0"/>
          </a:p>
          <a:p>
            <a:r>
              <a:rPr lang="cs-CZ" sz="3200" b="1" dirty="0"/>
              <a:t>Manažerský (exekutivní)</a:t>
            </a:r>
          </a:p>
          <a:p>
            <a:endParaRPr lang="cs-CZ" sz="3200" b="1" dirty="0"/>
          </a:p>
          <a:p>
            <a:r>
              <a:rPr lang="cs-CZ" sz="3200" b="1" dirty="0"/>
              <a:t>Facilitační</a:t>
            </a:r>
          </a:p>
          <a:p>
            <a:endParaRPr lang="cs-CZ" sz="3200" b="1" dirty="0"/>
          </a:p>
          <a:p>
            <a:r>
              <a:rPr lang="cs-CZ" sz="3200" b="1" dirty="0"/>
              <a:t>Liberální</a:t>
            </a:r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54177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Typy vyučovacích stylů </a:t>
            </a:r>
            <a:r>
              <a:rPr lang="cs-CZ" sz="2000" dirty="0"/>
              <a:t>(</a:t>
            </a:r>
            <a:r>
              <a:rPr lang="cs-CZ" sz="2000" dirty="0" err="1"/>
              <a:t>Fenstermacher</a:t>
            </a:r>
            <a:r>
              <a:rPr lang="cs-CZ" sz="2000" dirty="0"/>
              <a:t>, </a:t>
            </a:r>
            <a:r>
              <a:rPr lang="cs-CZ" sz="2000" dirty="0" err="1"/>
              <a:t>soltis</a:t>
            </a:r>
            <a:r>
              <a:rPr lang="cs-CZ" sz="2000" dirty="0"/>
              <a:t>, 2008)</a:t>
            </a:r>
            <a:br>
              <a:rPr lang="cs-CZ" sz="2000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600" dirty="0"/>
              <a:t>Rozlišují typy vyučovacích stylů podle společného rámce</a:t>
            </a:r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r>
              <a:rPr lang="cs-CZ" sz="3600" dirty="0"/>
              <a:t> M – metody</a:t>
            </a:r>
          </a:p>
          <a:p>
            <a:pPr marL="0" indent="0">
              <a:buNone/>
            </a:pPr>
            <a:r>
              <a:rPr lang="cs-CZ" sz="3600" dirty="0"/>
              <a:t> Ž – potřeby žáka</a:t>
            </a:r>
          </a:p>
          <a:p>
            <a:pPr marL="0" indent="0">
              <a:buNone/>
            </a:pPr>
            <a:r>
              <a:rPr lang="cs-CZ" sz="3600" dirty="0"/>
              <a:t> U – učivo</a:t>
            </a:r>
          </a:p>
          <a:p>
            <a:pPr marL="0" indent="0">
              <a:buNone/>
            </a:pPr>
            <a:r>
              <a:rPr lang="cs-CZ" sz="3600" dirty="0"/>
              <a:t> C – cíle</a:t>
            </a:r>
          </a:p>
          <a:p>
            <a:pPr marL="0" indent="0">
              <a:buNone/>
            </a:pPr>
            <a:r>
              <a:rPr lang="cs-CZ" sz="3600" dirty="0"/>
              <a:t> I – interakce učitel  x žák</a:t>
            </a:r>
          </a:p>
          <a:p>
            <a:pPr marL="0" indent="0">
              <a:buNone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533965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/>
              <a:t>Typy vyučovacích stylů </a:t>
            </a:r>
            <a:br>
              <a:rPr lang="cs-CZ" b="1" dirty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4608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Manažerský</a:t>
            </a:r>
            <a:r>
              <a:rPr lang="cs-CZ" b="1" dirty="0"/>
              <a:t> </a:t>
            </a:r>
            <a:r>
              <a:rPr lang="cs-CZ" dirty="0"/>
              <a:t>(exekutivní) – </a:t>
            </a:r>
            <a:r>
              <a:rPr lang="cs-CZ" b="1" dirty="0"/>
              <a:t>učitel manažer učení, obsah vzdělávání a metody</a:t>
            </a:r>
            <a:r>
              <a:rPr lang="cs-CZ" dirty="0"/>
              <a:t>, menší důraz na potřeby žáků, transmise znalostí, dobrý organizátor, efektivní učení, systematický, zdůrazňuje </a:t>
            </a:r>
            <a:r>
              <a:rPr lang="cs-CZ" b="1" dirty="0"/>
              <a:t>metody M, učivo U</a:t>
            </a:r>
            <a:r>
              <a:rPr lang="cs-CZ" dirty="0"/>
              <a:t> znalosti. Zaměřuje se na výsledky, na to, jak znalosti získávat, hlavní cíl je dobré zvládnutí učiva, efektivní řízení učebních procesů, menší důraz na vnímání potřeb žáků (řízení třídy, nakládání s časem ve třídě). Podporuje poslušnost a konformitu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Typy vyučovacích stylů </a:t>
            </a:r>
            <a:br>
              <a:rPr lang="cs-CZ" b="1" dirty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Facilitační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/>
              <a:t>–</a:t>
            </a:r>
            <a:r>
              <a:rPr lang="cs-CZ" dirty="0"/>
              <a:t> </a:t>
            </a:r>
            <a:r>
              <a:rPr lang="cs-CZ" b="1" dirty="0"/>
              <a:t>rozvoj osobnosti žáka Ž</a:t>
            </a:r>
            <a:r>
              <a:rPr lang="cs-CZ" dirty="0"/>
              <a:t>, vzdělávací cíle C, vztahy a interakce s žákem, zvládnutí učiva není cílem, ale prostředek k dosažení rozvoje individuality žáka, zaměřuje se, </a:t>
            </a:r>
            <a:r>
              <a:rPr lang="cs-CZ" b="1" dirty="0"/>
              <a:t>na žáka</a:t>
            </a:r>
            <a:r>
              <a:rPr lang="cs-CZ" dirty="0"/>
              <a:t>, vztahy, cíle. Vnímá žáka jako někoho, kdo přichází do školy již s velkým množstvím znalostí a vědomostí,  povzbuzuje, pečuje o jeho osobnostní rozvoj</a:t>
            </a:r>
          </a:p>
          <a:p>
            <a:pPr marL="0" indent="0">
              <a:buNone/>
            </a:pPr>
            <a:r>
              <a:rPr lang="cs-CZ" dirty="0"/>
              <a:t>	(humanistická psy, konstruktivismus, mnohočetná inteligence)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978554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8BAC94BA468D488F31B2478A655CDC" ma:contentTypeVersion="2" ma:contentTypeDescription="Vytvoří nový dokument" ma:contentTypeScope="" ma:versionID="08bb5aaad6f00ce25b159fd08d2efb3d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24f516e8cb82884d3aca393be411b39d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D423D5E-35B8-4710-91D4-21AC8B4DAE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0EA7152-3439-43A3-A72C-333E598F11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2F61946-3FDA-4F05-BEFB-BE32E92EBAB9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140</TotalTime>
  <Words>971</Words>
  <Application>Microsoft Office PowerPoint</Application>
  <PresentationFormat>Širokoúhlá obrazovka</PresentationFormat>
  <Paragraphs>81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Tahoma</vt:lpstr>
      <vt:lpstr>Wingdings</vt:lpstr>
      <vt:lpstr>Prezentace_MU_CZ</vt:lpstr>
      <vt:lpstr>Psychodidaktika</vt:lpstr>
      <vt:lpstr>Vyučovací styl učitele</vt:lpstr>
      <vt:lpstr>Vyučovací styl        </vt:lpstr>
      <vt:lpstr>Vyučovací styl</vt:lpstr>
      <vt:lpstr>Prezentace aplikace PowerPoint</vt:lpstr>
      <vt:lpstr>Typy vyučovacích stylů Fenstermachera, Soltise  (2008) </vt:lpstr>
      <vt:lpstr>Typy vyučovacích stylů (Fenstermacher, soltis, 2008) </vt:lpstr>
      <vt:lpstr>Typy vyučovacích stylů  </vt:lpstr>
      <vt:lpstr>Typy vyučovacích stylů  </vt:lpstr>
      <vt:lpstr>Typy vyučovacích stylů</vt:lpstr>
      <vt:lpstr>Typologie vyučovacích stylů Sternberg</vt:lpstr>
      <vt:lpstr>Vyučovací styl učitele a učební styl žáka </vt:lpstr>
      <vt:lpstr>Vyučovací styl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Psychodidaktika</dc:title>
  <dc:creator>Jan Mareš</dc:creator>
  <cp:lastModifiedBy>Jan Mareš</cp:lastModifiedBy>
  <cp:revision>3</cp:revision>
  <cp:lastPrinted>1601-01-01T00:00:00Z</cp:lastPrinted>
  <dcterms:created xsi:type="dcterms:W3CDTF">2023-04-04T08:31:56Z</dcterms:created>
  <dcterms:modified xsi:type="dcterms:W3CDTF">2023-04-04T10:54:32Z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