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8800" b="1" dirty="0"/>
              <a:t>Cestujeme Transsibiřskou magistrálou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79512" y="5949280"/>
            <a:ext cx="2332856" cy="600472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Mgr. Lucie Kleinová</a:t>
            </a:r>
          </a:p>
          <a:p>
            <a:r>
              <a:rPr lang="cs-CZ" dirty="0" err="1" smtClean="0"/>
              <a:t>KRJaL</a:t>
            </a:r>
            <a:r>
              <a:rPr lang="cs-CZ" dirty="0" smtClean="0"/>
              <a:t> na </a:t>
            </a:r>
            <a:r>
              <a:rPr lang="cs-CZ" dirty="0" err="1" smtClean="0"/>
              <a:t>PdF</a:t>
            </a:r>
            <a:r>
              <a:rPr lang="cs-CZ" dirty="0" smtClean="0"/>
              <a:t> MU</a:t>
            </a:r>
            <a:endParaRPr lang="cs-CZ" dirty="0"/>
          </a:p>
        </p:txBody>
      </p:sp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3178696" cy="6336704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cs typeface="Times New Roman" pitchFamily="18" charset="0"/>
              </a:rPr>
              <a:t>Na každé zastávce se cestující mohou zásobit zbožím, které na nástupištích prodávají místní prodavačky.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Dnes je Transsibiřská magistrála velmi důležitá nejen pro přepravu cestujících, ale hlavně z obchodního hlediska.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Ruské ministerstvo dopravy plánuje další technická zlepšení jednotlivých </a:t>
            </a:r>
            <a:r>
              <a:rPr lang="pl-PL" dirty="0">
                <a:cs typeface="Times New Roman" pitchFamily="18" charset="0"/>
              </a:rPr>
              <a:t>tras tak, aby na nich mohlo být přepraveno ještě více zboží.</a:t>
            </a:r>
            <a:endParaRPr lang="cs-CZ" dirty="0"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772816"/>
            <a:ext cx="5364088" cy="301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cs typeface="Times New Roman" pitchFamily="18" charset="0"/>
              </a:rPr>
              <a:t>MOSKVA </a:t>
            </a:r>
            <a:endParaRPr lang="cs-CZ" dirty="0"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579658"/>
            <a:ext cx="5184576" cy="22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39952" y="692696"/>
            <a:ext cx="5004048" cy="4104456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pPr algn="just">
              <a:buNone/>
            </a:pPr>
            <a:endParaRPr lang="cs-CZ" sz="7200" dirty="0">
              <a:cs typeface="Times New Roman" pitchFamily="18" charset="0"/>
            </a:endParaRPr>
          </a:p>
          <a:p>
            <a:pPr algn="just"/>
            <a:r>
              <a:rPr lang="cs-CZ" sz="7200" dirty="0">
                <a:cs typeface="Times New Roman" pitchFamily="18" charset="0"/>
              </a:rPr>
              <a:t>Opravdu velká - Moskva je se svými 12 000 </a:t>
            </a:r>
            <a:r>
              <a:rPr lang="cs-CZ" sz="7200" dirty="0" err="1">
                <a:cs typeface="Times New Roman" pitchFamily="18" charset="0"/>
              </a:rPr>
              <a:t>000</a:t>
            </a:r>
            <a:r>
              <a:rPr lang="cs-CZ" sz="7200" dirty="0">
                <a:cs typeface="Times New Roman" pitchFamily="18" charset="0"/>
              </a:rPr>
              <a:t> miliony obyvatel druhým největším Evropským městem v Evropě (po Istanbulu), ale co do rozlohy, tak je se svojí rozlohou 2511 km2 největším městem Evropy. To je téměř stejná rozloha, jako má stát Lucembursko. </a:t>
            </a:r>
          </a:p>
          <a:p>
            <a:pPr algn="just"/>
            <a:endParaRPr lang="cs-CZ" sz="7200" dirty="0">
              <a:cs typeface="Times New Roman" pitchFamily="18" charset="0"/>
            </a:endParaRPr>
          </a:p>
          <a:p>
            <a:pPr algn="just"/>
            <a:r>
              <a:rPr lang="cs-CZ" sz="7200" dirty="0">
                <a:cs typeface="Times New Roman" pitchFamily="18" charset="0"/>
              </a:rPr>
              <a:t>Nejhezčí metro na světě - Moskevské metro je považováno za jedno z nejhezčích na světě. </a:t>
            </a:r>
          </a:p>
          <a:p>
            <a:pPr algn="just"/>
            <a:endParaRPr lang="cs-CZ" sz="7200" dirty="0">
              <a:cs typeface="Times New Roman" pitchFamily="18" charset="0"/>
            </a:endParaRPr>
          </a:p>
          <a:p>
            <a:pPr algn="just"/>
            <a:r>
              <a:rPr lang="cs-CZ" sz="7200" dirty="0">
                <a:cs typeface="Times New Roman" pitchFamily="18" charset="0"/>
              </a:rPr>
              <a:t>Parky v Moskvě - Moskva je město nádherných parků, nachází se zde více než 120 parků. Moskva je zelené město a 40% jejího území je pokryto zelení</a:t>
            </a:r>
            <a:r>
              <a:rPr lang="cs-CZ" sz="7200" b="1" dirty="0">
                <a:cs typeface="Times New Roman" pitchFamily="18" charset="0"/>
              </a:rPr>
              <a:t>. </a:t>
            </a:r>
            <a:endParaRPr lang="cs-CZ" sz="7200" dirty="0"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1052736"/>
            <a:ext cx="3384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>
                <a:cs typeface="Times New Roman" pitchFamily="18" charset="0"/>
              </a:rPr>
              <a:t>    Rusky – </a:t>
            </a:r>
            <a:r>
              <a:rPr lang="ru-RU" dirty="0">
                <a:cs typeface="Times New Roman" pitchFamily="18" charset="0"/>
              </a:rPr>
              <a:t>Москва</a:t>
            </a:r>
            <a:r>
              <a:rPr lang="cs-CZ" dirty="0">
                <a:cs typeface="Times New Roman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endParaRPr lang="cs-CZ" dirty="0"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cs-CZ" dirty="0">
                <a:cs typeface="Times New Roman" pitchFamily="18" charset="0"/>
              </a:rPr>
              <a:t>    Pojmenována podle řeky -   Moskva získala svůj název podle stejnojmenné řeky, která touto metropolí protéká.</a:t>
            </a:r>
          </a:p>
          <a:p>
            <a:pPr algn="just">
              <a:buFont typeface="Arial" pitchFamily="34" charset="0"/>
              <a:buChar char="•"/>
            </a:pPr>
            <a:endParaRPr lang="cs-CZ" dirty="0"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cs-CZ" dirty="0">
                <a:cs typeface="Times New Roman" pitchFamily="18" charset="0"/>
              </a:rPr>
              <a:t>   Nejslavnější místo v Moskvě -   nejoblíbenějším a turisty nejnavštěvovanějším místem v Moskvě je Rudé Náměstí. </a:t>
            </a:r>
          </a:p>
          <a:p>
            <a:pPr algn="just">
              <a:buFont typeface="Arial" pitchFamily="34" charset="0"/>
              <a:buChar char="•"/>
            </a:pPr>
            <a:endParaRPr lang="cs-CZ" dirty="0">
              <a:cs typeface="Times New Roman" pitchFamily="18" charset="0"/>
            </a:endParaRPr>
          </a:p>
          <a:p>
            <a:pPr algn="just"/>
            <a:endParaRPr lang="cs-CZ" dirty="0"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Times New Roman" pitchFamily="18" charset="0"/>
              </a:rPr>
              <a:t>JAROSLAVL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506916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Rusky - </a:t>
            </a:r>
            <a:r>
              <a:rPr lang="vi-VN" dirty="0">
                <a:latin typeface="Calibri" pitchFamily="34" charset="0"/>
              </a:rPr>
              <a:t>Яросла́вль</a:t>
            </a:r>
            <a:r>
              <a:rPr lang="cs-CZ" dirty="0"/>
              <a:t> - </a:t>
            </a:r>
            <a:r>
              <a:rPr lang="cs-CZ" dirty="0">
                <a:cs typeface="Times New Roman" pitchFamily="18" charset="0"/>
              </a:rPr>
              <a:t>je město v Rusku, ležící 250 km severovýchodně od Moskvy.</a:t>
            </a:r>
          </a:p>
          <a:p>
            <a:pPr>
              <a:buNone/>
            </a:pPr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Jedno z nejstarších ruských měst.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Historické centrum je zapsáno na seznamu Světového dědictví UNESCO. 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Patří mezi města Zlatého kruhu Ruska.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52538" y="1600200"/>
            <a:ext cx="32299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cs typeface="Times New Roman" pitchFamily="18" charset="0"/>
              </a:rPr>
              <a:t>NIŽNIJ NOVGOROD</a:t>
            </a:r>
            <a:endParaRPr lang="cs-CZ" dirty="0"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1103"/>
            <a:ext cx="3552060" cy="497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752528" cy="4997152"/>
          </a:xfrm>
        </p:spPr>
        <p:txBody>
          <a:bodyPr>
            <a:normAutofit fontScale="92500"/>
          </a:bodyPr>
          <a:lstStyle/>
          <a:p>
            <a:r>
              <a:rPr lang="cs-CZ" dirty="0">
                <a:cs typeface="Times New Roman" pitchFamily="18" charset="0"/>
              </a:rPr>
              <a:t>Rusky - </a:t>
            </a:r>
            <a:r>
              <a:rPr lang="ru-RU" dirty="0">
                <a:cs typeface="Times New Roman" pitchFamily="18" charset="0"/>
              </a:rPr>
              <a:t>Нижний Новгород</a:t>
            </a:r>
            <a:r>
              <a:rPr lang="cs-CZ" dirty="0">
                <a:cs typeface="Times New Roman" pitchFamily="18" charset="0"/>
              </a:rPr>
              <a:t>.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Žije zde přibližně 1,264 milionu obyvatel. 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Páté největší město v Rusku. 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Ve městě se nachází více než 600 různých architektonických památek, z nichž nejcennější je </a:t>
            </a:r>
            <a:r>
              <a:rPr lang="cs-CZ" dirty="0" err="1">
                <a:cs typeface="Times New Roman" pitchFamily="18" charset="0"/>
              </a:rPr>
              <a:t>Nižněnovgorodský</a:t>
            </a:r>
            <a:r>
              <a:rPr lang="cs-CZ" dirty="0">
                <a:cs typeface="Times New Roman" pitchFamily="18" charset="0"/>
              </a:rPr>
              <a:t> Kreml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Times New Roman" pitchFamily="18" charset="0"/>
              </a:rPr>
              <a:t>PERM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Rusky – </a:t>
            </a:r>
            <a:r>
              <a:rPr lang="ru-RU" dirty="0"/>
              <a:t>Пермь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Přístavní město na řece </a:t>
            </a:r>
            <a:r>
              <a:rPr lang="cs-CZ" dirty="0" err="1"/>
              <a:t>Kama</a:t>
            </a:r>
            <a:r>
              <a:rPr lang="cs-CZ" dirty="0"/>
              <a:t>. Nachází se v evropské části Ruské federace (na východě) poblíž pohoří Ural.</a:t>
            </a:r>
          </a:p>
          <a:p>
            <a:endParaRPr lang="cs-CZ" dirty="0"/>
          </a:p>
          <a:p>
            <a:r>
              <a:rPr lang="pl-PL" dirty="0"/>
              <a:t>Žije zde přibližně 1,048 milionu obyvatel. </a:t>
            </a:r>
          </a:p>
          <a:p>
            <a:endParaRPr lang="pl-PL" dirty="0"/>
          </a:p>
          <a:p>
            <a:r>
              <a:rPr lang="cs-CZ" dirty="0"/>
              <a:t>Základna pro raketový a kosmický průmysl.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47928"/>
            <a:ext cx="4038600" cy="303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JEKATĚRINBURG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9"/>
            <a:ext cx="368521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067944" y="1600200"/>
            <a:ext cx="4896544" cy="5257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Rusky – </a:t>
            </a:r>
            <a:r>
              <a:rPr lang="ru-RU" dirty="0"/>
              <a:t>Екатеринбург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Čtvrté největší město v Rusku.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Bývá nazýván „třetím hlavním městem Ruska“, jelikož se řadí na třetí místo velikostí ekonomiky, kultury, dopravy a turismu.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Město je pomyslnou branou mezi evropskou a asijskou částí Ruska. </a:t>
            </a:r>
            <a:r>
              <a:rPr lang="ru-RU" dirty="0"/>
              <a:t> 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Založeno bylo Petrem I. Velikým jako jedno z prvních průmyslových center v Rusku. Nese jméno jeho manželky, Kateřiny I. </a:t>
            </a:r>
          </a:p>
          <a:p>
            <a:endParaRPr lang="cs-CZ" dirty="0"/>
          </a:p>
        </p:txBody>
      </p:sp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OMSK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/>
          </a:bodyPr>
          <a:lstStyle/>
          <a:p>
            <a:r>
              <a:rPr lang="cs-CZ" dirty="0"/>
              <a:t>Rusky – </a:t>
            </a:r>
            <a:r>
              <a:rPr lang="ru-RU" dirty="0"/>
              <a:t>Омск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Je sedmým největším městem Ruska. 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Centrum sibiřských kozáků a sídlo pravoslavného biskupa.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87840" y="1484783"/>
            <a:ext cx="3616607" cy="512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NOVOSIBIRSK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83885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99715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Rusky – </a:t>
            </a:r>
            <a:r>
              <a:rPr lang="ru-RU" dirty="0"/>
              <a:t>Новосибирск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Město na řece Ob. </a:t>
            </a:r>
          </a:p>
          <a:p>
            <a:endParaRPr lang="cs-CZ" dirty="0"/>
          </a:p>
          <a:p>
            <a:r>
              <a:rPr lang="cs-CZ" dirty="0"/>
              <a:t>Jedná se o třetí největší město v Rusku a největší město Sibiře.</a:t>
            </a:r>
          </a:p>
          <a:p>
            <a:endParaRPr lang="cs-CZ" dirty="0"/>
          </a:p>
          <a:p>
            <a:r>
              <a:rPr lang="cs-CZ" dirty="0"/>
              <a:t>Novosibirsk je největším dopravním uzlem Sibiře: protínají ho důležité železniční tratě a dálnice spojující Sibiř, Dálný východ, střední Asii a evropské části Ruska. </a:t>
            </a:r>
          </a:p>
        </p:txBody>
      </p:sp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KRASNOJARSK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644008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Rusky – </a:t>
            </a:r>
            <a:r>
              <a:rPr lang="ru-RU" dirty="0"/>
              <a:t>Красноярск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Leží na řece Jenisej.</a:t>
            </a:r>
          </a:p>
          <a:p>
            <a:endParaRPr lang="cs-CZ" dirty="0"/>
          </a:p>
          <a:p>
            <a:r>
              <a:rPr lang="cs-CZ" dirty="0"/>
              <a:t>Nachází se zde jeden z neoficiálních symbolů Krasnojarsku, dům </a:t>
            </a:r>
            <a:r>
              <a:rPr lang="cs-CZ" dirty="0" err="1"/>
              <a:t>Strelka</a:t>
            </a:r>
            <a:r>
              <a:rPr lang="cs-CZ" dirty="0"/>
              <a:t>, který má 24 pater. Stavba byla zahájena ještě před obdobím perestrojky, ale nikdy už nebyla dokončena. </a:t>
            </a:r>
          </a:p>
          <a:p>
            <a:endParaRPr lang="cs-CZ" dirty="0"/>
          </a:p>
          <a:p>
            <a:r>
              <a:rPr lang="cs-CZ" dirty="0"/>
              <a:t>Jižně od města  - přírodní rezervace Krasnojarské </a:t>
            </a:r>
            <a:r>
              <a:rPr lang="cs-CZ" dirty="0" err="1"/>
              <a:t>stolby</a:t>
            </a:r>
            <a:r>
              <a:rPr lang="cs-CZ" dirty="0"/>
              <a:t> (</a:t>
            </a:r>
            <a:r>
              <a:rPr lang="ru-RU" dirty="0"/>
              <a:t>Красноярские столбы</a:t>
            </a:r>
            <a:r>
              <a:rPr lang="cs-CZ" dirty="0"/>
              <a:t>) zahrnující množství bizarních skalních věží a útesů, které daly kdysi místu jméno.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1683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IRKUTSK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7603"/>
            <a:ext cx="3923928" cy="549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529408"/>
            <a:ext cx="4316288" cy="53285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Rusky – </a:t>
            </a:r>
            <a:r>
              <a:rPr lang="vi-VN" i="1" dirty="0">
                <a:latin typeface="Calibri" pitchFamily="34" charset="0"/>
              </a:rPr>
              <a:t>Ирку́тск</a:t>
            </a:r>
            <a:r>
              <a:rPr lang="cs-CZ" i="1" dirty="0">
                <a:latin typeface="Calibri" pitchFamily="34" charset="0"/>
              </a:rPr>
              <a:t>.</a:t>
            </a:r>
            <a:r>
              <a:rPr lang="vi-VN" i="1" dirty="0">
                <a:latin typeface="Calibri" pitchFamily="34" charset="0"/>
              </a:rPr>
              <a:t> </a:t>
            </a:r>
            <a:endParaRPr lang="cs-CZ" i="1" dirty="0">
              <a:latin typeface="Calibri" pitchFamily="34" charset="0"/>
            </a:endParaRPr>
          </a:p>
          <a:p>
            <a:endParaRPr lang="cs-CZ" i="1" dirty="0">
              <a:latin typeface="Calibri" pitchFamily="34" charset="0"/>
            </a:endParaRPr>
          </a:p>
          <a:p>
            <a:r>
              <a:rPr lang="cs-CZ" dirty="0"/>
              <a:t>Nachází se v jihovýchodní Sibiři na řece Angaře zhruba 70 km od jejího výtoku z Bajkalského jezera, u ústí řeky </a:t>
            </a:r>
            <a:r>
              <a:rPr lang="cs-CZ" dirty="0" err="1"/>
              <a:t>Irkut</a:t>
            </a:r>
            <a:r>
              <a:rPr lang="cs-CZ" dirty="0"/>
              <a:t> (odtud název města). </a:t>
            </a:r>
          </a:p>
          <a:p>
            <a:endParaRPr lang="cs-CZ" dirty="0"/>
          </a:p>
          <a:p>
            <a:r>
              <a:rPr lang="cs-CZ" dirty="0"/>
              <a:t>Šesté </a:t>
            </a:r>
            <a:r>
              <a:rPr lang="pt-BR" dirty="0"/>
              <a:t>největší sídlo Sibiře. </a:t>
            </a:r>
            <a:endParaRPr lang="cs-CZ" dirty="0"/>
          </a:p>
          <a:p>
            <a:endParaRPr lang="cs-CZ" dirty="0"/>
          </a:p>
          <a:p>
            <a:r>
              <a:rPr lang="cs-CZ" dirty="0"/>
              <a:t>Před dokončením Irkutské vodní elektrárny trpělo město častými povodněmi. </a:t>
            </a:r>
          </a:p>
          <a:p>
            <a:endParaRPr lang="cs-CZ" dirty="0"/>
          </a:p>
          <a:p>
            <a:r>
              <a:rPr lang="cs-CZ" dirty="0"/>
              <a:t>Ve středu města je každý rok zaregistrováno okolo 300 zemětřesení.</a:t>
            </a:r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cs-CZ" b="1" dirty="0">
                <a:cs typeface="Times New Roman" pitchFamily="18" charset="0"/>
              </a:rPr>
              <a:t>Transsibiřská magistrála</a:t>
            </a:r>
            <a:endParaRPr lang="cs-CZ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8098135" cy="380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ULAN - UDE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392488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Rusky - </a:t>
            </a:r>
            <a:r>
              <a:rPr lang="ru-RU" i="1" dirty="0"/>
              <a:t>Улан-Удэ</a:t>
            </a:r>
            <a:r>
              <a:rPr lang="cs-CZ" i="1" dirty="0"/>
              <a:t>.</a:t>
            </a:r>
          </a:p>
          <a:p>
            <a:endParaRPr lang="cs-CZ" i="1" dirty="0"/>
          </a:p>
          <a:p>
            <a:r>
              <a:rPr lang="cs-CZ" dirty="0"/>
              <a:t>Hlavní město Republiky </a:t>
            </a:r>
            <a:r>
              <a:rPr lang="cs-CZ" dirty="0" err="1"/>
              <a:t>Burjatsko</a:t>
            </a:r>
            <a:r>
              <a:rPr lang="cs-CZ" dirty="0"/>
              <a:t> v rámci Ruské federace.</a:t>
            </a:r>
          </a:p>
          <a:p>
            <a:endParaRPr lang="cs-CZ" i="1" dirty="0"/>
          </a:p>
          <a:p>
            <a:r>
              <a:rPr lang="cs-CZ" dirty="0"/>
              <a:t>Město založili v 17. století ruští kozáci. </a:t>
            </a:r>
          </a:p>
          <a:p>
            <a:endParaRPr lang="cs-CZ" dirty="0"/>
          </a:p>
          <a:p>
            <a:r>
              <a:rPr lang="cs-CZ" dirty="0"/>
              <a:t>Původně se jmenovalo </a:t>
            </a:r>
            <a:r>
              <a:rPr lang="cs-CZ" i="1" dirty="0" err="1"/>
              <a:t>Verchněudinsk</a:t>
            </a:r>
            <a:r>
              <a:rPr lang="cs-CZ" i="1" dirty="0"/>
              <a:t> </a:t>
            </a:r>
            <a:r>
              <a:rPr lang="cs-CZ" dirty="0"/>
              <a:t>podle místní řeky </a:t>
            </a:r>
            <a:r>
              <a:rPr lang="cs-CZ" dirty="0" err="1"/>
              <a:t>Uda</a:t>
            </a:r>
            <a:r>
              <a:rPr lang="cs-CZ" dirty="0"/>
              <a:t>, současný název získalo v roce 1934. </a:t>
            </a:r>
          </a:p>
          <a:p>
            <a:endParaRPr lang="cs-CZ" dirty="0"/>
          </a:p>
          <a:p>
            <a:r>
              <a:rPr lang="cs-CZ" dirty="0"/>
              <a:t>Začíná zde </a:t>
            </a:r>
            <a:r>
              <a:rPr lang="cs-CZ" dirty="0" err="1"/>
              <a:t>Transmongolská</a:t>
            </a:r>
            <a:r>
              <a:rPr lang="cs-CZ" dirty="0"/>
              <a:t> magistrála vedoucí přes Ulánbátar do Pekingu.</a:t>
            </a:r>
          </a:p>
          <a:p>
            <a:endParaRPr lang="cs-CZ" dirty="0"/>
          </a:p>
          <a:p>
            <a:r>
              <a:rPr lang="cs-CZ" dirty="0"/>
              <a:t>Sovětskou nadvládu nad Burjatskou republikou připomíná obří hlava Lenina na hlavním náměstí. 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2348880"/>
            <a:ext cx="4038600" cy="30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ČITA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9971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Rusky – </a:t>
            </a:r>
            <a:r>
              <a:rPr lang="vi-VN" dirty="0">
                <a:latin typeface="Calibri" pitchFamily="34" charset="0"/>
              </a:rPr>
              <a:t>Чита́</a:t>
            </a:r>
            <a:r>
              <a:rPr lang="cs-CZ" dirty="0">
                <a:latin typeface="Calibri" pitchFamily="34" charset="0"/>
              </a:rPr>
              <a:t>.</a:t>
            </a:r>
          </a:p>
          <a:p>
            <a:endParaRPr lang="cs-CZ" dirty="0">
              <a:latin typeface="Calibri" pitchFamily="34" charset="0"/>
            </a:endParaRPr>
          </a:p>
          <a:p>
            <a:r>
              <a:rPr lang="pl-PL" dirty="0"/>
              <a:t>Město v Rusku na Dálném východě.</a:t>
            </a:r>
          </a:p>
          <a:p>
            <a:endParaRPr lang="pl-PL" dirty="0"/>
          </a:p>
          <a:p>
            <a:r>
              <a:rPr lang="cs-CZ" dirty="0"/>
              <a:t>Leží na soutoku řeky Čita a </a:t>
            </a:r>
            <a:r>
              <a:rPr lang="cs-CZ" dirty="0" err="1"/>
              <a:t>Ingoda</a:t>
            </a:r>
            <a:r>
              <a:rPr lang="cs-CZ" dirty="0"/>
              <a:t> asi 700 km východně od Irkutsku. </a:t>
            </a:r>
          </a:p>
          <a:p>
            <a:endParaRPr lang="cs-CZ" dirty="0"/>
          </a:p>
          <a:p>
            <a:r>
              <a:rPr lang="cs-CZ" dirty="0"/>
              <a:t>Žije zde přibližně 347 tisíc obyvatel. </a:t>
            </a:r>
          </a:p>
          <a:p>
            <a:endParaRPr lang="cs-CZ" dirty="0"/>
          </a:p>
          <a:p>
            <a:r>
              <a:rPr lang="cs-CZ" dirty="0"/>
              <a:t>Město se objevilo ve filmu «Bílé peklo».</a:t>
            </a: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CHABAROVSK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9971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Rusky – </a:t>
            </a:r>
            <a:r>
              <a:rPr lang="ru-RU" dirty="0"/>
              <a:t>Хабаровск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Je největším městem na ruském Dálném východě. </a:t>
            </a:r>
          </a:p>
          <a:p>
            <a:endParaRPr lang="cs-CZ" dirty="0"/>
          </a:p>
          <a:p>
            <a:r>
              <a:rPr lang="cs-CZ" dirty="0"/>
              <a:t>Město leží na soutoku řek Amur a </a:t>
            </a:r>
            <a:r>
              <a:rPr lang="cs-CZ" dirty="0" err="1"/>
              <a:t>Ussuri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Od Moskvy je po Transsibiřské magistrále vzdáleno 8523 km, zatímco vzdušnou čarou to je 6100 km. Do Vladivostoku je z </a:t>
            </a:r>
            <a:r>
              <a:rPr lang="cs-CZ" dirty="0" err="1"/>
              <a:t>Chabarovska</a:t>
            </a:r>
            <a:r>
              <a:rPr lang="cs-CZ" dirty="0"/>
              <a:t> 766 km. Státní hranice s Čínou je vzdálená jen 20 km. </a:t>
            </a:r>
          </a:p>
          <a:p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84858" y="1600200"/>
            <a:ext cx="336528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VLADIVOSTOK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9536"/>
            <a:ext cx="4038600" cy="246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2578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Rusky – </a:t>
            </a:r>
            <a:r>
              <a:rPr lang="vi-VN" dirty="0">
                <a:latin typeface="Calibri" pitchFamily="34" charset="0"/>
              </a:rPr>
              <a:t>Владивосто́к</a:t>
            </a:r>
            <a:r>
              <a:rPr lang="cs-CZ" dirty="0">
                <a:latin typeface="Calibri" pitchFamily="34" charset="0"/>
              </a:rPr>
              <a:t>.</a:t>
            </a:r>
          </a:p>
          <a:p>
            <a:endParaRPr lang="cs-CZ" i="1" dirty="0">
              <a:latin typeface="Calibri" pitchFamily="34" charset="0"/>
            </a:endParaRPr>
          </a:p>
          <a:p>
            <a:r>
              <a:rPr lang="cs-CZ" dirty="0"/>
              <a:t>Město v Rusku, na Dálném východě, na pobřeží Tichého oceánu, nedaleko hranic s KLDR. </a:t>
            </a:r>
            <a:r>
              <a:rPr lang="vi-VN" i="1" dirty="0">
                <a:latin typeface="Calibri" pitchFamily="34" charset="0"/>
              </a:rPr>
              <a:t> </a:t>
            </a:r>
            <a:endParaRPr lang="cs-CZ" i="1" dirty="0">
              <a:latin typeface="Calibri" pitchFamily="34" charset="0"/>
            </a:endParaRPr>
          </a:p>
          <a:p>
            <a:endParaRPr lang="cs-CZ" i="1" dirty="0">
              <a:latin typeface="Calibri" pitchFamily="34" charset="0"/>
            </a:endParaRPr>
          </a:p>
          <a:p>
            <a:r>
              <a:rPr lang="cs-CZ" dirty="0">
                <a:latin typeface="Calibri" pitchFamily="34" charset="0"/>
              </a:rPr>
              <a:t>Poslední zastávka Transsibiřské magistrály.</a:t>
            </a:r>
          </a:p>
          <a:p>
            <a:endParaRPr lang="cs-CZ" dirty="0">
              <a:latin typeface="Calibri" pitchFamily="34" charset="0"/>
            </a:endParaRPr>
          </a:p>
          <a:p>
            <a:r>
              <a:rPr lang="cs-CZ" dirty="0"/>
              <a:t>Město je velkým výrobcem vojenského vybavení, lodí a centrem rybolovu. </a:t>
            </a:r>
          </a:p>
          <a:p>
            <a:endParaRPr lang="cs-CZ" dirty="0"/>
          </a:p>
          <a:p>
            <a:r>
              <a:rPr lang="cs-CZ" dirty="0"/>
              <a:t>Hlavními průmysly jsou přeprava, komerční rybolov a námořní základna. </a:t>
            </a: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32500" lnSpcReduction="20000"/>
          </a:bodyPr>
          <a:lstStyle/>
          <a:p>
            <a:endParaRPr lang="cs-CZ" dirty="0"/>
          </a:p>
          <a:p>
            <a:r>
              <a:rPr lang="cs-CZ" dirty="0"/>
              <a:t>KAŠPAROVSKÝ, K. (1999). </a:t>
            </a:r>
            <a:r>
              <a:rPr lang="cs-CZ" i="1" dirty="0"/>
              <a:t>Zeměpis I. v kostce pro střední školy. </a:t>
            </a:r>
            <a:r>
              <a:rPr lang="cs-CZ" dirty="0"/>
              <a:t>Fragment</a:t>
            </a:r>
          </a:p>
          <a:p>
            <a:endParaRPr lang="cs-CZ" dirty="0"/>
          </a:p>
          <a:p>
            <a:r>
              <a:rPr lang="cs-CZ" dirty="0"/>
              <a:t>TUREK, V. (2008).  </a:t>
            </a:r>
            <a:r>
              <a:rPr lang="cs-CZ" i="1" dirty="0" err="1"/>
              <a:t>Krugo</a:t>
            </a:r>
            <a:r>
              <a:rPr lang="cs-CZ" i="1" dirty="0"/>
              <a:t> </a:t>
            </a:r>
            <a:r>
              <a:rPr lang="cs-CZ" i="1" dirty="0" err="1"/>
              <a:t>Bajkalka</a:t>
            </a:r>
            <a:r>
              <a:rPr lang="cs-CZ" i="1" dirty="0"/>
              <a:t>: historie Transsibiřské železnice na pobřeží Bajkalu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ru-RU" dirty="0"/>
              <a:t>Крыштановский В. А., Русакович А. А.</a:t>
            </a:r>
            <a:r>
              <a:rPr lang="cs-CZ" dirty="0"/>
              <a:t> (2010). </a:t>
            </a:r>
            <a:r>
              <a:rPr lang="ru-RU" i="1" dirty="0"/>
              <a:t>Транссиб. Практический путеводитель</a:t>
            </a:r>
            <a:r>
              <a:rPr lang="ru-RU" dirty="0"/>
              <a:t>. </a:t>
            </a:r>
            <a:endParaRPr lang="cs-CZ" dirty="0"/>
          </a:p>
          <a:p>
            <a:endParaRPr lang="cs-CZ" dirty="0"/>
          </a:p>
          <a:p>
            <a:r>
              <a:rPr lang="ru-RU" i="1" dirty="0"/>
              <a:t>Юдин А. В.</a:t>
            </a:r>
            <a:r>
              <a:rPr lang="cs-CZ" i="1" dirty="0"/>
              <a:t> </a:t>
            </a:r>
            <a:r>
              <a:rPr lang="ru-RU" dirty="0"/>
              <a:t> </a:t>
            </a:r>
            <a:r>
              <a:rPr lang="cs-CZ" dirty="0"/>
              <a:t>(2007). </a:t>
            </a:r>
            <a:r>
              <a:rPr lang="ru-RU" i="1" dirty="0"/>
              <a:t>Транссибирская магистраль. Путеводитель</a:t>
            </a:r>
            <a:r>
              <a:rPr lang="cs-CZ" i="1" dirty="0"/>
              <a:t>.</a:t>
            </a:r>
          </a:p>
          <a:p>
            <a:endParaRPr lang="cs-CZ" i="1" dirty="0"/>
          </a:p>
          <a:p>
            <a:pPr lvl="1">
              <a:buNone/>
            </a:pPr>
            <a:endParaRPr lang="cs-CZ" i="1" dirty="0"/>
          </a:p>
          <a:p>
            <a:pPr lvl="1">
              <a:buNone/>
            </a:pPr>
            <a:r>
              <a:rPr lang="cs-CZ" sz="3200" b="1" u="sng" dirty="0"/>
              <a:t>Internetové zdroje:</a:t>
            </a:r>
          </a:p>
          <a:p>
            <a:pPr lvl="1">
              <a:buNone/>
            </a:pPr>
            <a:endParaRPr lang="cs-CZ" sz="3200" b="1" u="sng" dirty="0"/>
          </a:p>
          <a:p>
            <a:r>
              <a:rPr lang="cs-CZ" i="1" dirty="0"/>
              <a:t>Informační portál. (2019). </a:t>
            </a:r>
            <a:r>
              <a:rPr lang="cs-CZ" dirty="0"/>
              <a:t>Dostupné z: https://www.infoglobe.cz/stat.</a:t>
            </a:r>
          </a:p>
          <a:p>
            <a:endParaRPr lang="cs-CZ" i="1" dirty="0"/>
          </a:p>
          <a:p>
            <a:r>
              <a:rPr lang="ru-RU" i="1" dirty="0"/>
              <a:t>Академик</a:t>
            </a:r>
            <a:r>
              <a:rPr lang="cs-CZ" dirty="0"/>
              <a:t>. (2000-2019). Dostupné z: https://dic.academic.ru/dic.nsf/ruwiki/66.</a:t>
            </a:r>
          </a:p>
          <a:p>
            <a:pPr>
              <a:buNone/>
            </a:pPr>
            <a:endParaRPr lang="cs-CZ" i="1" dirty="0"/>
          </a:p>
          <a:p>
            <a:r>
              <a:rPr lang="ru-RU" i="1" dirty="0"/>
              <a:t>Транссибирская магистраль. Веб-энциклопедия</a:t>
            </a:r>
            <a:r>
              <a:rPr lang="cs-CZ" dirty="0"/>
              <a:t>. (1998) Dostupné z: https://transsib.ru/</a:t>
            </a:r>
          </a:p>
          <a:p>
            <a:pPr>
              <a:buNone/>
            </a:pPr>
            <a:endParaRPr lang="cs-CZ" dirty="0"/>
          </a:p>
          <a:p>
            <a:r>
              <a:rPr lang="ru-RU" i="1" dirty="0"/>
              <a:t>Транссибирская магистраль. Веб-энциклопедия</a:t>
            </a:r>
            <a:r>
              <a:rPr lang="ru-RU" dirty="0"/>
              <a:t>. </a:t>
            </a:r>
            <a:r>
              <a:rPr lang="cs-CZ" dirty="0"/>
              <a:t>(1998). Dostupné z: https://transsib.ru/city.htm</a:t>
            </a:r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	   </a:t>
            </a:r>
            <a:r>
              <a:rPr lang="cs-CZ" b="1" u="sng" dirty="0"/>
              <a:t>Obrázky</a:t>
            </a:r>
          </a:p>
          <a:p>
            <a:pPr>
              <a:buNone/>
            </a:pPr>
            <a:endParaRPr lang="cs-CZ" u="sng" dirty="0"/>
          </a:p>
          <a:p>
            <a:r>
              <a:rPr lang="cs-CZ" dirty="0" err="1"/>
              <a:t>Fotogalerie</a:t>
            </a:r>
            <a:r>
              <a:rPr lang="cs-CZ" dirty="0"/>
              <a:t> Transsibiřská magistrála-www.</a:t>
            </a:r>
            <a:r>
              <a:rPr lang="cs-CZ" dirty="0" err="1"/>
              <a:t>transsibirskamagistrala.cz</a:t>
            </a:r>
            <a:endParaRPr lang="cs-CZ" dirty="0"/>
          </a:p>
          <a:p>
            <a:endParaRPr lang="cs-CZ" dirty="0"/>
          </a:p>
          <a:p>
            <a:r>
              <a:rPr lang="cs-CZ" dirty="0"/>
              <a:t>www.</a:t>
            </a:r>
            <a:r>
              <a:rPr lang="cs-CZ" dirty="0" err="1"/>
              <a:t>google.com</a:t>
            </a:r>
            <a:r>
              <a:rPr lang="cs-CZ" dirty="0"/>
              <a:t>/</a:t>
            </a:r>
            <a:r>
              <a:rPr lang="cs-CZ" dirty="0" err="1"/>
              <a:t>transsibirskamagistrala</a:t>
            </a:r>
            <a:endParaRPr lang="cs-CZ" dirty="0"/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2646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cs typeface="Times New Roman" pitchFamily="18" charset="0"/>
              </a:rPr>
              <a:t>Transsibiřská magistrála, rusky </a:t>
            </a:r>
            <a:r>
              <a:rPr lang="ru-RU" i="1" dirty="0">
                <a:cs typeface="Times New Roman" pitchFamily="18" charset="0"/>
              </a:rPr>
              <a:t>Транссибирская магистраль,</a:t>
            </a:r>
            <a:r>
              <a:rPr lang="cs-CZ" i="1" dirty="0">
                <a:cs typeface="Times New Roman" pitchFamily="18" charset="0"/>
              </a:rPr>
              <a:t> </a:t>
            </a:r>
            <a:r>
              <a:rPr lang="cs-CZ" dirty="0">
                <a:cs typeface="Times New Roman" pitchFamily="18" charset="0"/>
              </a:rPr>
              <a:t>zkráceně </a:t>
            </a:r>
            <a:r>
              <a:rPr lang="cs-CZ" dirty="0" err="1">
                <a:cs typeface="Times New Roman" pitchFamily="18" charset="0"/>
              </a:rPr>
              <a:t>Transsib</a:t>
            </a:r>
            <a:r>
              <a:rPr lang="cs-CZ" dirty="0">
                <a:cs typeface="Times New Roman" pitchFamily="18" charset="0"/>
              </a:rPr>
              <a:t> (</a:t>
            </a:r>
            <a:r>
              <a:rPr lang="vi-VN" i="1" dirty="0">
                <a:latin typeface="Calibri" pitchFamily="34" charset="0"/>
                <a:cs typeface="Times New Roman" pitchFamily="18" charset="0"/>
              </a:rPr>
              <a:t>Трансси́б</a:t>
            </a:r>
            <a:r>
              <a:rPr lang="vi-VN" dirty="0">
                <a:cs typeface="Times New Roman" pitchFamily="18" charset="0"/>
              </a:rPr>
              <a:t>), </a:t>
            </a:r>
            <a:r>
              <a:rPr lang="cs-CZ" dirty="0">
                <a:cs typeface="Times New Roman" pitchFamily="18" charset="0"/>
              </a:rPr>
              <a:t>je nejdelší železniční trať na světě, hlavní</a:t>
            </a:r>
            <a:r>
              <a:rPr lang="cs-CZ" i="1" dirty="0">
                <a:cs typeface="Times New Roman" pitchFamily="18" charset="0"/>
              </a:rPr>
              <a:t> </a:t>
            </a:r>
            <a:r>
              <a:rPr lang="cs-CZ" dirty="0">
                <a:cs typeface="Times New Roman" pitchFamily="18" charset="0"/>
              </a:rPr>
              <a:t>dopravní tepna Ruska, probíhající v délce 9 288 km z Moskvy do Vladivostoku.</a:t>
            </a:r>
          </a:p>
          <a:p>
            <a:pPr>
              <a:lnSpc>
                <a:spcPct val="150000"/>
              </a:lnSpc>
            </a:pPr>
            <a:r>
              <a:rPr lang="cs-CZ" dirty="0">
                <a:cs typeface="Times New Roman" pitchFamily="18" charset="0"/>
              </a:rPr>
              <a:t>Byla postavena za vlády ruského cara Alexandra III. za dobu 26 let.</a:t>
            </a:r>
          </a:p>
        </p:txBody>
      </p:sp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cs typeface="Times New Roman" pitchFamily="18" charset="0"/>
              </a:rPr>
              <a:t>Města na Transsibiřské magistrále</a:t>
            </a:r>
            <a:endParaRPr lang="cs-CZ" dirty="0"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400600"/>
          </a:xfrm>
        </p:spPr>
        <p:txBody>
          <a:bodyPr numCol="2">
            <a:normAutofit fontScale="70000" lnSpcReduction="20000"/>
          </a:bodyPr>
          <a:lstStyle/>
          <a:p>
            <a:r>
              <a:rPr lang="cs-CZ" dirty="0">
                <a:cs typeface="Times New Roman" pitchFamily="18" charset="0"/>
              </a:rPr>
              <a:t>Podél trati leží 89 měst, níže jsou uvedena jen ta nejvýznamnější:</a:t>
            </a:r>
          </a:p>
          <a:p>
            <a:pPr>
              <a:buNone/>
            </a:pPr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1. Moskva (0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2. </a:t>
            </a:r>
            <a:r>
              <a:rPr lang="cs-CZ" dirty="0" err="1">
                <a:cs typeface="Times New Roman" pitchFamily="18" charset="0"/>
              </a:rPr>
              <a:t>Jaroslavl</a:t>
            </a:r>
            <a:r>
              <a:rPr lang="cs-CZ" dirty="0">
                <a:cs typeface="Times New Roman" pitchFamily="18" charset="0"/>
              </a:rPr>
              <a:t> (284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3. </a:t>
            </a:r>
            <a:r>
              <a:rPr lang="cs-CZ" dirty="0" err="1">
                <a:cs typeface="Times New Roman" pitchFamily="18" charset="0"/>
              </a:rPr>
              <a:t>Nižnij</a:t>
            </a:r>
            <a:r>
              <a:rPr lang="cs-CZ" dirty="0">
                <a:cs typeface="Times New Roman" pitchFamily="18" charset="0"/>
              </a:rPr>
              <a:t> Novgorod (453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4. Perm (1436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5. </a:t>
            </a:r>
            <a:r>
              <a:rPr lang="cs-CZ" dirty="0" err="1">
                <a:cs typeface="Times New Roman" pitchFamily="18" charset="0"/>
              </a:rPr>
              <a:t>Jekatěrinburg</a:t>
            </a:r>
            <a:r>
              <a:rPr lang="cs-CZ" dirty="0">
                <a:cs typeface="Times New Roman" pitchFamily="18" charset="0"/>
              </a:rPr>
              <a:t> (1816km)</a:t>
            </a:r>
          </a:p>
          <a:p>
            <a:pPr>
              <a:buNone/>
            </a:pPr>
            <a:r>
              <a:rPr lang="cs-CZ" dirty="0">
                <a:cs typeface="Times New Roman" pitchFamily="18" charset="0"/>
              </a:rPr>
              <a:t>		</a:t>
            </a:r>
          </a:p>
          <a:p>
            <a:r>
              <a:rPr lang="cs-CZ" dirty="0">
                <a:cs typeface="Times New Roman" pitchFamily="18" charset="0"/>
              </a:rPr>
              <a:t>6. Omsk (2712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7. Novosibirsk (3335 km)</a:t>
            </a:r>
          </a:p>
          <a:p>
            <a:endParaRPr lang="cs-CZ" dirty="0">
              <a:cs typeface="Times New Roman" pitchFamily="18" charset="0"/>
            </a:endParaRPr>
          </a:p>
          <a:p>
            <a:endParaRPr lang="cs-CZ" dirty="0">
              <a:cs typeface="Times New Roman" pitchFamily="18" charset="0"/>
            </a:endParaRPr>
          </a:p>
          <a:p>
            <a:pPr>
              <a:buNone/>
            </a:pPr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8. Krasnojarsk (4098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9. Irkutsk (5185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10. </a:t>
            </a:r>
            <a:r>
              <a:rPr lang="cs-CZ" dirty="0" err="1">
                <a:cs typeface="Times New Roman" pitchFamily="18" charset="0"/>
              </a:rPr>
              <a:t>Ulan</a:t>
            </a:r>
            <a:r>
              <a:rPr lang="cs-CZ" dirty="0">
                <a:cs typeface="Times New Roman" pitchFamily="18" charset="0"/>
              </a:rPr>
              <a:t>-</a:t>
            </a:r>
            <a:r>
              <a:rPr lang="cs-CZ" dirty="0" err="1">
                <a:cs typeface="Times New Roman" pitchFamily="18" charset="0"/>
              </a:rPr>
              <a:t>Ude</a:t>
            </a:r>
            <a:r>
              <a:rPr lang="cs-CZ" dirty="0">
                <a:cs typeface="Times New Roman" pitchFamily="18" charset="0"/>
              </a:rPr>
              <a:t> (5642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11. Čita (6199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12. Chabarovsk (8521 km)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13. Vladivostok (9288 km)</a:t>
            </a:r>
          </a:p>
        </p:txBody>
      </p:sp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cs typeface="Times New Roman" pitchFamily="18" charset="0"/>
              </a:rPr>
              <a:t>Vznik a historie</a:t>
            </a:r>
            <a:endParaRPr lang="cs-CZ" dirty="0"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91264" cy="5661248"/>
          </a:xfrm>
        </p:spPr>
        <p:txBody>
          <a:bodyPr>
            <a:noAutofit/>
          </a:bodyPr>
          <a:lstStyle/>
          <a:p>
            <a:r>
              <a:rPr lang="cs-CZ" sz="1600" dirty="0">
                <a:cs typeface="Times New Roman" pitchFamily="18" charset="0"/>
              </a:rPr>
              <a:t>S rozvojem dálněvýchodních oblastí Ruské říše, vyvstala kolem roku 1880 potřeba lepšího a rychlejšího dopravního spojení s evropskou částí Ruska.</a:t>
            </a:r>
          </a:p>
          <a:p>
            <a:endParaRPr lang="cs-CZ" sz="1600" dirty="0">
              <a:cs typeface="Times New Roman" pitchFamily="18" charset="0"/>
            </a:endParaRPr>
          </a:p>
          <a:p>
            <a:r>
              <a:rPr lang="cs-CZ" sz="1600" dirty="0">
                <a:cs typeface="Times New Roman" pitchFamily="18" charset="0"/>
              </a:rPr>
              <a:t>Roku 1891 byl na popud Sergeje </a:t>
            </a:r>
            <a:r>
              <a:rPr lang="cs-CZ" sz="1600" dirty="0" err="1">
                <a:cs typeface="Times New Roman" pitchFamily="18" charset="0"/>
              </a:rPr>
              <a:t>Witteho</a:t>
            </a:r>
            <a:r>
              <a:rPr lang="cs-CZ" sz="1600" dirty="0">
                <a:cs typeface="Times New Roman" pitchFamily="18" charset="0"/>
              </a:rPr>
              <a:t>, tehdy vedoucího odboru železnic, </a:t>
            </a:r>
            <a:r>
              <a:rPr lang="pl-PL" sz="1600" dirty="0">
                <a:cs typeface="Times New Roman" pitchFamily="18" charset="0"/>
              </a:rPr>
              <a:t>zahájen plán na propojení </a:t>
            </a:r>
            <a:r>
              <a:rPr lang="cs-CZ" sz="1600" dirty="0">
                <a:cs typeface="Times New Roman" pitchFamily="18" charset="0"/>
              </a:rPr>
              <a:t>celé Sibiře pomocí železniční trati.</a:t>
            </a:r>
          </a:p>
          <a:p>
            <a:endParaRPr lang="cs-CZ" sz="1600" dirty="0">
              <a:cs typeface="Times New Roman" pitchFamily="18" charset="0"/>
            </a:endParaRPr>
          </a:p>
          <a:p>
            <a:r>
              <a:rPr lang="cs-CZ" sz="1600" dirty="0">
                <a:cs typeface="Times New Roman" pitchFamily="18" charset="0"/>
              </a:rPr>
              <a:t>S</a:t>
            </a:r>
            <a:r>
              <a:rPr lang="pt-BR" sz="1600" dirty="0">
                <a:cs typeface="Times New Roman" pitchFamily="18" charset="0"/>
              </a:rPr>
              <a:t>tavělo se od obou konců a pokračovalo se</a:t>
            </a:r>
            <a:r>
              <a:rPr lang="cs-CZ" sz="1600" dirty="0">
                <a:cs typeface="Times New Roman" pitchFamily="18" charset="0"/>
              </a:rPr>
              <a:t> ke středu. Tam, kam dorazila trať, vznikala nová města. Některá rychle zanikla, jiná, např. Novosibirsk, se postupně stala velkoměsty.</a:t>
            </a:r>
          </a:p>
          <a:p>
            <a:endParaRPr lang="cs-CZ" sz="1600" dirty="0">
              <a:cs typeface="Times New Roman" pitchFamily="18" charset="0"/>
            </a:endParaRPr>
          </a:p>
          <a:p>
            <a:r>
              <a:rPr lang="cs-CZ" sz="1600" dirty="0">
                <a:cs typeface="Times New Roman" pitchFamily="18" charset="0"/>
              </a:rPr>
              <a:t>Na západě překročila trať Ural již předtím, v roce 1890 (na tomto místě dnes označuje kilometrovník 1 777 hranici mezi Evropou a Asií).</a:t>
            </a:r>
          </a:p>
          <a:p>
            <a:endParaRPr lang="cs-CZ" sz="1600" dirty="0">
              <a:cs typeface="Times New Roman" pitchFamily="18" charset="0"/>
            </a:endParaRPr>
          </a:p>
          <a:p>
            <a:r>
              <a:rPr lang="cs-CZ" sz="1600" dirty="0">
                <a:cs typeface="Times New Roman" pitchFamily="18" charset="0"/>
              </a:rPr>
              <a:t>Roku 1898 dosáhla železnice město Irkutsk při západním břehu Bajkalského jezera. </a:t>
            </a:r>
          </a:p>
          <a:p>
            <a:endParaRPr lang="cs-CZ" sz="1600" dirty="0">
              <a:cs typeface="Times New Roman" pitchFamily="18" charset="0"/>
            </a:endParaRPr>
          </a:p>
          <a:p>
            <a:r>
              <a:rPr lang="cs-CZ" sz="1600" dirty="0">
                <a:cs typeface="Times New Roman" pitchFamily="18" charset="0"/>
              </a:rPr>
              <a:t>Po dostavbě trati do </a:t>
            </a:r>
            <a:r>
              <a:rPr lang="cs-CZ" sz="1600" dirty="0" err="1">
                <a:cs typeface="Times New Roman" pitchFamily="18" charset="0"/>
              </a:rPr>
              <a:t>Chabarovska</a:t>
            </a:r>
            <a:r>
              <a:rPr lang="cs-CZ" sz="1600" dirty="0">
                <a:cs typeface="Times New Roman" pitchFamily="18" charset="0"/>
              </a:rPr>
              <a:t> bylo možno železnici napojit na již existující úsek Chabarovsk – Vladivostok. </a:t>
            </a:r>
          </a:p>
          <a:p>
            <a:endParaRPr lang="cs-CZ" sz="1600" dirty="0">
              <a:cs typeface="Times New Roman" pitchFamily="18" charset="0"/>
            </a:endParaRPr>
          </a:p>
          <a:p>
            <a:r>
              <a:rPr lang="cs-CZ" sz="1600" dirty="0">
                <a:cs typeface="Times New Roman" pitchFamily="18" charset="0"/>
              </a:rPr>
              <a:t>Trasa tak byla téměř v celé délce dokončena, až na krátký úsek kolem Bajkalského jezera, přes které musely být vlaky přepravovány loděmi.</a:t>
            </a:r>
          </a:p>
        </p:txBody>
      </p:sp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>
                <a:cs typeface="Times New Roman" pitchFamily="18" charset="0"/>
              </a:rPr>
              <a:t>Roku 1903 byla zahájena pravidelná přeprava z Petrohradu do Vladivostoku prostřednictvím Čínsko-dálněvýchodní dráhy, vedoucí přes čínské Mandžusko do jihovýchodního cípu Ruské říše (trasa </a:t>
            </a:r>
            <a:r>
              <a:rPr lang="cs-CZ" dirty="0" err="1">
                <a:cs typeface="Times New Roman" pitchFamily="18" charset="0"/>
              </a:rPr>
              <a:t>Tarskaja</a:t>
            </a:r>
            <a:r>
              <a:rPr lang="cs-CZ" dirty="0">
                <a:cs typeface="Times New Roman" pitchFamily="18" charset="0"/>
              </a:rPr>
              <a:t> – </a:t>
            </a:r>
            <a:r>
              <a:rPr lang="cs-CZ" dirty="0" err="1">
                <a:cs typeface="Times New Roman" pitchFamily="18" charset="0"/>
              </a:rPr>
              <a:t>Charbin</a:t>
            </a:r>
            <a:r>
              <a:rPr lang="cs-CZ" dirty="0">
                <a:cs typeface="Times New Roman" pitchFamily="18" charset="0"/>
              </a:rPr>
              <a:t> – </a:t>
            </a:r>
            <a:r>
              <a:rPr lang="cs-CZ" dirty="0" err="1">
                <a:cs typeface="Times New Roman" pitchFamily="18" charset="0"/>
              </a:rPr>
              <a:t>Ussurijsk</a:t>
            </a:r>
            <a:r>
              <a:rPr lang="cs-CZ" dirty="0">
                <a:cs typeface="Times New Roman" pitchFamily="18" charset="0"/>
              </a:rPr>
              <a:t>).</a:t>
            </a:r>
          </a:p>
          <a:p>
            <a:pPr algn="just"/>
            <a:endParaRPr lang="cs-CZ" dirty="0">
              <a:cs typeface="Times New Roman" pitchFamily="18" charset="0"/>
            </a:endParaRPr>
          </a:p>
          <a:p>
            <a:pPr algn="just"/>
            <a:r>
              <a:rPr lang="cs-CZ" dirty="0">
                <a:cs typeface="Times New Roman" pitchFamily="18" charset="0"/>
              </a:rPr>
              <a:t>V následujícím roce byl dostavěn zbývající 207 km dlouhý úsek trati kolem jižního břehu Bajkalu a slavnostně uveden do provozu 29. října (16. října podle juliánského kalendáře) 1905. Tohoto dne tak spojily železniční koleje bez přerušení břehy Atlantského a Tichého oceánu.</a:t>
            </a:r>
          </a:p>
        </p:txBody>
      </p:sp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>
                <a:cs typeface="Times New Roman" pitchFamily="18" charset="0"/>
              </a:rPr>
              <a:t>Závěrečné práce na úseku trati podél řeky Amur, směřující do Vladivostoku po ruském území, byly završeny zprovozněním mostu přes řeku Amur u </a:t>
            </a:r>
            <a:r>
              <a:rPr lang="cs-CZ" dirty="0" err="1">
                <a:cs typeface="Times New Roman" pitchFamily="18" charset="0"/>
              </a:rPr>
              <a:t>Chabarovska</a:t>
            </a:r>
            <a:r>
              <a:rPr lang="cs-CZ" dirty="0">
                <a:cs typeface="Times New Roman" pitchFamily="18" charset="0"/>
              </a:rPr>
              <a:t> 18. října (5. října) 1916.</a:t>
            </a:r>
          </a:p>
          <a:p>
            <a:pPr algn="just"/>
            <a:endParaRPr lang="cs-CZ" dirty="0">
              <a:cs typeface="Times New Roman" pitchFamily="18" charset="0"/>
            </a:endParaRPr>
          </a:p>
          <a:p>
            <a:pPr algn="just"/>
            <a:r>
              <a:rPr lang="cs-CZ" dirty="0">
                <a:cs typeface="Times New Roman" pitchFamily="18" charset="0"/>
              </a:rPr>
              <a:t>V letech 1918 až 1920 se po magistrále přesunovaly československé legie o </a:t>
            </a:r>
            <a:r>
              <a:rPr lang="pl-PL" dirty="0">
                <a:cs typeface="Times New Roman" pitchFamily="18" charset="0"/>
              </a:rPr>
              <a:t>síle okolo 70 000 mužů.</a:t>
            </a:r>
          </a:p>
          <a:p>
            <a:pPr algn="just"/>
            <a:endParaRPr lang="pl-PL" dirty="0">
              <a:cs typeface="Times New Roman" pitchFamily="18" charset="0"/>
            </a:endParaRPr>
          </a:p>
          <a:p>
            <a:pPr algn="just"/>
            <a:r>
              <a:rPr lang="cs-CZ" dirty="0">
                <a:cs typeface="Times New Roman" pitchFamily="18" charset="0"/>
              </a:rPr>
              <a:t>Roku 1929 se začalo s elektrifikací transsibiřské magistrály, která trvala dlouhých 73 let. </a:t>
            </a:r>
          </a:p>
          <a:p>
            <a:pPr algn="just"/>
            <a:endParaRPr lang="cs-CZ" dirty="0">
              <a:cs typeface="Times New Roman" pitchFamily="18" charset="0"/>
            </a:endParaRPr>
          </a:p>
          <a:p>
            <a:pPr algn="just"/>
            <a:r>
              <a:rPr lang="cs-CZ" dirty="0">
                <a:cs typeface="Times New Roman" pitchFamily="18" charset="0"/>
              </a:rPr>
              <a:t>Poslední etapa byla dokončena 25. prosince 2002, což umožnilo zdvojnásobení hmotnosti vlaků až na 6 000 tun.</a:t>
            </a:r>
          </a:p>
        </p:txBody>
      </p:sp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32551" cy="577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Times New Roman" pitchFamily="18" charset="0"/>
              </a:rPr>
              <a:t>Dnešní provoz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080" y="1556792"/>
            <a:ext cx="3610744" cy="5301208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cs typeface="Times New Roman" pitchFamily="18" charset="0"/>
              </a:rPr>
              <a:t>Každé dva dny vyjíždí už přes 40 let klasický expresní vlak č. 2 „</a:t>
            </a:r>
            <a:r>
              <a:rPr lang="cs-CZ" dirty="0" err="1">
                <a:cs typeface="Times New Roman" pitchFamily="18" charset="0"/>
              </a:rPr>
              <a:t>Rossija</a:t>
            </a:r>
            <a:r>
              <a:rPr lang="cs-CZ" dirty="0">
                <a:cs typeface="Times New Roman" pitchFamily="18" charset="0"/>
              </a:rPr>
              <a:t>“ z </a:t>
            </a:r>
            <a:r>
              <a:rPr lang="cs-CZ" dirty="0" err="1">
                <a:cs typeface="Times New Roman" pitchFamily="18" charset="0"/>
              </a:rPr>
              <a:t>Jaroslavského</a:t>
            </a:r>
            <a:r>
              <a:rPr lang="cs-CZ" dirty="0">
                <a:cs typeface="Times New Roman" pitchFamily="18" charset="0"/>
              </a:rPr>
              <a:t> nádraží v Moskvě, aby o šest dní později dorazil do Vladivostoku. 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Před sto lety k tomu potřeboval vlak 16 dní. 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dirty="0">
                <a:cs typeface="Times New Roman" pitchFamily="18" charset="0"/>
              </a:rPr>
              <a:t>Jeho vagóny byly od té doby několikrát modernizovány, dnes musí vydržet teploty od −40 °C do 40 °C.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5264899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Motiv sady Office">
  <a:themeElements>
    <a:clrScheme name="Vlastní 4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CFEA4A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1351</Words>
  <Application>Microsoft Office PowerPoint</Application>
  <PresentationFormat>Předvádění na obrazovce (4:3)</PresentationFormat>
  <Paragraphs>217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sady Office</vt:lpstr>
      <vt:lpstr>Cestujeme Transsibiřskou magistrálou</vt:lpstr>
      <vt:lpstr>Transsibiřská magistrála</vt:lpstr>
      <vt:lpstr>Snímek 3</vt:lpstr>
      <vt:lpstr>Města na Transsibiřské magistrále</vt:lpstr>
      <vt:lpstr>Vznik a historie</vt:lpstr>
      <vt:lpstr>Snímek 6</vt:lpstr>
      <vt:lpstr>Snímek 7</vt:lpstr>
      <vt:lpstr>Snímek 8</vt:lpstr>
      <vt:lpstr>Dnešní provoz</vt:lpstr>
      <vt:lpstr>Snímek 10</vt:lpstr>
      <vt:lpstr>MOSKVA </vt:lpstr>
      <vt:lpstr>JAROSLAVL</vt:lpstr>
      <vt:lpstr>NIŽNIJ NOVGOROD</vt:lpstr>
      <vt:lpstr>PERM</vt:lpstr>
      <vt:lpstr>JEKATĚRINBURG</vt:lpstr>
      <vt:lpstr>OMSK</vt:lpstr>
      <vt:lpstr>NOVOSIBIRSK</vt:lpstr>
      <vt:lpstr>KRASNOJARSK</vt:lpstr>
      <vt:lpstr>IRKUTSK</vt:lpstr>
      <vt:lpstr>ULAN - UDE</vt:lpstr>
      <vt:lpstr>ČITA</vt:lpstr>
      <vt:lpstr>CHABAROVSK</vt:lpstr>
      <vt:lpstr>VLADIVOSTOK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Transsibiřská magistrála</dc:title>
  <dc:creator>Lucka</dc:creator>
  <cp:lastModifiedBy>Lucka</cp:lastModifiedBy>
  <cp:revision>39</cp:revision>
  <dcterms:created xsi:type="dcterms:W3CDTF">2019-11-27T07:59:25Z</dcterms:created>
  <dcterms:modified xsi:type="dcterms:W3CDTF">2020-10-07T15:42:15Z</dcterms:modified>
</cp:coreProperties>
</file>