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36" roundtripDataSignature="AMtx7mhCGVVQqbjpYLiZnAmck4/DS1c1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F6054B3-FDFD-418F-87B1-291927E3DA05}">
  <a:tblStyle styleId="{9F6054B3-FDFD-418F-87B1-291927E3DA0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customschemas.google.com/relationships/presentationmetadata" Target="meta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6" name="Google Shape;136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4628a87ac6_0_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g24628a87ac6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8" name="Google Shape;148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47f0f576d1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47f0f576d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4628a87ac6_0_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g24628a87ac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2" name="Google Shape;17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47e934d20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47e934d20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47e934d20d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47e934d20d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47e934d20d_0_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247e934d20d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47e934d20d_0_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247e934d20d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47e934d20d_0_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247e934d20d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47e934d20d_0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247e934d20d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47e934d20d_0_4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247e934d20d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47e934d20d_0_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247e934d20d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47e934d20d_0_5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247e934d20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47e934d20d_0_6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247e934d20d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47e934d20d_0_6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247e934d20d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47e934d20d_0_7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247e934d20d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47e934d20d_0_8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247e934d20d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247e934d20d_0_8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247e934d20d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4628a87ac6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g24628a87ac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47e934d20d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47e934d20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4" name="Google Shape;124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4628a87ac6_0_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g24628a87ac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5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73805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cs-CZ"/>
              <a:t>ITT (intenzivní výuka za stolečkem)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50800" lvl="0" marL="508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1" i="0" lang="cs-CZ" sz="18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IVc304 Aplikace metod behaviorální změny </a:t>
            </a:r>
            <a:br>
              <a:rPr b="1" i="0" lang="cs-CZ" sz="18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cs-CZ" sz="18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     IVc512 Aplikace metod behaviorální změny 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b="0" i="0" lang="cs-CZ" sz="18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Vyučující: Mgr. et Bc. Lucie Mudroch Lukášová, M.Sc., BCBA a Mgr. Lucie Vozáková, BCBA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br>
              <a:rPr lang="cs-CZ"/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Základní programy v ITT</a:t>
            </a:r>
            <a:endParaRPr/>
          </a:p>
        </p:txBody>
      </p:sp>
      <p:sp>
        <p:nvSpPr>
          <p:cNvPr id="139" name="Google Shape;139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Takt</a:t>
            </a:r>
            <a:endParaRPr b="1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Není to většinou jeden z prvních programů, který se otevírá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Učí se takty podstatných jmen, sloves, takty přídavných jmen, povolání, míst atd. –záleží na tom, na jaké úrovni je klient (EFL versus VB Mapp/EBIC).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Učení: Vokální prompt či prompt znakem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4628a87ac6_0_1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Základní programy v ITT</a:t>
            </a:r>
            <a:endParaRPr/>
          </a:p>
        </p:txBody>
      </p:sp>
      <p:sp>
        <p:nvSpPr>
          <p:cNvPr id="145" name="Google Shape;145;g24628a87ac6_0_1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b="1" lang="cs-CZ"/>
              <a:t>LRFFC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Pokročilejší program, učí se například kategorie, funkce, otázky co, který a kdo, části atd. (takt+receptivní identifikace) v poli karet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Pro děti minimálně na levelu 2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Učení: prompt gestem většinou stačí, případně vokální (dítě už musí umět takty např u funkce)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Základní programy v ITT</a:t>
            </a:r>
            <a:endParaRPr/>
          </a:p>
        </p:txBody>
      </p:sp>
      <p:sp>
        <p:nvSpPr>
          <p:cNvPr id="151" name="Google Shape;151;p8"/>
          <p:cNvSpPr txBox="1"/>
          <p:nvPr>
            <p:ph idx="1" type="body"/>
          </p:nvPr>
        </p:nvSpPr>
        <p:spPr>
          <a:xfrm>
            <a:off x="408625" y="179600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Intraverbál</a:t>
            </a:r>
            <a:endParaRPr b="1"/>
          </a:p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/>
          </a:p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Nejsložitější část řeči, může se učit např. funkce, každopádně teď se již používá manuál EBIC (The Early Behavior Intervention Curriculum), kde se to učí pomocí taktů a pak se přechází do intraverbálů)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Již není úplně efektivní učit nazpaměť části, kategorie a dělat webbing (dítě to pak neumí generalizovat).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47f0f576d1_1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Základní programy v ITT</a:t>
            </a:r>
            <a:endParaRPr/>
          </a:p>
        </p:txBody>
      </p:sp>
      <p:sp>
        <p:nvSpPr>
          <p:cNvPr id="157" name="Google Shape;157;g247f0f576d1_1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cs-CZ"/>
              <a:t>Echoický program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-učení: můžete použít posílení během echa-dáváte 3 krát šanci, pokud dá -posílení, pokud nedá zvládnutá dovednost, předtím to může být v ARP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4628a87ac6_0_1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Některé důležité termíny</a:t>
            </a:r>
            <a:endParaRPr/>
          </a:p>
        </p:txBody>
      </p:sp>
      <p:sp>
        <p:nvSpPr>
          <p:cNvPr id="163" name="Google Shape;163;g24628a87ac6_0_1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Co je baseline-neopravuje se a neposiluje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Co je test za studena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Denní list dovedností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Prompty-snižovat snižovat a snižovat-ZÁKLAD a ČÁSTÁ CHYBA!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Test uchování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Odlišné posilování-domluvit s rodinou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cs-CZ"/>
              <a:t>Některé důležité termíny</a:t>
            </a:r>
            <a:endParaRPr/>
          </a:p>
        </p:txBody>
      </p:sp>
      <p:sp>
        <p:nvSpPr>
          <p:cNvPr id="169" name="Google Shape;169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/>
              <a:t>Chyba-co je chyba 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/>
              <a:t>Jak často ITT a délka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/>
              <a:t>Různé barvy kartiček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cs-CZ"/>
              <a:t>Bezchybné učení a proč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Formuláře na ITT</a:t>
            </a:r>
            <a:endParaRPr/>
          </a:p>
        </p:txBody>
      </p:sp>
      <p:sp>
        <p:nvSpPr>
          <p:cNvPr id="175" name="Google Shape;175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Viz disk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cs-CZ"/>
              <a:t>TRÉNINK!</a:t>
            </a:r>
            <a:endParaRPr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47e934d20d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Rozvrhy posílení</a:t>
            </a:r>
            <a:endParaRPr/>
          </a:p>
        </p:txBody>
      </p:sp>
      <p:sp>
        <p:nvSpPr>
          <p:cNvPr id="181" name="Google Shape;181;g247e934d20d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jaké reakce budou posíleny, jak často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důležité je posílit pokaždé u učených/nových položek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nepřetržité (continuous) vs střídavé (intermittent)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nepřetržité rozvrhy vytváří silné pouto mezi instrukcí a reakcí (používá se u nových)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častěji použijete střídavý rozvrh posilování (silnější udržení dovednosti, vyšší míra odpovědí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ratio vs interval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47e934d20d_0_1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4 nejčastější rozvrhy posílení (střídavé) </a:t>
            </a:r>
            <a:endParaRPr/>
          </a:p>
        </p:txBody>
      </p:sp>
      <p:sp>
        <p:nvSpPr>
          <p:cNvPr id="187" name="Google Shape;187;g247e934d20d_0_1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nejčastěji využíváme VR</a:t>
            </a:r>
            <a:endParaRPr/>
          </a:p>
        </p:txBody>
      </p:sp>
      <p:graphicFrame>
        <p:nvGraphicFramePr>
          <p:cNvPr id="188" name="Google Shape;188;g247e934d20d_0_11"/>
          <p:cNvGraphicFramePr/>
          <p:nvPr/>
        </p:nvGraphicFramePr>
        <p:xfrm>
          <a:off x="952500" y="2857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{9F6054B3-FDFD-418F-87B1-291927E3DA05}</a:tableStyleId>
              </a:tblPr>
              <a:tblGrid>
                <a:gridCol w="3429000"/>
                <a:gridCol w="3429000"/>
                <a:gridCol w="3429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FIXNÍ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VARIABILNÍ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RATIO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FR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(přesný počet reakcí)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VR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(neurčitý počet reakcí)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INTERVAL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FI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(přesně daný čas)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VI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-CZ"/>
                        <a:t>(neurčitý čas)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47e934d20d_0_1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Cvičení</a:t>
            </a:r>
            <a:endParaRPr/>
          </a:p>
        </p:txBody>
      </p:sp>
      <p:sp>
        <p:nvSpPr>
          <p:cNvPr id="194" name="Google Shape;194;g247e934d20d_0_1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dodržování rozvrhu posílení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vypočítání VR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cs-CZ"/>
              <a:t>neignorujte VR!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ITT - jak to má vypadat, rozvržení atd. 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Nechválit mezi kroky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Nereagovat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Posilovat, ale pozor ne po chybě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Mít uklizené prostředí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TS jen jednou, pak už jen učíte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Posílení dle dítěte (žetony, nebo odměna hned)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47e934d20d_0_2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Token systém (žetonový systém)</a:t>
            </a:r>
            <a:endParaRPr/>
          </a:p>
        </p:txBody>
      </p:sp>
      <p:sp>
        <p:nvSpPr>
          <p:cNvPr id="200" name="Google Shape;200;g247e934d20d_0_2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34327" lvl="0" marL="457200" rtl="0" algn="l">
              <a:spcBef>
                <a:spcPts val="1000"/>
              </a:spcBef>
              <a:spcAft>
                <a:spcPts val="0"/>
              </a:spcAft>
              <a:buSzPct val="64285"/>
              <a:buChar char="-"/>
            </a:pPr>
            <a:r>
              <a:rPr lang="cs-CZ"/>
              <a:t>odměnový systém, navržený pro behaviorální změnu, který identifikuje specifická chování k posílení, médium výměny (tokeny, body, apod.) a finální posílení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64285"/>
              <a:buChar char="-"/>
            </a:pPr>
            <a:r>
              <a:rPr lang="cs-CZ"/>
              <a:t>token = žeton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64285"/>
              <a:buChar char="-"/>
            </a:pPr>
            <a:r>
              <a:rPr lang="cs-CZ"/>
              <a:t>Materiály: tokeny, token tabule, finální žeton, menu/konkrétní posílení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NENÍ TO VIZUALIZACE ÚKOLŮ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- Tokeny fungují pouze tehdy, pokud jsou konzistentně párovány s finálním posílením, pro které musí mít student motivaci. Stávají se posílením, které může být vyměněno za “dobré věci” (hry, aktivity, jedlé, atd.)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47e934d20d_0_2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Pravidla</a:t>
            </a:r>
            <a:endParaRPr/>
          </a:p>
        </p:txBody>
      </p:sp>
      <p:sp>
        <p:nvSpPr>
          <p:cNvPr id="206" name="Google Shape;206;g247e934d20d_0_2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- Žetony jsou na token tabuli umisťovány různě (nemusíte zaplnit celý řádek a pokračovat na druhý, žetony dáváte vlevo i vpravo, nahoru i dolu atd.)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- Studentovi neříkáme dopředu, za co pracuje – dáváme vybrat z MENU až po nasbírání tokenů (víc odpovídá aktuální motivaci)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- Během práce nepřipomínáme, že pracuje, aby získal MENU/posílení (nechceme uplácet)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/>
              <a:t>- Kolik je potřeba nasbírat tokenů určuje terapeut, student neví – chceme dosáhnout konstantní práce díky variabilitě, ne pomalých reakcí, ztráty pozornosti nebo motivace v počátcích práce a navýšení až ke konci tabulky.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247e934d20d_0_3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Pravidla</a:t>
            </a:r>
            <a:endParaRPr/>
          </a:p>
        </p:txBody>
      </p:sp>
      <p:sp>
        <p:nvSpPr>
          <p:cNvPr id="212" name="Google Shape;212;g247e934d20d_0_3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7500"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- V průběhu opravy chyby tokeny nedáváme, pokud se jedná o zvládnutou dovednost (po opravě chyby dáme ještě jinou instrukci, jejíž splnění můžeme posílit tokenem)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- Za výjimečně dobrou odpověď můžeme dát bonusový token, při posilování nových/učených cílů můžeme posílit větším množstvím tokenů (2-3 žetonky)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- Každé doručení tokenu doprovázíme sociálním pozitivním komentářem (dobrá práce, anooo, je to lev, paráda, vynikající)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-CZ"/>
              <a:t>- Tokeny nikdy neodebíráme za chybu (to by byl trest)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/>
              <a:t>- Během času, po který má student posílení se snažíme s ním interagovat (pokud se nejedná vyloženě o aktivitu, kterou chce dělat sám a to je posilující) a účastnit se (zpíváme společně, komentujeme video s nadšením, kreslíme si s ním apod.)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47e934d20d_0_4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Pravidla</a:t>
            </a:r>
            <a:endParaRPr/>
          </a:p>
        </p:txBody>
      </p:sp>
      <p:sp>
        <p:nvSpPr>
          <p:cNvPr id="218" name="Google Shape;218;g247e934d20d_0_4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75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- Tokeny z tabule se snažte odstraňovat hned po předání posílení, klidně nenápadně pod stolem (aby odebírání tokenů neznačilo konec času s posílením a nebylo tedy averzivní)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- Jestliže zjistíme, že si student nedokáže z nabízených posílení vybrat, zařadíme více párování v NET a hledáme nové motivátory, případně zmenšíme počet nabízených posílení (někdy mnoho stimulů může blokovat rozhodování)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-CZ"/>
              <a:t>- Terapeut může měnit nabídku, aby se vyhnul výběru pouze jednoho konkrétního posílení (snažíme se o variabilitu) a zároveň, aby se nesnižovala síla nabízených posílení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/>
              <a:t>- Dávejte si pozor, abyste token doručovali skutečně za správnou odpověď/reakci (u nově učených může být s promptem), stejně tak nedoručovat token za reakci doprovázenou problémovým chováním (opravit jako chybu)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47e934d20d_0_4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Token tabule</a:t>
            </a:r>
            <a:endParaRPr/>
          </a:p>
        </p:txBody>
      </p:sp>
      <p:sp>
        <p:nvSpPr>
          <p:cNvPr id="224" name="Google Shape;224;g247e934d20d_0_4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25" name="Google Shape;225;g247e934d20d_0_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3090" y="762375"/>
            <a:ext cx="4430507" cy="4918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247e934d20d_0_5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Tokeny</a:t>
            </a:r>
            <a:endParaRPr/>
          </a:p>
        </p:txBody>
      </p:sp>
      <p:sp>
        <p:nvSpPr>
          <p:cNvPr id="231" name="Google Shape;231;g247e934d20d_0_5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32" name="Google Shape;232;g247e934d20d_0_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3300" y="2541513"/>
            <a:ext cx="2571750" cy="2200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g247e934d20d_0_5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24400" y="2990850"/>
            <a:ext cx="3048000" cy="118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47e934d20d_0_6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Zavedení tokenů - kroky	</a:t>
            </a:r>
            <a:endParaRPr/>
          </a:p>
        </p:txBody>
      </p:sp>
      <p:sp>
        <p:nvSpPr>
          <p:cNvPr id="239" name="Google Shape;239;g247e934d20d_0_6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arenR"/>
            </a:pPr>
            <a:r>
              <a:rPr lang="cs-CZ"/>
              <a:t>Zavedení MENU (tác s posíleními) - výběr + vrácení zpět / připravená pozice (tác nejprve na stole, poté pod stolem)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-CZ"/>
              <a:t>Zavedení finálního tokenu - signál pro předání tabule a možnost výběru z MENU, ze začátku ne víc než 5 dalších žetonů + finální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-CZ"/>
              <a:t>Zavedení dalších žetonů (pro získání připravení pozice), alespoň 5x před zvýšením kritéria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-CZ"/>
              <a:t>Zavedení instrukcí - 1-3 žeton na tabuli, 4 získá za přípravu, finální za 1 instrukci + připravení se/odevzdání tabule &gt;&gt; 1 instrukce = 1 žeton</a:t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POZOR s navyšováním tokenů je vhodné navýšit také odměnu.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47e934d20d_0_6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…</a:t>
            </a:r>
            <a:endParaRPr/>
          </a:p>
        </p:txBody>
      </p:sp>
      <p:sp>
        <p:nvSpPr>
          <p:cNvPr id="245" name="Google Shape;245;g247e934d20d_0_6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poté již navyšujeme počet instrukcí, které student musí zvládnout, aby dosáhl na žeton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46" name="Google Shape;246;g247e934d20d_0_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6425" y="2877538"/>
            <a:ext cx="7524750" cy="298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47e934d20d_0_7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g247e934d20d_0_7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53" name="Google Shape;253;g247e934d20d_0_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3163" y="1614488"/>
            <a:ext cx="7305675" cy="362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47e934d20d_0_8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g247e934d20d_0_8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/>
              <a:t>- jakmile se však dostaneme na určitý počet žetonů, už je těžké přidávat posílení (50 kousků oříšků? To je moc) - přidáme poté na menu posílení cenovku, takže telefon s písničkou bude stát například 30 žetonů, sliz bude za 20 žetonů apod.)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Když se s ITT začíná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Není to věc, kterou většinou začnete hned po začátku programu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Je potřeba stoleček naposilovat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Nejprve se u daného stolečku hraje-aby jej mělo dítě rádo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Začíná se jednoduchými úkoly, které dětí umí a na FR1 (fixed ration)-tedy po každém požadavku odměna (viz dále)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Měla by být jen odměna na ITT, jinde by ji dostat neměl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Postupně se přidává dle tolerance dítěte (viz ukázka)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Ultimátní cíl: </a:t>
            </a:r>
            <a:r>
              <a:rPr b="1" lang="cs-CZ"/>
              <a:t>dítě se chce učit a nepotřebuji odměnu, je tam rádo!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47e934d20d_0_8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Tipy</a:t>
            </a:r>
            <a:endParaRPr/>
          </a:p>
        </p:txBody>
      </p:sp>
      <p:sp>
        <p:nvSpPr>
          <p:cNvPr id="265" name="Google Shape;265;g247e934d20d_0_8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- nenechávejte tokeny na stole tak, aby student věděl, kolik jich musí získat (mějte je schovány například v hrníčku)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- ruku do hrníčku pro tokeny dávejte až ve chvíli, kdy student zareaguje a znovu se připraví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- ujistěte se, že student vždy přichází do kontaktu s tokeny, které jsou mu doručovány (sám si je přilepí) - alespoň ze začátku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-CZ"/>
              <a:t>- za cílovou položku musí vždy následovat žeton, využívejte diferenciální posílení (lepší reakce, samostatnější, bez promptu, bez chyb = dostane 2 žetony)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4628a87ac6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/>
              <a:t>PCH u ITT</a:t>
            </a:r>
            <a:endParaRPr/>
          </a:p>
        </p:txBody>
      </p:sp>
      <p:sp>
        <p:nvSpPr>
          <p:cNvPr id="103" name="Google Shape;103;g24628a87ac6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/>
              <a:t>-únik z ITT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47e934d20d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Bezchybné učení</a:t>
            </a:r>
            <a:endParaRPr/>
          </a:p>
        </p:txBody>
      </p:sp>
      <p:sp>
        <p:nvSpPr>
          <p:cNvPr id="109" name="Google Shape;109;g247e934d20d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Ve 4 krocích (1 trial má 4 kroky):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1. PROMPT - pokus s promptem (SD+prompt)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2. PŘENOS (od pokusu s promptem k pokusu bez promptu, tedy SD + žádný nebo menší prompt)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3. ROZPTÝLENÍ (distraktor) – 2-3 známé/zvládnuté dovednosti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cs-CZ"/>
              <a:t>4. TEST (kontrola) (zjišťujeme, zda se podařil přenos)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Základní programy v ITT</a:t>
            </a:r>
            <a:endParaRPr/>
          </a:p>
        </p:txBody>
      </p:sp>
      <p:sp>
        <p:nvSpPr>
          <p:cNvPr id="115" name="Google Shape;115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Motorická imitace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Učíte dle toho, co je v ITP (motorická imitace s předmětem, bez předmětu-hrubá  jemná motorika, imitace více pohybů apod.)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Je to jedna z prvních věcí, co se na ITT učí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Procedura je jednoduchá, používají se fyzické prompty ze začátku, časem vizuální prompt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/>
              <a:t>-ukázka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Základní programy v ITT</a:t>
            </a:r>
            <a:endParaRPr/>
          </a:p>
        </p:txBody>
      </p:sp>
      <p:sp>
        <p:nvSpPr>
          <p:cNvPr id="121" name="Google Shape;121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b="1" lang="cs-CZ"/>
              <a:t>Přiřazování</a:t>
            </a:r>
            <a:endParaRPr b="1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/>
              <a:t>Je to jeden z prvních programů, co se otevírá dle dovedností dítěte</a:t>
            </a:r>
            <a:endParaRPr/>
          </a:p>
          <a:p>
            <a:pPr indent="-1651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přiřazuje se 3D předmět ke stejnému 3D předmětu, poté stejné obrázky nebo podobné předměty v poli 4, 6, 8 atd. (opět dle ITP Vašeho klienta)</a:t>
            </a:r>
            <a:endParaRPr/>
          </a:p>
          <a:p>
            <a:pPr indent="-1651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prompt: fyzický případně gestem</a:t>
            </a:r>
            <a:endParaRPr/>
          </a:p>
          <a:p>
            <a:pPr indent="-1651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ukázka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Základní programy v ITT</a:t>
            </a:r>
            <a:endParaRPr/>
          </a:p>
        </p:txBody>
      </p:sp>
      <p:sp>
        <p:nvSpPr>
          <p:cNvPr id="127" name="Google Shape;12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43016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27"/>
              <a:buChar char="•"/>
            </a:pPr>
            <a:r>
              <a:rPr b="1" lang="cs-CZ"/>
              <a:t>Receptivní instrukce a receptivní identifikace</a:t>
            </a:r>
            <a:endParaRPr b="1"/>
          </a:p>
          <a:p>
            <a:pPr indent="-174367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46"/>
              <a:buChar char="•"/>
            </a:pPr>
            <a:r>
              <a:rPr lang="cs-CZ"/>
              <a:t>pozor plete se!</a:t>
            </a:r>
            <a:endParaRPr/>
          </a:p>
          <a:p>
            <a:pPr indent="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46"/>
              <a:buNone/>
            </a:pPr>
            <a:r>
              <a:t/>
            </a:r>
            <a:endParaRPr/>
          </a:p>
          <a:p>
            <a:pPr indent="-174367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46"/>
              <a:buChar char="•"/>
            </a:pPr>
            <a:r>
              <a:rPr b="1" lang="cs-CZ"/>
              <a:t>Receptivní instrukce</a:t>
            </a:r>
            <a:r>
              <a:rPr lang="cs-CZ"/>
              <a:t>: např. “(za)tleskej-bacha na zadupej, mávej atd.). </a:t>
            </a:r>
            <a:endParaRPr/>
          </a:p>
          <a:p>
            <a:pPr indent="-174367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46"/>
              <a:buChar char="•"/>
            </a:pPr>
            <a:r>
              <a:rPr lang="cs-CZ"/>
              <a:t>Také se otevírá jako jeden z prvních programů</a:t>
            </a:r>
            <a:endParaRPr/>
          </a:p>
          <a:p>
            <a:pPr indent="-174367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46"/>
              <a:buChar char="•"/>
            </a:pPr>
            <a:r>
              <a:rPr lang="cs-CZ"/>
              <a:t>Prompt je fyzický, posléze imitační</a:t>
            </a:r>
            <a:endParaRPr/>
          </a:p>
          <a:p>
            <a:pPr indent="-174367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46"/>
              <a:buChar char="•"/>
            </a:pPr>
            <a:r>
              <a:rPr lang="cs-CZ"/>
              <a:t>Pozor na to, abyste při zvládnuté instrukci nepromptovali imitací (častá chyba)</a:t>
            </a:r>
            <a:endParaRPr/>
          </a:p>
          <a:p>
            <a:pPr indent="-174367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946"/>
              <a:buChar char="•"/>
            </a:pPr>
            <a:r>
              <a:rPr lang="cs-CZ"/>
              <a:t>Viz: ukázka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46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46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4628a87ac6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Základní programy v ITT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33" name="Google Shape;133;g24628a87ac6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lang="cs-CZ"/>
              <a:t>Receptivní identifikace:</a:t>
            </a:r>
            <a:r>
              <a:rPr lang="cs-CZ"/>
              <a:t> požadavek “ukaž, podej”- ze začátku doporučuji používat jeden druh Sd-plete se jim to. </a:t>
            </a:r>
            <a:endParaRPr/>
          </a:p>
          <a:p>
            <a:pPr indent="-1651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Dle dovedností dítěte pak přejdete na více druhů Sd (nebo nepřejdete)</a:t>
            </a:r>
            <a:endParaRPr/>
          </a:p>
          <a:p>
            <a:pPr indent="-1651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prompt je fyzický, gestem</a:t>
            </a:r>
            <a:endParaRPr/>
          </a:p>
          <a:p>
            <a:pPr indent="-1651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/>
              <a:t>viz ukázka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2023-05-18T05:13:13Z</dcterms:created>
  <dc:creator>Lucie Lukášová</dc:creator>
</cp:coreProperties>
</file>