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iiauZW5tPMqZoEFhNmt+K9tmlk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1BFB20-ADA6-439F-9D23-0F7E28D1F0B0}">
  <a:tblStyle styleId="{671BFB20-ADA6-439F-9D23-0F7E28D1F0B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28444c32f3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28444c32f3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f81967eb3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f81967eb3e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28444c32f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28444c32f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28444c32f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28444c32f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28444c34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28444c348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28444c348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28444c348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f9fa78f71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f9fa78f71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28444c32f3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28444c32f3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fcf45e04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fcf45e049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fcf45e049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gfcf45e049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f81967eb3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gf81967eb3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28444c32f3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28444c32f3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28444c32f3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28444c32f3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28444c32f3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28444c32f3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28444c32f3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28444c32f3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28444c32f3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28444c32f3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f9fa78f71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gf9fa78f71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f9fa78f71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gf9fa78f71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f9fa78f71e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gf9fa78f71e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28c8666e9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28c8666e9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 druzích operantů, dost intraverbálů-více požadavků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29b425190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29b425190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28444c32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28444c32f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28c8666e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28c8666e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28c8666e9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28c8666e9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5 krát ANO a 3 krát ANO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28444c32f3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28444c32f3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28c8666e9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28c8666e9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28444c32f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28444c32f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28444c32f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28444c32f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28444c32f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28444c32f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28444c32f3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28444c32f3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f81967eb3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f81967eb3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28444c32f3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28444c32f3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el/ped/jaro2021/IVk101/index.qwarp?prejit=639006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el/ped/jaro2021/IVk101/index.qwarp?prejit=6390061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el/ped/jaro2021/IVk101/index.qwarp?prejit=6390037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s.muni.cz/el/ped/jaro2021/IVk101/index.qwarp?prejit=6390036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1122372"/>
            <a:ext cx="9144000" cy="17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cs-CZ"/>
              <a:t>Mandy a NET</a:t>
            </a: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lang="cs-CZ" b="1"/>
              <a:t>PdF: IVp003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lang="cs-CZ" b="1"/>
              <a:t>Praktické postupy při výuce dítěte s poruchou autistického spektra nebo jiným neurovývojovým postižením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lang="cs-CZ"/>
              <a:t>Vyučující: Mgr. et Bc. Lucie Mudroch Lukášová, M.Sc., BCBA a Mgr. Lucie Vozáková, BCBA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28444c32f3_0_9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228444c32f3_0_9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2" name="Google Shape;142;g228444c32f3_0_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9213" y="0"/>
            <a:ext cx="5553575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f81967eb3e_0_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/>
              <a:t>Promptování</a:t>
            </a:r>
            <a:endParaRPr/>
          </a:p>
        </p:txBody>
      </p:sp>
      <p:sp>
        <p:nvSpPr>
          <p:cNvPr id="148" name="Google Shape;148;gf81967eb3e_0_35"/>
          <p:cNvSpPr txBox="1">
            <a:spLocks noGrp="1"/>
          </p:cNvSpPr>
          <p:nvPr>
            <p:ph type="body" idx="1"/>
          </p:nvPr>
        </p:nvSpPr>
        <p:spPr>
          <a:xfrm>
            <a:off x="838200" y="16908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r>
              <a:rPr lang="cs-CZ"/>
              <a:t>= dopomoc dítěti u všech dovedností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r>
              <a:rPr lang="cs-CZ"/>
              <a:t>?potřebujeme prompt?</a:t>
            </a:r>
            <a:endParaRPr/>
          </a:p>
          <a:p>
            <a:pPr marL="457200" lvl="0" indent="-30003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Char char="-"/>
            </a:pPr>
            <a:r>
              <a:rPr lang="cs-CZ"/>
              <a:t>snižení frustrace</a:t>
            </a:r>
            <a:endParaRPr/>
          </a:p>
          <a:p>
            <a:pPr marL="457200" lvl="0" indent="-3000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Char char="-"/>
            </a:pPr>
            <a:r>
              <a:rPr lang="cs-CZ"/>
              <a:t>okamžitý feedback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630"/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endParaRPr/>
          </a:p>
        </p:txBody>
      </p:sp>
      <p:pic>
        <p:nvPicPr>
          <p:cNvPr id="149" name="Google Shape;149;gf81967eb3e_0_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7724" y="2009875"/>
            <a:ext cx="5491825" cy="42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28444c32f3_0_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228444c32f3_0_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6" name="Google Shape;156;g228444c32f3_0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2100" y="174275"/>
            <a:ext cx="8252974" cy="652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28444c32f3_0_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228444c32f3_0_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3" name="Google Shape;163;g228444c32f3_0_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2995" y="0"/>
            <a:ext cx="730601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28444c348b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Techniky promptování a fading</a:t>
            </a:r>
            <a:endParaRPr/>
          </a:p>
        </p:txBody>
      </p:sp>
      <p:sp>
        <p:nvSpPr>
          <p:cNvPr id="169" name="Google Shape;169;g228444c348b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Fading = postupné odstraňování promptů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Hierarchie promptů: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0" name="Google Shape;170;g228444c348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1475" y="2600475"/>
            <a:ext cx="7772399" cy="31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28444c348b_0_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Techniky promptování a fading</a:t>
            </a:r>
            <a:endParaRPr/>
          </a:p>
        </p:txBody>
      </p:sp>
      <p:sp>
        <p:nvSpPr>
          <p:cNvPr id="176" name="Google Shape;176;g228444c348b_0_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rgbClr val="1B1B1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Most-to-Least Prompting (Největší &gt; nejmenší prompt)</a:t>
            </a:r>
            <a:endParaRPr sz="1800" b="1">
              <a:solidFill>
                <a:srgbClr val="1B1B1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238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50"/>
              <a:buFont typeface="Arial"/>
              <a:buChar char="-"/>
            </a:pPr>
            <a:r>
              <a:rPr lang="cs-CZ" sz="1600"/>
              <a:t>začínáte s největším (nejintruzivnějším promptem) - fyzická dopomoc a postupně zmenšujete prompty až do chvíle, kdy je chování samostatné</a:t>
            </a:r>
            <a:endParaRPr sz="150">
              <a:solidFill>
                <a:srgbClr val="5E5E5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rgbClr val="1B1B1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Least-to-Most Prompting (Nejmenší &gt; největší prompt)</a:t>
            </a:r>
            <a:endParaRPr sz="1800" b="1">
              <a:solidFill>
                <a:srgbClr val="1B1B1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800"/>
              <a:buFont typeface="Arial"/>
              <a:buChar char="-"/>
            </a:pPr>
            <a:r>
              <a:rPr lang="cs-CZ" sz="1600"/>
              <a:t>začínáte s nejméně intruzivním promptem (samostatnost) a postupně zvyšujete prompt podle potřeby dokud se chování nevyskytne v požadované podobě</a:t>
            </a:r>
            <a:endParaRPr sz="1350">
              <a:solidFill>
                <a:srgbClr val="5E5E5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rgbClr val="1B1B1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Prompt Delay (Časová prodleva)</a:t>
            </a:r>
            <a:endParaRPr sz="1800" b="1">
              <a:solidFill>
                <a:srgbClr val="1B1B1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350"/>
              <a:buFont typeface="Arial"/>
              <a:buChar char="-"/>
            </a:pPr>
            <a:r>
              <a:rPr lang="cs-CZ" sz="1600"/>
              <a:t>terapeut postupně a systematicky zvyšuje prodlevu mezi prezentováním stimulu (podnětu) a prezentováním pomocného promptu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5E5E5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rgbClr val="1B1B1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Stimulus Fading (Odstraňování stimulu)</a:t>
            </a:r>
            <a:endParaRPr sz="1800" b="1">
              <a:solidFill>
                <a:srgbClr val="1B1B1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800"/>
              <a:buFont typeface="Arial"/>
              <a:buChar char="-"/>
            </a:pPr>
            <a:r>
              <a:rPr lang="cs-CZ" sz="1600"/>
              <a:t>postupně snižujete intenzitu určité fyzické dimenze stimulu (podnětu), </a:t>
            </a:r>
            <a:endParaRPr sz="1600"/>
          </a:p>
          <a:p>
            <a:pPr marL="45720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800"/>
              <a:buFont typeface="Arial"/>
              <a:buChar char="-"/>
            </a:pPr>
            <a:r>
              <a:rPr lang="cs-CZ" sz="1600"/>
              <a:t>která kontroluje reakci klienta</a:t>
            </a:r>
            <a:endParaRPr sz="1800" b="1">
              <a:solidFill>
                <a:srgbClr val="1B1B1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5E5E5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5E5E5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7" name="Google Shape;177;g228444c348b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2375" y="4145950"/>
            <a:ext cx="3314700" cy="271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f9fa78f71e_0_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/>
              <a:t>Promptování</a:t>
            </a:r>
            <a:endParaRPr/>
          </a:p>
        </p:txBody>
      </p:sp>
      <p:sp>
        <p:nvSpPr>
          <p:cNvPr id="183" name="Google Shape;183;gf9fa78f71e_0_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zlaté pravidlo: Volit tak velký prompt, aby dítě dovednost úspěšně zvládlo, ale ne větší. (pzn.: závislost na promptech)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Vyhněte se říkání “ne” “to je špatně” apod.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mandy</a:t>
            </a:r>
            <a:endParaRPr/>
          </a:p>
          <a:p>
            <a:pPr marL="9144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vokální dítě (echoický prompt)</a:t>
            </a:r>
            <a:endParaRPr/>
          </a:p>
          <a:p>
            <a:pPr marL="9144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znakující dítě (fyzický nebo prompt modelem)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mandování do samostatnosti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u="sng">
                <a:solidFill>
                  <a:schemeClr val="hlink"/>
                </a:solidFill>
                <a:hlinkClick r:id="rId3"/>
              </a:rPr>
              <a:t>https://is.muni.cz/el/ped/jaro2021/IVk101/index.qwarp?prejit=6390060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Praktické cvičení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28444c32f3_0_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Kritéria pro výběr promptů</a:t>
            </a:r>
            <a:endParaRPr/>
          </a:p>
        </p:txBody>
      </p:sp>
      <p:sp>
        <p:nvSpPr>
          <p:cNvPr id="189" name="Google Shape;189;g228444c32f3_0_45"/>
          <p:cNvSpPr txBox="1">
            <a:spLocks noGrp="1"/>
          </p:cNvSpPr>
          <p:nvPr>
            <p:ph type="body" idx="1"/>
          </p:nvPr>
        </p:nvSpPr>
        <p:spPr>
          <a:xfrm>
            <a:off x="838200" y="1690825"/>
            <a:ext cx="10515600" cy="44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Vybírejte takovou úroveň promptu, u které jste si jistí, že vyvolá dané chování (prompt modelem nemusí u raného studenta vyvolat zopakování znaku, musíme použít fyzický prompt). Dostatečně efektivní prompt.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Vyberte nejméně intruzivní prompt (co nejméně fyzického kontaktu/velikost promptu), který je potřebný k vyvolání správně reakce (nebudeme používat zbytečně příliš silný prompt, naším cílem je samostatnost – nepoužijeme plný fyzický prompt, když by stačil jen částečný / zašeptat prompt je lepší než jej říkat nahlas – postupně ubíráme na hlasitosti &gt; odstraňování promptu).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Pokud je třeba, můžeme prompty kombinovat.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Poskytujte prompty pouze tehdy, pokud se dítě účastní a projevuje motivaci!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Jakmile je to možné PROMPTY postupně snižujeme/odstraňujeme.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Prompt by měl být podporující, nesmí se stát averzivním, či klient na něm zavislý.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PROMPT = při učení mandů je to cokoliv jiného než čistá motivace, co pomáhá vyvolat reakci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fcf45e0492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/>
              <a:t>Oprava chyby v mandech</a:t>
            </a:r>
            <a:endParaRPr/>
          </a:p>
        </p:txBody>
      </p:sp>
      <p:sp>
        <p:nvSpPr>
          <p:cNvPr id="195" name="Google Shape;195;gfcf45e0492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/>
              <a:t>Co je chybou?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špatné slovo/znak (patří sem také nepřiměřená hlasitost/tón)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neodpověď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reakce delší než pár sekund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řetězení reakcí (scrolling) - klient prezentuje vše, co bylo dříve odměňováno, nehledí přitom na věc, kterou chce nyní “loví odpovědi”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sebeoprava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fcf45e0492_0_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/>
              <a:t>Oprava chyby v mandech</a:t>
            </a:r>
            <a:endParaRPr/>
          </a:p>
        </p:txBody>
      </p:sp>
      <p:sp>
        <p:nvSpPr>
          <p:cNvPr id="201" name="Google Shape;201;gfcf45e0492_0_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2857"/>
              <a:buNone/>
            </a:pPr>
            <a:r>
              <a:rPr lang="cs-CZ" b="1"/>
              <a:t>Vokální dítě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CHYBA ⇒ Odebrání posílení/pozornosti (posílení není k dispozici) ⇒ počkejte 3-5s (časová prodleva) ⇒ znovu prezentujte posílení a s 0s prodlevou prompt ⇒ posílení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Pokud je to možné, proveďte transfer (nabídněte posílení pouze přiblížit nebo v druhém pokusu s časovou prodlevou nebo menším promptem)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2857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2857"/>
              <a:buNone/>
            </a:pPr>
            <a:r>
              <a:rPr lang="cs-CZ" b="1"/>
              <a:t>Znakující dítě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2857"/>
              <a:buNone/>
            </a:pPr>
            <a:r>
              <a:rPr lang="cs-CZ"/>
              <a:t>CHYBA ⇒ Odebrání posílení/pozornosti (posílení není k dispozici) + ruce do neutrální polohy (pokud nutné) ⇒ znovu prezentujte posílení a s 0s prodlevou (okamžitě) plný prompt (fyzický nebo model) ⇒ posílení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2857"/>
              <a:buNone/>
            </a:pPr>
            <a:r>
              <a:rPr lang="cs-CZ"/>
              <a:t>Pokud je to možné, proveďte transfer (nabídněte posílení pouze přiblížit nebo v druhém pokusu s časovou prodlevou nebo menším promptem)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69411"/>
              <a:buNone/>
            </a:pPr>
            <a:endParaRPr sz="17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296099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cs-CZ" sz="1700" b="1">
                <a:latin typeface="Arial"/>
                <a:ea typeface="Arial"/>
                <a:cs typeface="Arial"/>
                <a:sym typeface="Arial"/>
              </a:rPr>
              <a:t>prompty odstraňujte postupně a s rozvahou - je lepší, pokud si student několikrát procvičí mand s plným promptem než aby udělal chybu</a:t>
            </a:r>
            <a:endParaRPr sz="17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2857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f81967eb3e_0_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/>
              <a:t>Mandování</a:t>
            </a:r>
            <a:endParaRPr/>
          </a:p>
        </p:txBody>
      </p:sp>
      <p:sp>
        <p:nvSpPr>
          <p:cNvPr id="91" name="Google Shape;91;gf81967eb3e_0_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3432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cs-CZ"/>
              <a:t>MAND = typ verbálního chování, funkční komunikační jednotka (operant), kterou si žádáme o to, co chceme, jinak zahrnuje také požadavek, pokyn, příkaz, instrukce, žádost, výběr z možností. (pozn.: nejsou to požadavky nás na dítě! Jsou to požadavky dítěte na jeho okolí.)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r>
              <a:rPr lang="cs-CZ"/>
              <a:t>Co vše může být mand:</a:t>
            </a:r>
            <a:endParaRPr/>
          </a:p>
          <a:p>
            <a:pPr marL="457200" lvl="0" indent="-33432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Char char="-"/>
            </a:pPr>
            <a:r>
              <a:rPr lang="cs-CZ"/>
              <a:t>žádosti o věci (čokoládu, auto), aktivity (houpat), pozornost</a:t>
            </a:r>
            <a:endParaRPr/>
          </a:p>
          <a:p>
            <a:pPr marL="457200" lvl="0" indent="-33432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Char char="-"/>
            </a:pPr>
            <a:r>
              <a:rPr lang="cs-CZ"/>
              <a:t>požadavky na ukončení nechtěného</a:t>
            </a:r>
            <a:endParaRPr/>
          </a:p>
          <a:p>
            <a:pPr marL="457200" lvl="0" indent="-33432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Char char="-"/>
            </a:pPr>
            <a:r>
              <a:rPr lang="cs-CZ"/>
              <a:t>otázky (kde je máma?)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28444c32f3_0_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Diskriminační trénink při učení mandů</a:t>
            </a:r>
            <a:endParaRPr/>
          </a:p>
        </p:txBody>
      </p:sp>
      <p:sp>
        <p:nvSpPr>
          <p:cNvPr id="207" name="Google Shape;207;g228444c32f3_0_6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62500"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Jestliže u dítěte nepomáhá dlouhodoběji pouhá oprava chyby na redukci scrollů, je třeba formálnějšího nácviku – diskriminačního tréninku. Cílem je, aby se dítě naučilo správný mand na daný předmět a dokázalo to rozlišit v poli různých dalších posílení.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1. Mějte po ruce mnoho různých posílení, z různých kategorií (jídlo, hračky, smyslové,…).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2. Zapište si je na zvláštní list.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3. Otestujte motivaci – dítě se po nich natáhne, vezme si je, ochutná (ale nebude se pokoušet o odpověď/scroll).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a. Pokud okamžitě prokáže motivaci, postupujte podle kroku 4.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b. Pokud nedemonstruje motivaci po dobu 8s, odstraňte posílení a napište si na list Bez MO bez motivace a nabídněte další posílení. (Můžete vyzkoušet původní posílení později znovu).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c. Jestliže dítě začne scrollovat během ověřování motivace, dejte ruce dítěte do neutrální polohy a změňte prezentaci posílení tak, aby dítě nemělo důvod scrollovat (rychleji doručte, jiným způsobem atd.). Pokud nyní projeví motivaci bez scrollování, jděte na krok 4.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d. Jestli dítě správně znakuje/pojmenuje posílení, DORUČTE posílení a zaznačte si správnou reakci do list jako A (ano). Nemusíte postupovat na krok 4 (není třeba opravy).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e. Prezentujte další posílení na listu.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28444c32f3_0_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Diskriminační trénink při učení mandů</a:t>
            </a:r>
            <a:endParaRPr/>
          </a:p>
        </p:txBody>
      </p:sp>
      <p:sp>
        <p:nvSpPr>
          <p:cNvPr id="213" name="Google Shape;213;g228444c32f3_0_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4. Odeberte posílení, zaznamenejte BR (Bez reakce) a nabídněte další posílení.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V této chvíli máte otestovány všechny posílení a můžete začít učit dle následujících kroků: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1)Při každé prezentaci posílení zkontrolujte motivaci (MO), stejným způsobem, jako je popsáno v kroku 3.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2)Předkládejte dítěti různá posílení napříč motivacemi a topografiemi (různá slova/znaky) a učte klasicky mandy.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3)Použijte co nejmenší úroveň promptu, která je nutná a snažte se učit bezchybně (0s prodlevy).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4)Postupně odstraňujte prompty.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5)Snažte se nerozjíždět více než 3 po sobě jdoucí učební jednotky stejného posílení.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6)Můžete učit u stolečku i v přirozeném prostředí (NET).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V této proceduře je důležité STŘÍDÁNÍ mezi posíleními. Dítě musí dávat pozor, na co reaguje a učí se rozlišovat mezi posíleními.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28444c32f3_0_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Generalizace naučených mandů</a:t>
            </a:r>
            <a:endParaRPr/>
          </a:p>
        </p:txBody>
      </p:sp>
      <p:sp>
        <p:nvSpPr>
          <p:cNvPr id="219" name="Google Shape;219;g228444c32f3_0_7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1. Učte dítě žádat si o různé druhy stejného typu posílení (například různé druhy balonků při různých aktivitách).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2. Poskytujte mnoho příležitostí žádat si o stejná posílení v širokém spektru prostředí: žádá si o balon na zahradě, na hřišti, doma, v parku, ve škole, atd.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3. Vytvářejte situace při generalizaci mandů tak, aby posílení přicházela od různých lidí (sourozenci, příbuzní, učitelé, prodavači apod.).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Poznámka: Učení mandů nekončí naučením několika nejběžnějších posílení. Dovednost má několik rovin, které bychom se měli u dítěte snažit pokrýt. Jedna z možných sekvencí jednotlivých dílčích dovedností je popsána níže (nicméně pro každé dítě se může mírně lišit). Zeleně vyznačené jsou dovednosti, které je třeba učit brzy v mandovacích trénincích (nejdůležitější nahoře). Modře vyznačené dovednosti učíme tehdy, když má dítě naučeno mnoho exemplářů ze zelené sekce. Jako poslední učíme fialově zbarvené dovednosti, a opět od horních postupujeme ke spodním).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28444c32f3_0_8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cs-CZ"/>
              <a:t>Co může bránit dítěti v rozvoji širokého repertoáru mandů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228444c32f3_0_83"/>
          <p:cNvSpPr txBox="1">
            <a:spLocks noGrp="1"/>
          </p:cNvSpPr>
          <p:nvPr>
            <p:ph type="body" idx="1"/>
          </p:nvPr>
        </p:nvSpPr>
        <p:spPr>
          <a:xfrm>
            <a:off x="838200" y="1435400"/>
            <a:ext cx="10515600" cy="513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55000"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Trénink mandů není součástí raného tréninku komunikačních dovednosti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Cílová reakce (forma mandu) je pro dítě příliš složitá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Pro děti, které mají minimální nebo žádné vokální dovednosti není nastaven znakový jazyk nebo PECS/VOKS systém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Požadavky na reakci jsou příliš vysoké a oslabují motivaci (MO)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Není zde žádná motivace pro daný předmět/aktivitu (dítě je přesyceno, fyzická kondice apod.)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Motivace není zdrojem pro správnou formu reakce (na základě pouhé motivace dítě není schopno adekvátně mandovat)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Volný nebo příliš snadný přístup k posílením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Velmi slabá motivace obecně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Sebestimulace a obsesivní chování jde proti motivaci (je příliš silné)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Malá skupina mandů má silnou historii posilování (sladkosti, džus, auto)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Malý prostor pro imitace a vokální imitace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Nejsou vytvářeny variace v motivaci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Negativní chování funguje jako mand (dítě si problémovým chováním říká o věci)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Nevhodné mandy jsou velmi silné a okamžitě posilovány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Špatná sekvence cílů v programu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Příliš rychlé odstraňování přítomnosti objektu zájmu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28444c32f3_0_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cs-CZ"/>
              <a:t>Co může bránit dítěti v rozvoji širokého repertoáru mandů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228444c32f3_0_9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Generalizované mandy (ještě, prosím, více, tohle)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Neschopnost utvářet specifické mandy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Posilování scrollingu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Nedostatek mandovacích tréninků během dne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Slabá kontrola posluchače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Mandy jsou učení a vyžadovány pouze v určitém prostředí (pouze při terapii)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Není prováděn trénink generalizace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Verbální informace nefunguje jako posílení pro dítě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Mandování se nevyskytuje v přirozených podmínkách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Historie trestání při snaze o mandování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Problémové chování slouží jako mand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gf9fa78f71e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04150" y="3576675"/>
            <a:ext cx="2485026" cy="3166576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f9fa78f71e_0_5"/>
          <p:cNvSpPr txBox="1">
            <a:spLocks noGrp="1"/>
          </p:cNvSpPr>
          <p:nvPr>
            <p:ph type="body" idx="1"/>
          </p:nvPr>
        </p:nvSpPr>
        <p:spPr>
          <a:xfrm>
            <a:off x="838200" y="506650"/>
            <a:ext cx="10515600" cy="56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38" name="Google Shape;238;gf9fa78f71e_0_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5575" y="689800"/>
            <a:ext cx="1967900" cy="19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f9fa78f71e_0_5"/>
          <p:cNvSpPr/>
          <p:nvPr/>
        </p:nvSpPr>
        <p:spPr>
          <a:xfrm>
            <a:off x="3157575" y="1465700"/>
            <a:ext cx="1221300" cy="41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gf9fa78f71e_0_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0875" y="543475"/>
            <a:ext cx="2120300" cy="212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gf9fa78f71e_0_5"/>
          <p:cNvSpPr/>
          <p:nvPr/>
        </p:nvSpPr>
        <p:spPr>
          <a:xfrm>
            <a:off x="6802300" y="1465700"/>
            <a:ext cx="1221300" cy="41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gf9fa78f71e_0_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96475" y="813550"/>
            <a:ext cx="2370225" cy="15801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f9fa78f71e_0_5"/>
          <p:cNvSpPr/>
          <p:nvPr/>
        </p:nvSpPr>
        <p:spPr>
          <a:xfrm>
            <a:off x="10386500" y="543475"/>
            <a:ext cx="1348200" cy="10044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cs-CZ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Komentování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cs-CZ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cs-CZ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Párování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gf9fa78f71e_0_5"/>
          <p:cNvSpPr/>
          <p:nvPr/>
        </p:nvSpPr>
        <p:spPr>
          <a:xfrm>
            <a:off x="9056550" y="2714250"/>
            <a:ext cx="1329900" cy="15201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Budování motivace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f9fa78f71e_0_5"/>
          <p:cNvSpPr/>
          <p:nvPr/>
        </p:nvSpPr>
        <p:spPr>
          <a:xfrm>
            <a:off x="7418950" y="4587075"/>
            <a:ext cx="1167000" cy="4161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f9fa78f71e_0_5"/>
          <p:cNvSpPr/>
          <p:nvPr/>
        </p:nvSpPr>
        <p:spPr>
          <a:xfrm>
            <a:off x="4786125" y="4252325"/>
            <a:ext cx="2325300" cy="1176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MAND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“Kostka”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f9fa78f71e_0_5"/>
          <p:cNvSpPr/>
          <p:nvPr/>
        </p:nvSpPr>
        <p:spPr>
          <a:xfrm>
            <a:off x="4813275" y="2632825"/>
            <a:ext cx="1329900" cy="26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Posílení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f9fa78f71e_0_5"/>
          <p:cNvSpPr/>
          <p:nvPr/>
        </p:nvSpPr>
        <p:spPr>
          <a:xfrm>
            <a:off x="2117375" y="3896050"/>
            <a:ext cx="773694" cy="121915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f9fa78f71e_0_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/>
              <a:t>NET (Učení v přirozeném prostředí)</a:t>
            </a:r>
            <a:endParaRPr/>
          </a:p>
        </p:txBody>
      </p:sp>
      <p:sp>
        <p:nvSpPr>
          <p:cNvPr id="254" name="Google Shape;254;gf9fa78f71e_0_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2949"/>
              <a:buNone/>
            </a:pPr>
            <a:r>
              <a:rPr lang="cs-CZ" u="sng">
                <a:solidFill>
                  <a:schemeClr val="hlink"/>
                </a:solidFill>
                <a:hlinkClick r:id="rId3"/>
              </a:rPr>
              <a:t>https://is.muni.cz/el/ped/jaro2021/IVk101/index.qwarp?prejit=6390061</a:t>
            </a:r>
            <a:endParaRPr/>
          </a:p>
          <a:p>
            <a:pPr marL="457200" lvl="0" indent="-32575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cs-CZ"/>
              <a:t>Využití motivace dítěte na věci a aktivity, které ho oblokupují (jsou v jeho prostředí) a jsou jeho oblíbené</a:t>
            </a:r>
            <a:endParaRPr/>
          </a:p>
          <a:p>
            <a:pPr marL="457200" lvl="0" indent="-32575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cs-CZ"/>
              <a:t>Učení (a upevnění): komunikace, hry, sociálních dovedností, každodenních dovedností (sebeobsluha apod.)</a:t>
            </a:r>
            <a:endParaRPr/>
          </a:p>
          <a:p>
            <a:pPr marL="457200" lvl="0" indent="-32575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cs-CZ"/>
              <a:t>Prostředí je připravené a do určité míry strukturované (máme věci pod kontrolou)</a:t>
            </a:r>
            <a:endParaRPr/>
          </a:p>
          <a:p>
            <a:pPr marL="457200" lvl="0" indent="-32575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cs-CZ"/>
              <a:t>Během učení v přirozeném prostředí můžeme procvičovat mandy, pojmenování věcí a aktivit, následování pokynů, motorickou imitaci a další)</a:t>
            </a:r>
            <a:endParaRPr/>
          </a:p>
          <a:p>
            <a:pPr marL="457200" lvl="0" indent="-32575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cs-CZ"/>
              <a:t>Můžeme se snažit učit také dovednosti vhodné pro učení (ukončování aktivit, tolerování ne, přesuny mezi aktivitami, tolerování prohry apod.)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2949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2949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2949"/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f9fa78f71e_0_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/>
              <a:t>NET Plán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/>
              <a:t>(plán pro učení v přirozeném prostředí)</a:t>
            </a:r>
            <a:endParaRPr/>
          </a:p>
        </p:txBody>
      </p:sp>
      <p:sp>
        <p:nvSpPr>
          <p:cNvPr id="260" name="Google Shape;260;gf9fa78f71e_0_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630"/>
              <a:buNone/>
            </a:pPr>
            <a:r>
              <a:rPr lang="cs-CZ"/>
              <a:t>Pro jednotlivé aktivity, si alespoň ze začátku můžeme psát jednoduché plány aktivit.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630"/>
              <a:buNone/>
            </a:pPr>
            <a:r>
              <a:rPr lang="cs-CZ"/>
              <a:t>V těchto plánech si vypíšeme programové cíle a jak konkrétně je budeme plnit (jaké budou konkrétní cíle).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630"/>
              <a:buNone/>
            </a:pPr>
            <a:r>
              <a:rPr lang="cs-CZ"/>
              <a:t>Tyto plány nám pomohou v organizaci aktivit, na co se v nich zaměřit, co by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630"/>
              <a:buNone/>
            </a:pPr>
            <a:r>
              <a:rPr lang="cs-CZ"/>
              <a:t>mělo proběhnout.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630"/>
              <a:buNone/>
            </a:pPr>
            <a:r>
              <a:rPr lang="cs-CZ"/>
              <a:t>Ve zbylém čase, kdy se nesoustředíme na dané cíle, posilujeme hru, sociální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630"/>
              <a:buNone/>
            </a:pPr>
            <a:r>
              <a:rPr lang="cs-CZ"/>
              <a:t>chování apod. &gt; děláme zábavu.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630"/>
              <a:buNone/>
            </a:pPr>
            <a:r>
              <a:rPr lang="cs-CZ"/>
              <a:t>Plán si můžeme upravovat podle našich potřeb, přidat si informace, například jaké materiály budu potřebovat k aktivitě, kolik času zhruba aktivita zabere, jaká použiji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630"/>
              <a:buNone/>
            </a:pPr>
            <a:r>
              <a:rPr lang="cs-CZ"/>
              <a:t>posílení.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630"/>
              <a:buNone/>
            </a:pPr>
            <a:r>
              <a:rPr lang="cs-CZ"/>
              <a:t>Vždy se snažte v aktivitě „vidět“ to, co chcete dítě učit (neděláme aktivitu jen proto,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630"/>
              <a:buNone/>
            </a:pPr>
            <a:r>
              <a:rPr lang="cs-CZ"/>
              <a:t>abychom něco dělali)</a:t>
            </a:r>
            <a:endParaRPr b="1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28c8666e96_0_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NET a operanty</a:t>
            </a:r>
            <a:endParaRPr/>
          </a:p>
        </p:txBody>
      </p:sp>
      <p:sp>
        <p:nvSpPr>
          <p:cNvPr id="266" name="Google Shape;266;g228c8666e96_0_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NET plán 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opakování verbálních operantů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ukázka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NET plán pro začátečníka a pokročilé dítě-rozdíl?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vytvoření NET plánu na vlastní dítě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29b4251902_0_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Rozdíl mezi opakováním a učením mandu</a:t>
            </a:r>
            <a:endParaRPr/>
          </a:p>
        </p:txBody>
      </p:sp>
      <p:sp>
        <p:nvSpPr>
          <p:cNvPr id="272" name="Google Shape;272;g229b4251902_0_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-zvládnuté mandy versus cílové mandy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28444c32f3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228444c32f3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Google Shape;98;g228444c32f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463" y="1690826"/>
            <a:ext cx="10947075" cy="315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28c8666e96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Klikání</a:t>
            </a:r>
            <a:endParaRPr/>
          </a:p>
        </p:txBody>
      </p:sp>
      <p:sp>
        <p:nvSpPr>
          <p:cNvPr id="278" name="Google Shape;278;g228c8666e96_0_0"/>
          <p:cNvSpPr txBox="1">
            <a:spLocks noGrp="1"/>
          </p:cNvSpPr>
          <p:nvPr>
            <p:ph type="body" idx="1"/>
          </p:nvPr>
        </p:nvSpPr>
        <p:spPr>
          <a:xfrm>
            <a:off x="838200" y="1929300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-počet klikerů dle dovedností dítěte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-pravidla klikání+formulář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-na jaké další dovednosti se dá použít</a:t>
            </a:r>
            <a:r>
              <a:rPr lang="cs-CZ" sz="2700"/>
              <a:t>?</a:t>
            </a:r>
            <a:endParaRPr sz="2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-zkoušení klikání požadavků během NET, který jste si připravili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28c8666e96_0_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Data</a:t>
            </a:r>
            <a:endParaRPr/>
          </a:p>
        </p:txBody>
      </p:sp>
      <p:sp>
        <p:nvSpPr>
          <p:cNvPr id="284" name="Google Shape;284;g228c8666e96_0_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Data, která sbíráme při učení mandů jsou 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testy za studena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listy sledovaných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grafy kumulativní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frekvence mandů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graf frekvence mandů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DLD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28444c32f3_0_103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500"/>
              <a:t>Programy F5 a F8</a:t>
            </a:r>
            <a:endParaRPr sz="3500"/>
          </a:p>
        </p:txBody>
      </p:sp>
      <p:graphicFrame>
        <p:nvGraphicFramePr>
          <p:cNvPr id="290" name="Google Shape;290;g228444c32f3_0_103"/>
          <p:cNvGraphicFramePr/>
          <p:nvPr/>
        </p:nvGraphicFramePr>
        <p:xfrm>
          <a:off x="952500" y="1127850"/>
          <a:ext cx="10287000" cy="4602300"/>
        </p:xfrm>
        <a:graphic>
          <a:graphicData uri="http://schemas.openxmlformats.org/drawingml/2006/table">
            <a:tbl>
              <a:tblPr>
                <a:noFill/>
                <a:tableStyleId>{671BFB20-ADA6-439F-9D23-0F7E28D1F0B0}</a:tableStyleId>
              </a:tblPr>
              <a:tblGrid>
                <a:gridCol w="514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Cíl: </a:t>
                      </a:r>
                      <a:r>
                        <a:rPr lang="cs-CZ" sz="2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F5</a:t>
                      </a:r>
                      <a:endParaRPr sz="2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Datum: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Spontánní požadavek (mand) oblíbené věci, hračky, která je přítomná bez pobídky dospělé osoby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Popis: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Vojtík bude schopen si vokálně žádat minimálně o 100 předmětů, které chce a to bez promptu do 3 vteřin.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Prostředí pro učení: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NET (učení v přirozeném prostředí)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Metoda učení: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Poskytnutí nejméně intruzivního, ale zároveň efektivního promptu.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Data: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 listu sledovaných dovedností dopsat datum zavedení mandu, posléze datum zvládnutí mandu. Při první příležitosti, když má dítě motivaci proveďte test za studena. 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Kritérium pro zvládnutí: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Mand je považován za zvládnutý, pokud je splněn 3 krát po sobě. 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28c8666e96_0_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Tvorba cíle</a:t>
            </a:r>
            <a:endParaRPr/>
          </a:p>
        </p:txBody>
      </p:sp>
      <p:sp>
        <p:nvSpPr>
          <p:cNvPr id="296" name="Google Shape;296;g228c8666e96_0_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Zkuste si vytvořit F8 a F9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28444c32f3_0_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Trénink mandů</a:t>
            </a:r>
            <a:endParaRPr/>
          </a:p>
        </p:txBody>
      </p:sp>
      <p:sp>
        <p:nvSpPr>
          <p:cNvPr id="104" name="Google Shape;104;g228444c32f3_0_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většina dětí získá dovednost mandování přirozeně během vývoje a nepotřebují speciální tréninkem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terapeut potřebuje umět: manipulovat s prostředím k zachycení/vytvoření motivace, udělat z učení mandů zábavu, rozlišit, kdy má věc nebo aktivita hodnotu nebo kdy ji ztrácí, je třeba nadšení a entuziasmus ze strany terapeuta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musíme mít silná posílení (určíme buďto z inventáře posílení, pozorováním nebo strukturovaným preferenčním hodnocením), případně můžeme začít posílení podmiňovat (spojujeme existující posílení s novými věcmi) - párování posílení S-S pairing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párujeme sociální posílení (úsměv, lidský hlas, fyzický kontakt, fyzickou blízkost, pochvalu) s doručováním posílení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cílem je naučit samostatné mandy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příprava prostředí před tréninkem mandů je klíčová – věci, které slouží jako posílení by neměly být volně dostupné (terapeut musí mít kontrolu nad jejich doručováním). Dané předměty ukládáme do prostředí tak, abychom je měli pod kontrolou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28444c32f3_0_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228444c32f3_0_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1" name="Google Shape;111;g228444c32f3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749" y="744212"/>
            <a:ext cx="10662524" cy="510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28444c32f3_0_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Kdy započít formální učení specifických mandů</a:t>
            </a:r>
            <a:endParaRPr/>
          </a:p>
        </p:txBody>
      </p:sp>
      <p:sp>
        <p:nvSpPr>
          <p:cNvPr id="117" name="Google Shape;117;g228444c32f3_0_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457200" lvl="0" indent="-325755" algn="l" rtl="0">
              <a:spcBef>
                <a:spcPts val="1000"/>
              </a:spcBef>
              <a:spcAft>
                <a:spcPts val="0"/>
              </a:spcAft>
              <a:buSzPct val="64285"/>
              <a:buAutoNum type="arabicPeriod"/>
            </a:pPr>
            <a:r>
              <a:rPr lang="cs-CZ"/>
              <a:t>Pozorujte jak moc velkou snahu musíte vynaložit, aby jste dítě udrželi v blízkosti sebe.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64285"/>
              <a:buAutoNum type="arabicPeriod"/>
            </a:pPr>
            <a:r>
              <a:rPr lang="cs-CZ"/>
              <a:t>Sbírejte data na toto pozitivní chování směrem k vám a často data analyzujte.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64285"/>
              <a:buAutoNum type="arabicPeriod"/>
            </a:pPr>
            <a:r>
              <a:rPr lang="cs-CZ"/>
              <a:t>Zapisujte si možná posílení – jak často a jak dlouho s nimi dítě interaguje.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64285"/>
              <a:buAutoNum type="arabicPeriod"/>
            </a:pPr>
            <a:r>
              <a:rPr lang="cs-CZ"/>
              <a:t>Začněte s tréninkem mandů, jakmile určité věci nebo aktivity při pozorování evokují silnou a konzistentní snahu je získat.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64285"/>
              <a:buAutoNum type="arabicPeriod"/>
            </a:pPr>
            <a:r>
              <a:rPr lang="cs-CZ"/>
              <a:t>Současně bychom měli učit alespoň 2 mandy, zvažte, zda máte dostatek silných motivátorů.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64285"/>
              <a:buAutoNum type="arabicPeriod"/>
            </a:pPr>
            <a:r>
              <a:rPr lang="cs-CZ"/>
              <a:t>Všímejte si, když se dítě jakýmkoliv způsobem snaží získat posílení – žádá si snahou imitovat slova nebo zvuky, natahuje se, upřeně se dívá, snaží se věc si vzít atd.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64285"/>
              <a:buAutoNum type="arabicPeriod"/>
            </a:pPr>
            <a:r>
              <a:rPr lang="cs-CZ"/>
              <a:t>Zvažte také relativní sílu daných posílení a stálost potenciálních cílů (mandů). Některá posílení nemohou být doručována často, některá je těžké kontrolovat – dítě k nim má přístup i přes naše snahy o změnu prostředí.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28444c32f3_0_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Výběr posílení pro trénink mandů raného studenta</a:t>
            </a:r>
            <a:endParaRPr/>
          </a:p>
        </p:txBody>
      </p:sp>
      <p:sp>
        <p:nvSpPr>
          <p:cNvPr id="123" name="Google Shape;123;g228444c32f3_0_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Vyberte věci, které mohou konzumovat (malé kousíčky) nebo mají omezené trvání (bubliny – prasknou).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Využívejte věcí a aktivit, které jsou konzistentně motivující pro dítě (to, co dítě často a po delší dobu chce - auta, trampolínu, malovat…).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Vyberte věci, které je snadné doručovat HNED.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Pojmenovávejte slovy, které jsou pro děti známé, které slýchá často v běžném životě, v rodině. U malých dětí můžeme používat také citoslovce (houpy, hopi, lala).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Slova u vokálních raných studentů by měla být jednoduchá na výslovnost (šalina vs. tramvaj).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U znakařů vybírejte pohyby, které jsou jednoduché na provedení a zároveň snadné při promptování. Nejjednodušší pohyby jsou oběma rukama s dotykem na těle.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Vyhýbejte se obecným slovům, které mohou označovat více posílení (jídlo, hračka, pomoz, prosím, ještě apod.).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81967eb3e_0_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/>
              <a:t>Mandování</a:t>
            </a:r>
            <a:endParaRPr/>
          </a:p>
        </p:txBody>
      </p:sp>
      <p:sp>
        <p:nvSpPr>
          <p:cNvPr id="129" name="Google Shape;129;gf81967eb3e_0_30"/>
          <p:cNvSpPr txBox="1">
            <a:spLocks noGrp="1"/>
          </p:cNvSpPr>
          <p:nvPr>
            <p:ph type="body" idx="1"/>
          </p:nvPr>
        </p:nvSpPr>
        <p:spPr>
          <a:xfrm>
            <a:off x="838200" y="18716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lang="cs-CZ"/>
              <a:t>Druhy mandů</a:t>
            </a:r>
            <a:endParaRPr/>
          </a:p>
          <a:p>
            <a:pPr marL="457200" lvl="0" indent="-33432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cs-CZ"/>
              <a:t>mand s přiblížením (</a:t>
            </a:r>
            <a:r>
              <a:rPr lang="cs-CZ" u="sng">
                <a:solidFill>
                  <a:schemeClr val="hlink"/>
                </a:solidFill>
                <a:hlinkClick r:id="rId3"/>
              </a:rPr>
              <a:t>https://is.muni.cz/el/ped/jaro2021/IVk101/index.qwarp?prejit=6390037</a:t>
            </a:r>
            <a:r>
              <a:rPr lang="cs-CZ"/>
              <a:t>)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endParaRPr/>
          </a:p>
          <a:p>
            <a:pPr marL="457200" lvl="0" indent="-33432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cs-CZ"/>
              <a:t>mand ve dvou pokusech (</a:t>
            </a:r>
            <a:r>
              <a:rPr lang="cs-CZ" u="sng">
                <a:solidFill>
                  <a:schemeClr val="hlink"/>
                </a:solidFill>
                <a:hlinkClick r:id="rId4"/>
              </a:rPr>
              <a:t>https://is.muni.cz/el/ped/jaro2021/IVk101/index.qwarp?prejit=6390036</a:t>
            </a:r>
            <a:r>
              <a:rPr lang="cs-CZ"/>
              <a:t>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lang="cs-CZ"/>
              <a:t>Neptat se: “co chceš”, dítě by to mělo dělat spontánně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28444c32f3_0_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Příklad při učení mandů u raného studenta</a:t>
            </a:r>
            <a:endParaRPr/>
          </a:p>
        </p:txBody>
      </p:sp>
      <p:sp>
        <p:nvSpPr>
          <p:cNvPr id="135" name="Google Shape;135;g228444c32f3_0_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1.Vytvořit motivaci (MO): Houpáme dítě na kolenou, občas ho zvedneme do vzduchu víc (vytváříme MO).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2.Párování: Terapeut doručí posílení s modelem slova/znaku (párovací fáze) tzv. zadarmo.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3. Prompt: Terapeut přestane houpat (časová prodleva, pár sekund), promptuje znak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pro houpání/řekne: „houpej“, a po reakci dítěte (dítě znakuje nebo si řekne) znovu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začne houpat.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4.Odstraňování promptů: Terapeut znovu zastaví (časová prodleva), počká na reakcí dítěte (znak/slovo), znovu začne houpat (při samostatnější reakci dítěte začne houpat víc).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Pozn: Nechceme po dítěti, aby vždy mandovalo, doručujeme posílení také zadarmo. ZÁBAVNOST!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2726</Words>
  <Application>Microsoft Office PowerPoint</Application>
  <PresentationFormat>Širokoúhlá obrazovka</PresentationFormat>
  <Paragraphs>235</Paragraphs>
  <Slides>33</Slides>
  <Notes>33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7" baseType="lpstr">
      <vt:lpstr>Arial</vt:lpstr>
      <vt:lpstr>Calibri</vt:lpstr>
      <vt:lpstr>Times New Roman</vt:lpstr>
      <vt:lpstr>Office Theme</vt:lpstr>
      <vt:lpstr>Mandy a NET</vt:lpstr>
      <vt:lpstr>Mandování</vt:lpstr>
      <vt:lpstr>Prezentace aplikace PowerPoint</vt:lpstr>
      <vt:lpstr>Trénink mandů</vt:lpstr>
      <vt:lpstr>Prezentace aplikace PowerPoint</vt:lpstr>
      <vt:lpstr>Kdy započít formální učení specifických mandů</vt:lpstr>
      <vt:lpstr>Výběr posílení pro trénink mandů raného studenta</vt:lpstr>
      <vt:lpstr>Mandování</vt:lpstr>
      <vt:lpstr>Příklad při učení mandů u raného studenta</vt:lpstr>
      <vt:lpstr>Prezentace aplikace PowerPoint</vt:lpstr>
      <vt:lpstr>Promptování</vt:lpstr>
      <vt:lpstr>Prezentace aplikace PowerPoint</vt:lpstr>
      <vt:lpstr>Prezentace aplikace PowerPoint</vt:lpstr>
      <vt:lpstr>Techniky promptování a fading</vt:lpstr>
      <vt:lpstr>Techniky promptování a fading</vt:lpstr>
      <vt:lpstr>Promptování</vt:lpstr>
      <vt:lpstr>Kritéria pro výběr promptů</vt:lpstr>
      <vt:lpstr>Oprava chyby v mandech</vt:lpstr>
      <vt:lpstr>Oprava chyby v mandech</vt:lpstr>
      <vt:lpstr>Diskriminační trénink při učení mandů</vt:lpstr>
      <vt:lpstr>Diskriminační trénink při učení mandů</vt:lpstr>
      <vt:lpstr>Generalizace naučených mandů</vt:lpstr>
      <vt:lpstr>Co může bránit dítěti v rozvoji širokého repertoáru mandů </vt:lpstr>
      <vt:lpstr>Co může bránit dítěti v rozvoji širokého repertoáru mandů </vt:lpstr>
      <vt:lpstr>Prezentace aplikace PowerPoint</vt:lpstr>
      <vt:lpstr>NET (Učení v přirozeném prostředí)</vt:lpstr>
      <vt:lpstr>NET Plán  (plán pro učení v přirozeném prostředí)</vt:lpstr>
      <vt:lpstr>NET a operanty</vt:lpstr>
      <vt:lpstr>Rozdíl mezi opakováním a učením mandu</vt:lpstr>
      <vt:lpstr>Klikání</vt:lpstr>
      <vt:lpstr>Data</vt:lpstr>
      <vt:lpstr>Programy F5 a F8</vt:lpstr>
      <vt:lpstr>Tvorba cíle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Mandy a NET</dc:title>
  <cp:lastModifiedBy>Lucie Lukášová</cp:lastModifiedBy>
  <cp:revision>1</cp:revision>
  <dcterms:created xsi:type="dcterms:W3CDTF">2021-10-04T19:20:24Z</dcterms:created>
  <dcterms:modified xsi:type="dcterms:W3CDTF">2023-05-25T12:13:26Z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60C25859532D4C6FA4365DE3217FDFFD</vt:lpwstr>
  </property>
  <property fmtid="{D5CDD505-2E9C-101B-9397-08002B2CF9AE}" pid="3" name="KSOProductBuildVer">
    <vt:lpwstr>1033-11.2.0.10323</vt:lpwstr>
  </property>
</Properties>
</file>