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31" roundtripDataSignature="AMtx7miUhpBdgS7Vjm61lOkQa+BpV2NlW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slide" Target="slides/slide25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customschemas.google.com/relationships/presentationmetadata" Target="metadata"/><Relationship Id="rId30" Type="http://schemas.openxmlformats.org/officeDocument/2006/relationships/slide" Target="slides/slide26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" name="Google Shape;198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" name="Google Shape;204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" name="Google Shape;210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" name="Google Shape;216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" name="Google Shape;223;p1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9" name="Google Shape;229;p1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5" name="Google Shape;235;p2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1" name="Google Shape;241;p2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7" name="Google Shape;247;p2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3" name="Google Shape;253;p2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9" name="Google Shape;259;p2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5" name="Google Shape;265;p2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1" name="Google Shape;271;p2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8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8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2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2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2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37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3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3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3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8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38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3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3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3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9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2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2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2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0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30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3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3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3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3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31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31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3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3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3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32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32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32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32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32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3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3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3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3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3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3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3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3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3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3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5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35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35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3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3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3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6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36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36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3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3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3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27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2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2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2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hyperlink" Target="https://is.muni.cz/el/ped/jaro2021/IVk101/index.qwarp?prejit=6390036" TargetMode="External"/><Relationship Id="rId4" Type="http://schemas.openxmlformats.org/officeDocument/2006/relationships/hyperlink" Target="https://www.youtube.com/watch?v=BDiQN6I9pqw&amp;t=55s" TargetMode="Externa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7.png"/><Relationship Id="rId7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/>
          <p:nvPr>
            <p:ph type="ctrTitle"/>
          </p:nvPr>
        </p:nvSpPr>
        <p:spPr>
          <a:xfrm>
            <a:off x="1524000" y="1122372"/>
            <a:ext cx="9144000" cy="171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cs-CZ"/>
              <a:t>Posílení a motivace</a:t>
            </a:r>
            <a:endParaRPr/>
          </a:p>
        </p:txBody>
      </p:sp>
      <p:sp>
        <p:nvSpPr>
          <p:cNvPr id="85" name="Google Shape;85;p1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25000"/>
              <a:buNone/>
            </a:pPr>
            <a:r>
              <a:rPr b="1" lang="cs-CZ"/>
              <a:t>PdF: IVp003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25000"/>
              <a:buNone/>
            </a:pPr>
            <a:r>
              <a:rPr b="1" lang="cs-CZ"/>
              <a:t>Praktické postupy při výuce dítěte s poruchou autistického spektra nebo jiným neurovývojovým postižením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25000"/>
              <a:buNone/>
            </a:pPr>
            <a:r>
              <a:rPr lang="cs-CZ"/>
              <a:t>Vyučující: Mgr. et Bc. Lucie Mudroch Lukášová, M.Sc., BCBA a Mgr. Lucie Vozáková, BCBA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/>
              <a:t>Posílení vs. odměna</a:t>
            </a:r>
            <a:endParaRPr/>
          </a:p>
        </p:txBody>
      </p:sp>
      <p:sp>
        <p:nvSpPr>
          <p:cNvPr id="147" name="Google Shape;147;p10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/>
              <a:t>zjednodušení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/>
              <a:t>odměna nemusí být vždy posílením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/>
              <a:t>Je tablet posílení?</a:t>
            </a:r>
            <a:endParaRPr/>
          </a:p>
        </p:txBody>
      </p:sp>
      <p:sp>
        <p:nvSpPr>
          <p:cNvPr id="153" name="Google Shape;153;p1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sp>
        <p:nvSpPr>
          <p:cNvPr id="154" name="Google Shape;154;p12"/>
          <p:cNvSpPr/>
          <p:nvPr/>
        </p:nvSpPr>
        <p:spPr>
          <a:xfrm>
            <a:off x="4471035" y="2157095"/>
            <a:ext cx="2980690" cy="312864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34286" y="41626"/>
                </a:moveTo>
                <a:cubicBezTo>
                  <a:pt x="34286" y="28096"/>
                  <a:pt x="45798" y="17128"/>
                  <a:pt x="60000" y="17128"/>
                </a:cubicBezTo>
                <a:cubicBezTo>
                  <a:pt x="74202" y="17128"/>
                  <a:pt x="85714" y="28096"/>
                  <a:pt x="85714" y="41626"/>
                </a:cubicBezTo>
                <a:lnTo>
                  <a:pt x="85714" y="41626"/>
                </a:lnTo>
                <a:cubicBezTo>
                  <a:pt x="85714" y="51774"/>
                  <a:pt x="79958" y="60000"/>
                  <a:pt x="72857" y="60000"/>
                </a:cubicBezTo>
                <a:cubicBezTo>
                  <a:pt x="69307" y="60000"/>
                  <a:pt x="66429" y="64113"/>
                  <a:pt x="66429" y="69187"/>
                </a:cubicBezTo>
                <a:lnTo>
                  <a:pt x="66429" y="81436"/>
                </a:lnTo>
                <a:lnTo>
                  <a:pt x="53571" y="81436"/>
                </a:lnTo>
                <a:lnTo>
                  <a:pt x="53571" y="69187"/>
                </a:lnTo>
                <a:lnTo>
                  <a:pt x="53571" y="69187"/>
                </a:lnTo>
                <a:cubicBezTo>
                  <a:pt x="53571" y="59039"/>
                  <a:pt x="59328" y="50813"/>
                  <a:pt x="66429" y="50813"/>
                </a:cubicBezTo>
                <a:cubicBezTo>
                  <a:pt x="69979" y="50813"/>
                  <a:pt x="72857" y="46700"/>
                  <a:pt x="72857" y="41626"/>
                </a:cubicBezTo>
                <a:cubicBezTo>
                  <a:pt x="72857" y="34861"/>
                  <a:pt x="67101" y="29377"/>
                  <a:pt x="60000" y="29377"/>
                </a:cubicBezTo>
                <a:cubicBezTo>
                  <a:pt x="52899" y="29377"/>
                  <a:pt x="47143" y="34861"/>
                  <a:pt x="47143" y="41626"/>
                </a:cubicBezTo>
                <a:close/>
                <a:moveTo>
                  <a:pt x="60000" y="84498"/>
                </a:moveTo>
                <a:lnTo>
                  <a:pt x="60000" y="84498"/>
                </a:lnTo>
                <a:cubicBezTo>
                  <a:pt x="65326" y="84498"/>
                  <a:pt x="69643" y="88611"/>
                  <a:pt x="69643" y="93685"/>
                </a:cubicBezTo>
                <a:cubicBezTo>
                  <a:pt x="69643" y="98759"/>
                  <a:pt x="65326" y="102872"/>
                  <a:pt x="60000" y="102872"/>
                </a:cubicBezTo>
                <a:cubicBezTo>
                  <a:pt x="54674" y="102872"/>
                  <a:pt x="50357" y="98759"/>
                  <a:pt x="50357" y="93685"/>
                </a:cubicBezTo>
                <a:cubicBezTo>
                  <a:pt x="50357" y="88611"/>
                  <a:pt x="54674" y="84498"/>
                  <a:pt x="60000" y="84498"/>
                </a:cubicBezTo>
                <a:close/>
              </a:path>
              <a:path extrusionOk="0" fill="darken" h="120000" w="120000">
                <a:moveTo>
                  <a:pt x="34286" y="41626"/>
                </a:moveTo>
                <a:cubicBezTo>
                  <a:pt x="34286" y="28096"/>
                  <a:pt x="45798" y="17128"/>
                  <a:pt x="60000" y="17128"/>
                </a:cubicBezTo>
                <a:cubicBezTo>
                  <a:pt x="74202" y="17128"/>
                  <a:pt x="85714" y="28096"/>
                  <a:pt x="85714" y="41626"/>
                </a:cubicBezTo>
                <a:lnTo>
                  <a:pt x="85714" y="41626"/>
                </a:lnTo>
                <a:cubicBezTo>
                  <a:pt x="85714" y="51774"/>
                  <a:pt x="79958" y="60000"/>
                  <a:pt x="72857" y="60000"/>
                </a:cubicBezTo>
                <a:cubicBezTo>
                  <a:pt x="69307" y="60000"/>
                  <a:pt x="66429" y="64113"/>
                  <a:pt x="66429" y="69187"/>
                </a:cubicBezTo>
                <a:lnTo>
                  <a:pt x="66429" y="81436"/>
                </a:lnTo>
                <a:lnTo>
                  <a:pt x="53571" y="81436"/>
                </a:lnTo>
                <a:lnTo>
                  <a:pt x="53571" y="69187"/>
                </a:lnTo>
                <a:lnTo>
                  <a:pt x="53571" y="69187"/>
                </a:lnTo>
                <a:cubicBezTo>
                  <a:pt x="53571" y="59039"/>
                  <a:pt x="59328" y="50813"/>
                  <a:pt x="66429" y="50813"/>
                </a:cubicBezTo>
                <a:cubicBezTo>
                  <a:pt x="69979" y="50813"/>
                  <a:pt x="72857" y="46700"/>
                  <a:pt x="72857" y="41626"/>
                </a:cubicBezTo>
                <a:cubicBezTo>
                  <a:pt x="72857" y="34861"/>
                  <a:pt x="67101" y="29377"/>
                  <a:pt x="60000" y="29377"/>
                </a:cubicBezTo>
                <a:cubicBezTo>
                  <a:pt x="52899" y="29377"/>
                  <a:pt x="47143" y="34861"/>
                  <a:pt x="47143" y="41626"/>
                </a:cubicBezTo>
                <a:close/>
                <a:moveTo>
                  <a:pt x="60000" y="84498"/>
                </a:moveTo>
                <a:lnTo>
                  <a:pt x="60000" y="84498"/>
                </a:lnTo>
                <a:cubicBezTo>
                  <a:pt x="65326" y="84498"/>
                  <a:pt x="69643" y="88611"/>
                  <a:pt x="69643" y="93685"/>
                </a:cubicBezTo>
                <a:cubicBezTo>
                  <a:pt x="69643" y="98759"/>
                  <a:pt x="65326" y="102872"/>
                  <a:pt x="60000" y="102872"/>
                </a:cubicBezTo>
                <a:cubicBezTo>
                  <a:pt x="54674" y="102872"/>
                  <a:pt x="50357" y="98759"/>
                  <a:pt x="50357" y="93685"/>
                </a:cubicBezTo>
                <a:cubicBezTo>
                  <a:pt x="50357" y="88611"/>
                  <a:pt x="54674" y="84498"/>
                  <a:pt x="60000" y="84498"/>
                </a:cubicBezTo>
                <a:close/>
              </a:path>
              <a:path extrusionOk="0" fill="none" h="120000" w="120000">
                <a:moveTo>
                  <a:pt x="34286" y="41626"/>
                </a:moveTo>
                <a:cubicBezTo>
                  <a:pt x="34286" y="28096"/>
                  <a:pt x="45798" y="17128"/>
                  <a:pt x="60000" y="17128"/>
                </a:cubicBezTo>
                <a:cubicBezTo>
                  <a:pt x="74202" y="17128"/>
                  <a:pt x="85714" y="28096"/>
                  <a:pt x="85714" y="41626"/>
                </a:cubicBezTo>
                <a:lnTo>
                  <a:pt x="85714" y="41626"/>
                </a:lnTo>
                <a:cubicBezTo>
                  <a:pt x="85714" y="51774"/>
                  <a:pt x="79958" y="60000"/>
                  <a:pt x="72857" y="60000"/>
                </a:cubicBezTo>
                <a:cubicBezTo>
                  <a:pt x="69307" y="60000"/>
                  <a:pt x="66429" y="64113"/>
                  <a:pt x="66429" y="69187"/>
                </a:cubicBezTo>
                <a:lnTo>
                  <a:pt x="66429" y="81436"/>
                </a:lnTo>
                <a:lnTo>
                  <a:pt x="53571" y="81436"/>
                </a:lnTo>
                <a:lnTo>
                  <a:pt x="53571" y="69187"/>
                </a:lnTo>
                <a:lnTo>
                  <a:pt x="53571" y="69187"/>
                </a:lnTo>
                <a:cubicBezTo>
                  <a:pt x="53571" y="59039"/>
                  <a:pt x="59328" y="50813"/>
                  <a:pt x="66429" y="50813"/>
                </a:cubicBezTo>
                <a:cubicBezTo>
                  <a:pt x="69979" y="50813"/>
                  <a:pt x="72857" y="46700"/>
                  <a:pt x="72857" y="41626"/>
                </a:cubicBezTo>
                <a:cubicBezTo>
                  <a:pt x="72857" y="34861"/>
                  <a:pt x="67101" y="29377"/>
                  <a:pt x="60000" y="29377"/>
                </a:cubicBezTo>
                <a:cubicBezTo>
                  <a:pt x="52899" y="29377"/>
                  <a:pt x="47143" y="34861"/>
                  <a:pt x="47143" y="41626"/>
                </a:cubicBezTo>
                <a:close/>
                <a:moveTo>
                  <a:pt x="60000" y="84498"/>
                </a:moveTo>
                <a:lnTo>
                  <a:pt x="60000" y="84498"/>
                </a:lnTo>
                <a:cubicBezTo>
                  <a:pt x="65326" y="84498"/>
                  <a:pt x="69643" y="88611"/>
                  <a:pt x="69643" y="93685"/>
                </a:cubicBezTo>
                <a:cubicBezTo>
                  <a:pt x="69643" y="98759"/>
                  <a:pt x="65326" y="102872"/>
                  <a:pt x="60000" y="102872"/>
                </a:cubicBezTo>
                <a:cubicBezTo>
                  <a:pt x="54674" y="102872"/>
                  <a:pt x="50357" y="98759"/>
                  <a:pt x="50357" y="93685"/>
                </a:cubicBezTo>
                <a:cubicBezTo>
                  <a:pt x="50357" y="88611"/>
                  <a:pt x="54674" y="84498"/>
                  <a:pt x="60000" y="84498"/>
                </a:cubicBezTo>
                <a:close/>
              </a:path>
              <a:path extrusionOk="0" fill="none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chemeClr val="accent1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/>
              <a:t>Vlastnosti posílení</a:t>
            </a:r>
            <a:endParaRPr/>
          </a:p>
        </p:txBody>
      </p:sp>
      <p:sp>
        <p:nvSpPr>
          <p:cNvPr id="160" name="Google Shape;160;p1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/>
              <a:t>vždy jsou následkem chování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/>
              <a:t>následují okamžitě po chování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/>
              <a:t>zvyšují jeho výskyt v budoucnu, případně ho udržují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/>
              <a:t>v čase se mění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/>
              <a:t>jsou situačně závislá</a:t>
            </a:r>
            <a:endParaRPr/>
          </a:p>
          <a:p>
            <a:pPr indent="-1651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cs-CZ"/>
              <a:t>individuální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/>
              <a:t>Různé kategorie posílení</a:t>
            </a:r>
            <a:endParaRPr/>
          </a:p>
        </p:txBody>
      </p:sp>
      <p:sp>
        <p:nvSpPr>
          <p:cNvPr id="166" name="Google Shape;166;p1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grpSp>
        <p:nvGrpSpPr>
          <p:cNvPr id="167" name="Google Shape;167;p13"/>
          <p:cNvGrpSpPr/>
          <p:nvPr/>
        </p:nvGrpSpPr>
        <p:grpSpPr>
          <a:xfrm>
            <a:off x="4927600" y="1757363"/>
            <a:ext cx="2303463" cy="4076700"/>
            <a:chOff x="0" y="0"/>
            <a:chExt cx="2275840" cy="4027943"/>
          </a:xfrm>
        </p:grpSpPr>
        <p:sp>
          <p:nvSpPr>
            <p:cNvPr id="168" name="Google Shape;168;p13"/>
            <p:cNvSpPr/>
            <p:nvPr/>
          </p:nvSpPr>
          <p:spPr>
            <a:xfrm>
              <a:off x="0" y="0"/>
              <a:ext cx="2275840" cy="4003040"/>
            </a:xfrm>
            <a:prstGeom prst="rtTriangle">
              <a:avLst/>
            </a:prstGeom>
            <a:solidFill>
              <a:srgbClr val="7F7F7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" name="Google Shape;169;p13"/>
            <p:cNvSpPr/>
            <p:nvPr/>
          </p:nvSpPr>
          <p:spPr>
            <a:xfrm rot="10800000">
              <a:off x="0" y="24903"/>
              <a:ext cx="2275840" cy="4003040"/>
            </a:xfrm>
            <a:prstGeom prst="rtTriangle">
              <a:avLst/>
            </a:prstGeom>
            <a:solidFill>
              <a:srgbClr val="35363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0" name="Google Shape;170;p13"/>
          <p:cNvSpPr/>
          <p:nvPr/>
        </p:nvSpPr>
        <p:spPr>
          <a:xfrm>
            <a:off x="5284570" y="2815427"/>
            <a:ext cx="1723147" cy="1881456"/>
          </a:xfrm>
          <a:custGeom>
            <a:rect b="b" l="l" r="r" t="t"/>
            <a:pathLst>
              <a:path extrusionOk="0" h="606353" w="555334">
                <a:moveTo>
                  <a:pt x="481435" y="482289"/>
                </a:moveTo>
                <a:lnTo>
                  <a:pt x="448941" y="514557"/>
                </a:lnTo>
                <a:lnTo>
                  <a:pt x="440493" y="506212"/>
                </a:lnTo>
                <a:cubicBezTo>
                  <a:pt x="435573" y="501205"/>
                  <a:pt x="427403" y="501205"/>
                  <a:pt x="422390" y="506212"/>
                </a:cubicBezTo>
                <a:cubicBezTo>
                  <a:pt x="417469" y="511126"/>
                  <a:pt x="417469" y="519286"/>
                  <a:pt x="422390" y="524200"/>
                </a:cubicBezTo>
                <a:lnTo>
                  <a:pt x="439750" y="541632"/>
                </a:lnTo>
                <a:cubicBezTo>
                  <a:pt x="442257" y="544043"/>
                  <a:pt x="445414" y="545341"/>
                  <a:pt x="448756" y="545341"/>
                </a:cubicBezTo>
                <a:cubicBezTo>
                  <a:pt x="452284" y="545341"/>
                  <a:pt x="455440" y="544043"/>
                  <a:pt x="457854" y="541632"/>
                </a:cubicBezTo>
                <a:lnTo>
                  <a:pt x="499445" y="500370"/>
                </a:lnTo>
                <a:cubicBezTo>
                  <a:pt x="504366" y="495456"/>
                  <a:pt x="504366" y="487389"/>
                  <a:pt x="499538" y="482289"/>
                </a:cubicBezTo>
                <a:cubicBezTo>
                  <a:pt x="494618" y="477375"/>
                  <a:pt x="486448" y="477375"/>
                  <a:pt x="481435" y="482289"/>
                </a:cubicBezTo>
                <a:close/>
                <a:moveTo>
                  <a:pt x="460917" y="417661"/>
                </a:moveTo>
                <a:cubicBezTo>
                  <a:pt x="513185" y="417661"/>
                  <a:pt x="555334" y="459943"/>
                  <a:pt x="555334" y="511961"/>
                </a:cubicBezTo>
                <a:cubicBezTo>
                  <a:pt x="555334" y="564071"/>
                  <a:pt x="513000" y="606353"/>
                  <a:pt x="460917" y="606353"/>
                </a:cubicBezTo>
                <a:cubicBezTo>
                  <a:pt x="408835" y="606353"/>
                  <a:pt x="366501" y="564071"/>
                  <a:pt x="366501" y="511961"/>
                </a:cubicBezTo>
                <a:cubicBezTo>
                  <a:pt x="366501" y="459943"/>
                  <a:pt x="408835" y="417661"/>
                  <a:pt x="460917" y="417661"/>
                </a:cubicBezTo>
                <a:close/>
                <a:moveTo>
                  <a:pt x="151465" y="315977"/>
                </a:moveTo>
                <a:lnTo>
                  <a:pt x="188788" y="433982"/>
                </a:lnTo>
                <a:lnTo>
                  <a:pt x="195844" y="456230"/>
                </a:lnTo>
                <a:lnTo>
                  <a:pt x="196030" y="455952"/>
                </a:lnTo>
                <a:lnTo>
                  <a:pt x="202157" y="474770"/>
                </a:lnTo>
                <a:lnTo>
                  <a:pt x="222026" y="419058"/>
                </a:lnTo>
                <a:cubicBezTo>
                  <a:pt x="173469" y="351573"/>
                  <a:pt x="231775" y="352129"/>
                  <a:pt x="235024" y="352315"/>
                </a:cubicBezTo>
                <a:cubicBezTo>
                  <a:pt x="238181" y="352129"/>
                  <a:pt x="296394" y="351573"/>
                  <a:pt x="248022" y="419058"/>
                </a:cubicBezTo>
                <a:lnTo>
                  <a:pt x="267705" y="474863"/>
                </a:lnTo>
                <a:lnTo>
                  <a:pt x="273833" y="456137"/>
                </a:lnTo>
                <a:lnTo>
                  <a:pt x="274018" y="456323"/>
                </a:lnTo>
                <a:lnTo>
                  <a:pt x="281075" y="434075"/>
                </a:lnTo>
                <a:lnTo>
                  <a:pt x="318398" y="315977"/>
                </a:lnTo>
                <a:cubicBezTo>
                  <a:pt x="318398" y="315977"/>
                  <a:pt x="366305" y="349719"/>
                  <a:pt x="425261" y="364644"/>
                </a:cubicBezTo>
                <a:cubicBezTo>
                  <a:pt x="430831" y="366127"/>
                  <a:pt x="435659" y="368074"/>
                  <a:pt x="440023" y="370669"/>
                </a:cubicBezTo>
                <a:cubicBezTo>
                  <a:pt x="446522" y="374563"/>
                  <a:pt x="444572" y="384574"/>
                  <a:pt x="437145" y="385872"/>
                </a:cubicBezTo>
                <a:cubicBezTo>
                  <a:pt x="377632" y="396996"/>
                  <a:pt x="332417" y="449278"/>
                  <a:pt x="332417" y="511942"/>
                </a:cubicBezTo>
                <a:cubicBezTo>
                  <a:pt x="332417" y="523807"/>
                  <a:pt x="333995" y="535302"/>
                  <a:pt x="337152" y="546333"/>
                </a:cubicBezTo>
                <a:cubicBezTo>
                  <a:pt x="307535" y="552266"/>
                  <a:pt x="273369" y="556252"/>
                  <a:pt x="235024" y="556252"/>
                </a:cubicBezTo>
                <a:cubicBezTo>
                  <a:pt x="91302" y="556067"/>
                  <a:pt x="5514" y="500447"/>
                  <a:pt x="5514" y="500447"/>
                </a:cubicBezTo>
                <a:cubicBezTo>
                  <a:pt x="3008" y="485523"/>
                  <a:pt x="408" y="451502"/>
                  <a:pt x="408" y="451502"/>
                </a:cubicBezTo>
                <a:cubicBezTo>
                  <a:pt x="-1356" y="426474"/>
                  <a:pt x="779" y="375860"/>
                  <a:pt x="44602" y="364644"/>
                </a:cubicBezTo>
                <a:cubicBezTo>
                  <a:pt x="103557" y="349534"/>
                  <a:pt x="151465" y="315977"/>
                  <a:pt x="151465" y="315977"/>
                </a:cubicBezTo>
                <a:close/>
                <a:moveTo>
                  <a:pt x="227577" y="446"/>
                </a:moveTo>
                <a:cubicBezTo>
                  <a:pt x="253567" y="-1779"/>
                  <a:pt x="273339" y="4617"/>
                  <a:pt x="287448" y="13053"/>
                </a:cubicBezTo>
                <a:cubicBezTo>
                  <a:pt x="308612" y="24641"/>
                  <a:pt x="316688" y="40122"/>
                  <a:pt x="316688" y="40122"/>
                </a:cubicBezTo>
                <a:cubicBezTo>
                  <a:pt x="316688" y="40122"/>
                  <a:pt x="365049" y="43552"/>
                  <a:pt x="348712" y="141721"/>
                </a:cubicBezTo>
                <a:cubicBezTo>
                  <a:pt x="347691" y="146913"/>
                  <a:pt x="346391" y="152104"/>
                  <a:pt x="344535" y="157295"/>
                </a:cubicBezTo>
                <a:cubicBezTo>
                  <a:pt x="354188" y="156368"/>
                  <a:pt x="365513" y="161930"/>
                  <a:pt x="354745" y="199937"/>
                </a:cubicBezTo>
                <a:cubicBezTo>
                  <a:pt x="346948" y="227747"/>
                  <a:pt x="339708" y="235349"/>
                  <a:pt x="334139" y="235905"/>
                </a:cubicBezTo>
                <a:cubicBezTo>
                  <a:pt x="328940" y="268721"/>
                  <a:pt x="302671" y="310529"/>
                  <a:pt x="261457" y="325361"/>
                </a:cubicBezTo>
                <a:cubicBezTo>
                  <a:pt x="244378" y="331572"/>
                  <a:pt x="225534" y="331572"/>
                  <a:pt x="208362" y="325454"/>
                </a:cubicBezTo>
                <a:cubicBezTo>
                  <a:pt x="166498" y="310807"/>
                  <a:pt x="141065" y="268906"/>
                  <a:pt x="135959" y="235905"/>
                </a:cubicBezTo>
                <a:cubicBezTo>
                  <a:pt x="130390" y="235349"/>
                  <a:pt x="123057" y="227562"/>
                  <a:pt x="115260" y="199937"/>
                </a:cubicBezTo>
                <a:cubicBezTo>
                  <a:pt x="104492" y="161930"/>
                  <a:pt x="115909" y="156368"/>
                  <a:pt x="125656" y="157388"/>
                </a:cubicBezTo>
                <a:cubicBezTo>
                  <a:pt x="123799" y="152197"/>
                  <a:pt x="122500" y="147005"/>
                  <a:pt x="121479" y="141814"/>
                </a:cubicBezTo>
                <a:cubicBezTo>
                  <a:pt x="118044" y="124108"/>
                  <a:pt x="117116" y="107700"/>
                  <a:pt x="121200" y="91849"/>
                </a:cubicBezTo>
                <a:cubicBezTo>
                  <a:pt x="126213" y="70713"/>
                  <a:pt x="137537" y="53841"/>
                  <a:pt x="150440" y="40678"/>
                </a:cubicBezTo>
                <a:cubicBezTo>
                  <a:pt x="158516" y="32149"/>
                  <a:pt x="167612" y="24641"/>
                  <a:pt x="177452" y="18430"/>
                </a:cubicBezTo>
                <a:cubicBezTo>
                  <a:pt x="185342" y="12868"/>
                  <a:pt x="194160" y="8233"/>
                  <a:pt x="203628" y="4988"/>
                </a:cubicBezTo>
                <a:cubicBezTo>
                  <a:pt x="211240" y="2393"/>
                  <a:pt x="219130" y="817"/>
                  <a:pt x="227577" y="446"/>
                </a:cubicBezTo>
                <a:close/>
              </a:path>
            </a:pathLst>
          </a:cu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71" name="Google Shape;171;p13"/>
          <p:cNvCxnSpPr/>
          <p:nvPr/>
        </p:nvCxnSpPr>
        <p:spPr>
          <a:xfrm rot="10800000">
            <a:off x="1078992" y="2889504"/>
            <a:ext cx="3483864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lg" w="lg" type="oval"/>
          </a:ln>
        </p:spPr>
      </p:cxnSp>
      <p:grpSp>
        <p:nvGrpSpPr>
          <p:cNvPr id="172" name="Google Shape;172;p13"/>
          <p:cNvGrpSpPr/>
          <p:nvPr/>
        </p:nvGrpSpPr>
        <p:grpSpPr>
          <a:xfrm>
            <a:off x="761932" y="1393726"/>
            <a:ext cx="3808480" cy="1462001"/>
            <a:chOff x="8246903" y="2456670"/>
            <a:chExt cx="3233053" cy="1462339"/>
          </a:xfrm>
        </p:grpSpPr>
        <p:grpSp>
          <p:nvGrpSpPr>
            <p:cNvPr id="173" name="Google Shape;173;p13"/>
            <p:cNvGrpSpPr/>
            <p:nvPr/>
          </p:nvGrpSpPr>
          <p:grpSpPr>
            <a:xfrm>
              <a:off x="9109939" y="2456670"/>
              <a:ext cx="2370017" cy="1462339"/>
              <a:chOff x="3106598" y="5002760"/>
              <a:chExt cx="2370017" cy="1462339"/>
            </a:xfrm>
          </p:grpSpPr>
          <p:sp>
            <p:nvSpPr>
              <p:cNvPr id="174" name="Google Shape;174;p13"/>
              <p:cNvSpPr/>
              <p:nvPr/>
            </p:nvSpPr>
            <p:spPr>
              <a:xfrm>
                <a:off x="3106598" y="5002760"/>
                <a:ext cx="2250008" cy="92223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i="0" lang="cs-CZ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Jedlá posílení</a:t>
                </a:r>
                <a:br>
                  <a:rPr b="1" i="0" lang="cs-CZ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</a:br>
                <a:endParaRPr b="1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5" name="Google Shape;175;p13"/>
              <p:cNvSpPr/>
              <p:nvPr/>
            </p:nvSpPr>
            <p:spPr>
              <a:xfrm>
                <a:off x="3106598" y="5404404"/>
                <a:ext cx="2370017" cy="106069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-285750" lvl="0" marL="285750" marR="0" rtl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Char char="•"/>
                </a:pPr>
                <a:r>
                  <a:rPr b="0" i="0" lang="cs-CZ" sz="14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oblíbené pochutiny</a:t>
                </a:r>
                <a:endParaRPr b="0" i="0" sz="14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indent="-285750" lvl="0" marL="285750" marR="0" rtl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Char char="•"/>
                </a:pPr>
                <a:r>
                  <a:rPr b="0" i="0" lang="cs-CZ" sz="14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nemusíme se učit mít je rádi</a:t>
                </a:r>
                <a:endParaRPr b="0" i="0" sz="14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indent="0" lvl="0" marL="0" marR="0" rtl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None/>
                </a:pPr>
                <a:r>
                  <a:rPr b="0" i="0" lang="cs-CZ" sz="14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(primární)</a:t>
                </a:r>
                <a:endParaRPr b="0" i="0" sz="14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76" name="Google Shape;176;p13"/>
            <p:cNvSpPr/>
            <p:nvPr/>
          </p:nvSpPr>
          <p:spPr>
            <a:xfrm>
              <a:off x="8246903" y="2624704"/>
              <a:ext cx="585263" cy="635822"/>
            </a:xfrm>
            <a:prstGeom prst="snip1Rect">
              <a:avLst>
                <a:gd fmla="val 16667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cs-CZ" sz="32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01</a:t>
              </a:r>
              <a:endParaRPr b="1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7" name="Google Shape;177;p13"/>
          <p:cNvGrpSpPr/>
          <p:nvPr/>
        </p:nvGrpSpPr>
        <p:grpSpPr>
          <a:xfrm>
            <a:off x="7674796" y="1393726"/>
            <a:ext cx="3808480" cy="1462001"/>
            <a:chOff x="8246903" y="2456670"/>
            <a:chExt cx="3233053" cy="1462339"/>
          </a:xfrm>
        </p:grpSpPr>
        <p:grpSp>
          <p:nvGrpSpPr>
            <p:cNvPr id="178" name="Google Shape;178;p13"/>
            <p:cNvGrpSpPr/>
            <p:nvPr/>
          </p:nvGrpSpPr>
          <p:grpSpPr>
            <a:xfrm>
              <a:off x="9109939" y="2456670"/>
              <a:ext cx="2370017" cy="1462339"/>
              <a:chOff x="3106598" y="5002760"/>
              <a:chExt cx="2370017" cy="1462339"/>
            </a:xfrm>
          </p:grpSpPr>
          <p:sp>
            <p:nvSpPr>
              <p:cNvPr id="179" name="Google Shape;179;p13"/>
              <p:cNvSpPr/>
              <p:nvPr/>
            </p:nvSpPr>
            <p:spPr>
              <a:xfrm>
                <a:off x="3106598" y="5002760"/>
                <a:ext cx="2250008" cy="92223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i="0" lang="cs-CZ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Předměty/aktivity</a:t>
                </a:r>
                <a:br>
                  <a:rPr b="1" i="0" lang="cs-CZ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</a:br>
                <a:endParaRPr b="1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0" name="Google Shape;180;p13"/>
              <p:cNvSpPr/>
              <p:nvPr/>
            </p:nvSpPr>
            <p:spPr>
              <a:xfrm>
                <a:off x="3106598" y="5404404"/>
                <a:ext cx="2370017" cy="106069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-285750" lvl="0" marL="285750" marR="0" rtl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Char char="•"/>
                </a:pPr>
                <a:r>
                  <a:rPr b="0" i="0" lang="cs-CZ" sz="14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hračky</a:t>
                </a:r>
                <a:endParaRPr b="0" i="0" sz="14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indent="-285750" lvl="0" marL="285750" marR="0" rtl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Char char="•"/>
                </a:pPr>
                <a:r>
                  <a:rPr b="0" i="0" lang="cs-CZ" sz="14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IPAD</a:t>
                </a:r>
                <a:endParaRPr b="0" i="0" sz="14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indent="-285750" lvl="0" marL="285750" marR="0" rtl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Char char="•"/>
                </a:pPr>
                <a:r>
                  <a:rPr b="0" i="0" lang="cs-CZ" sz="14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oblíbené činnosti</a:t>
                </a:r>
                <a:endParaRPr b="0" i="0" sz="14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81" name="Google Shape;181;p13"/>
            <p:cNvSpPr/>
            <p:nvPr/>
          </p:nvSpPr>
          <p:spPr>
            <a:xfrm>
              <a:off x="8246903" y="2624704"/>
              <a:ext cx="585262" cy="635822"/>
            </a:xfrm>
            <a:prstGeom prst="snip1Rect">
              <a:avLst>
                <a:gd fmla="val 16667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cs-CZ" sz="32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02</a:t>
              </a:r>
              <a:endParaRPr b="1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2" name="Google Shape;182;p13"/>
          <p:cNvGrpSpPr/>
          <p:nvPr/>
        </p:nvGrpSpPr>
        <p:grpSpPr>
          <a:xfrm>
            <a:off x="761932" y="4209416"/>
            <a:ext cx="3808480" cy="1462001"/>
            <a:chOff x="8246903" y="2456670"/>
            <a:chExt cx="3233053" cy="1462339"/>
          </a:xfrm>
        </p:grpSpPr>
        <p:grpSp>
          <p:nvGrpSpPr>
            <p:cNvPr id="183" name="Google Shape;183;p13"/>
            <p:cNvGrpSpPr/>
            <p:nvPr/>
          </p:nvGrpSpPr>
          <p:grpSpPr>
            <a:xfrm>
              <a:off x="9109939" y="2456670"/>
              <a:ext cx="2370017" cy="1462339"/>
              <a:chOff x="3106598" y="5002760"/>
              <a:chExt cx="2370017" cy="1462339"/>
            </a:xfrm>
          </p:grpSpPr>
          <p:sp>
            <p:nvSpPr>
              <p:cNvPr id="184" name="Google Shape;184;p13"/>
              <p:cNvSpPr/>
              <p:nvPr/>
            </p:nvSpPr>
            <p:spPr>
              <a:xfrm>
                <a:off x="3106598" y="5002760"/>
                <a:ext cx="2250008" cy="92223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i="0" lang="cs-CZ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Sociální posílení</a:t>
                </a:r>
                <a:br>
                  <a:rPr b="1" i="0" lang="cs-CZ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</a:br>
                <a:endParaRPr b="1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5" name="Google Shape;185;p13"/>
              <p:cNvSpPr/>
              <p:nvPr/>
            </p:nvSpPr>
            <p:spPr>
              <a:xfrm>
                <a:off x="3106598" y="5404404"/>
                <a:ext cx="2370017" cy="106069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-285750" lvl="0" marL="285750" marR="0" rtl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Char char="•"/>
                </a:pPr>
                <a:r>
                  <a:rPr b="0" i="0" lang="cs-CZ" sz="14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pozornost</a:t>
                </a:r>
                <a:endParaRPr b="0" i="0" sz="14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indent="-285750" lvl="0" marL="285750" marR="0" rtl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Char char="•"/>
                </a:pPr>
                <a:r>
                  <a:rPr b="0" i="0" lang="cs-CZ" sz="14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pochvala</a:t>
                </a:r>
                <a:endParaRPr b="0" i="0" sz="14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indent="-285750" lvl="0" marL="285750" marR="0" rtl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Char char="•"/>
                </a:pPr>
                <a:r>
                  <a:rPr b="0" i="0" lang="cs-CZ" sz="14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úsměv</a:t>
                </a:r>
                <a:endParaRPr b="0" i="0" sz="14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86" name="Google Shape;186;p13"/>
            <p:cNvSpPr/>
            <p:nvPr/>
          </p:nvSpPr>
          <p:spPr>
            <a:xfrm>
              <a:off x="8246903" y="2624704"/>
              <a:ext cx="585262" cy="635822"/>
            </a:xfrm>
            <a:prstGeom prst="snip1Rect">
              <a:avLst>
                <a:gd fmla="val 16667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cs-CZ" sz="32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03</a:t>
              </a:r>
              <a:endParaRPr b="1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7" name="Google Shape;187;p13"/>
          <p:cNvGrpSpPr/>
          <p:nvPr/>
        </p:nvGrpSpPr>
        <p:grpSpPr>
          <a:xfrm>
            <a:off x="7674796" y="4209416"/>
            <a:ext cx="3808480" cy="1462001"/>
            <a:chOff x="8246903" y="2456670"/>
            <a:chExt cx="3233053" cy="1462339"/>
          </a:xfrm>
        </p:grpSpPr>
        <p:grpSp>
          <p:nvGrpSpPr>
            <p:cNvPr id="188" name="Google Shape;188;p13"/>
            <p:cNvGrpSpPr/>
            <p:nvPr/>
          </p:nvGrpSpPr>
          <p:grpSpPr>
            <a:xfrm>
              <a:off x="9109939" y="2456670"/>
              <a:ext cx="2370017" cy="1462339"/>
              <a:chOff x="3106598" y="5002760"/>
              <a:chExt cx="2370017" cy="1462339"/>
            </a:xfrm>
          </p:grpSpPr>
          <p:sp>
            <p:nvSpPr>
              <p:cNvPr id="189" name="Google Shape;189;p13"/>
              <p:cNvSpPr/>
              <p:nvPr/>
            </p:nvSpPr>
            <p:spPr>
              <a:xfrm>
                <a:off x="3106598" y="5002760"/>
                <a:ext cx="2250008" cy="92223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i="0" lang="cs-CZ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Privilegia</a:t>
                </a:r>
                <a:br>
                  <a:rPr b="1" i="0" lang="cs-CZ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</a:br>
                <a:endParaRPr b="1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0" name="Google Shape;190;p13"/>
              <p:cNvSpPr/>
              <p:nvPr/>
            </p:nvSpPr>
            <p:spPr>
              <a:xfrm>
                <a:off x="3106598" y="5404404"/>
                <a:ext cx="2370017" cy="106069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-285750" lvl="0" marL="285750" marR="0" rtl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Char char="•"/>
                </a:pPr>
                <a:r>
                  <a:rPr b="0" i="0" lang="cs-CZ" sz="14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tokeny</a:t>
                </a:r>
                <a:endParaRPr b="0" i="0" sz="14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indent="-285750" lvl="0" marL="285750" marR="0" rtl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Char char="•"/>
                </a:pPr>
                <a:r>
                  <a:rPr b="0" i="0" lang="cs-CZ" sz="14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volný čas</a:t>
                </a:r>
                <a:endParaRPr b="0" i="0" sz="14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indent="-285750" lvl="0" marL="285750" marR="0" rtl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Char char="•"/>
                </a:pPr>
                <a:r>
                  <a:rPr b="0" i="0" lang="cs-CZ" sz="14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plusové body</a:t>
                </a:r>
                <a:endParaRPr b="0" i="0" sz="14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91" name="Google Shape;191;p13"/>
            <p:cNvSpPr/>
            <p:nvPr/>
          </p:nvSpPr>
          <p:spPr>
            <a:xfrm>
              <a:off x="8246903" y="2624704"/>
              <a:ext cx="585262" cy="635822"/>
            </a:xfrm>
            <a:prstGeom prst="snip1Rect">
              <a:avLst>
                <a:gd fmla="val 16667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cs-CZ" sz="32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04</a:t>
              </a:r>
              <a:endParaRPr b="1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192" name="Google Shape;192;p13"/>
          <p:cNvCxnSpPr/>
          <p:nvPr/>
        </p:nvCxnSpPr>
        <p:spPr>
          <a:xfrm rot="10800000">
            <a:off x="1078992" y="5808859"/>
            <a:ext cx="3483864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lg" w="lg" type="oval"/>
          </a:ln>
        </p:spPr>
      </p:cxnSp>
      <p:cxnSp>
        <p:nvCxnSpPr>
          <p:cNvPr id="193" name="Google Shape;193;p13"/>
          <p:cNvCxnSpPr/>
          <p:nvPr/>
        </p:nvCxnSpPr>
        <p:spPr>
          <a:xfrm rot="10800000">
            <a:off x="7488936" y="2889504"/>
            <a:ext cx="3483864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lg" w="lg" type="oval"/>
            <a:tailEnd len="sm" w="sm" type="none"/>
          </a:ln>
        </p:spPr>
      </p:cxnSp>
      <p:cxnSp>
        <p:nvCxnSpPr>
          <p:cNvPr id="194" name="Google Shape;194;p13"/>
          <p:cNvCxnSpPr/>
          <p:nvPr/>
        </p:nvCxnSpPr>
        <p:spPr>
          <a:xfrm rot="10800000">
            <a:off x="7488936" y="5808859"/>
            <a:ext cx="3483864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lg" w="lg" type="oval"/>
            <a:tailEnd len="sm" w="sm" type="none"/>
          </a:ln>
        </p:spPr>
      </p:cxnSp>
      <p:pic>
        <p:nvPicPr>
          <p:cNvPr id="195" name="Google Shape;195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27600" y="1795145"/>
            <a:ext cx="2304415" cy="40138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/>
              <a:t>Identifikace potenciálních posílení</a:t>
            </a:r>
            <a:endParaRPr/>
          </a:p>
        </p:txBody>
      </p:sp>
      <p:sp>
        <p:nvSpPr>
          <p:cNvPr id="201" name="Google Shape;201;p1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/>
              <a:t>Zeptám se dítěte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/>
              <a:t>Zeptám se jeho blízkých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/>
              <a:t>Sleduji děti při volné hře - co si vybírají, s čím interagují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/>
              <a:t>Dám dítěti na výběr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/>
              <a:t>Nabízím různé věci / aktivity a sleduji reakci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/>
              <a:t>Formální assessment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/>
              <a:t>Video</a:t>
            </a:r>
            <a:endParaRPr/>
          </a:p>
        </p:txBody>
      </p:sp>
      <p:sp>
        <p:nvSpPr>
          <p:cNvPr id="207" name="Google Shape;207;p15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/>
              <a:t>https://www.youtube.com/watch?v=GA_6-zmAQbA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/>
              <a:t>Cvičení</a:t>
            </a:r>
            <a:endParaRPr/>
          </a:p>
        </p:txBody>
      </p:sp>
      <p:sp>
        <p:nvSpPr>
          <p:cNvPr id="213" name="Google Shape;213;p16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/>
              <a:t>Identifikace posílení metodou pozorování volné hry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/>
              <a:t>Rozdělte se do dvojic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/>
              <a:t>Podle karty Vašeho dítěte si hrajte s hračkami, které najdete v zájmech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/>
              <a:t>Druhý z dvojce se snaží tato posílení identifikovat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/>
              <a:t>Otočte si role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/>
              <a:t>Co pro vás znamená motivace?</a:t>
            </a:r>
            <a:endParaRPr/>
          </a:p>
        </p:txBody>
      </p:sp>
      <p:sp>
        <p:nvSpPr>
          <p:cNvPr id="219" name="Google Shape;219;p17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sp>
        <p:nvSpPr>
          <p:cNvPr id="220" name="Google Shape;220;p17"/>
          <p:cNvSpPr/>
          <p:nvPr/>
        </p:nvSpPr>
        <p:spPr>
          <a:xfrm>
            <a:off x="4471035" y="2157095"/>
            <a:ext cx="2980690" cy="312864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34286" y="41626"/>
                </a:moveTo>
                <a:cubicBezTo>
                  <a:pt x="34286" y="28096"/>
                  <a:pt x="45798" y="17128"/>
                  <a:pt x="60000" y="17128"/>
                </a:cubicBezTo>
                <a:cubicBezTo>
                  <a:pt x="74202" y="17128"/>
                  <a:pt x="85714" y="28096"/>
                  <a:pt x="85714" y="41626"/>
                </a:cubicBezTo>
                <a:lnTo>
                  <a:pt x="85714" y="41626"/>
                </a:lnTo>
                <a:cubicBezTo>
                  <a:pt x="85714" y="51774"/>
                  <a:pt x="79958" y="60000"/>
                  <a:pt x="72857" y="60000"/>
                </a:cubicBezTo>
                <a:cubicBezTo>
                  <a:pt x="69307" y="60000"/>
                  <a:pt x="66429" y="64113"/>
                  <a:pt x="66429" y="69187"/>
                </a:cubicBezTo>
                <a:lnTo>
                  <a:pt x="66429" y="81436"/>
                </a:lnTo>
                <a:lnTo>
                  <a:pt x="53571" y="81436"/>
                </a:lnTo>
                <a:lnTo>
                  <a:pt x="53571" y="69187"/>
                </a:lnTo>
                <a:lnTo>
                  <a:pt x="53571" y="69187"/>
                </a:lnTo>
                <a:cubicBezTo>
                  <a:pt x="53571" y="59039"/>
                  <a:pt x="59328" y="50813"/>
                  <a:pt x="66429" y="50813"/>
                </a:cubicBezTo>
                <a:cubicBezTo>
                  <a:pt x="69979" y="50813"/>
                  <a:pt x="72857" y="46700"/>
                  <a:pt x="72857" y="41626"/>
                </a:cubicBezTo>
                <a:cubicBezTo>
                  <a:pt x="72857" y="34861"/>
                  <a:pt x="67101" y="29377"/>
                  <a:pt x="60000" y="29377"/>
                </a:cubicBezTo>
                <a:cubicBezTo>
                  <a:pt x="52899" y="29377"/>
                  <a:pt x="47143" y="34861"/>
                  <a:pt x="47143" y="41626"/>
                </a:cubicBezTo>
                <a:close/>
                <a:moveTo>
                  <a:pt x="60000" y="84498"/>
                </a:moveTo>
                <a:lnTo>
                  <a:pt x="60000" y="84498"/>
                </a:lnTo>
                <a:cubicBezTo>
                  <a:pt x="65326" y="84498"/>
                  <a:pt x="69643" y="88611"/>
                  <a:pt x="69643" y="93685"/>
                </a:cubicBezTo>
                <a:cubicBezTo>
                  <a:pt x="69643" y="98759"/>
                  <a:pt x="65326" y="102872"/>
                  <a:pt x="60000" y="102872"/>
                </a:cubicBezTo>
                <a:cubicBezTo>
                  <a:pt x="54674" y="102872"/>
                  <a:pt x="50357" y="98759"/>
                  <a:pt x="50357" y="93685"/>
                </a:cubicBezTo>
                <a:cubicBezTo>
                  <a:pt x="50357" y="88611"/>
                  <a:pt x="54674" y="84498"/>
                  <a:pt x="60000" y="84498"/>
                </a:cubicBezTo>
                <a:close/>
              </a:path>
              <a:path extrusionOk="0" fill="darken" h="120000" w="120000">
                <a:moveTo>
                  <a:pt x="34286" y="41626"/>
                </a:moveTo>
                <a:cubicBezTo>
                  <a:pt x="34286" y="28096"/>
                  <a:pt x="45798" y="17128"/>
                  <a:pt x="60000" y="17128"/>
                </a:cubicBezTo>
                <a:cubicBezTo>
                  <a:pt x="74202" y="17128"/>
                  <a:pt x="85714" y="28096"/>
                  <a:pt x="85714" y="41626"/>
                </a:cubicBezTo>
                <a:lnTo>
                  <a:pt x="85714" y="41626"/>
                </a:lnTo>
                <a:cubicBezTo>
                  <a:pt x="85714" y="51774"/>
                  <a:pt x="79958" y="60000"/>
                  <a:pt x="72857" y="60000"/>
                </a:cubicBezTo>
                <a:cubicBezTo>
                  <a:pt x="69307" y="60000"/>
                  <a:pt x="66429" y="64113"/>
                  <a:pt x="66429" y="69187"/>
                </a:cubicBezTo>
                <a:lnTo>
                  <a:pt x="66429" y="81436"/>
                </a:lnTo>
                <a:lnTo>
                  <a:pt x="53571" y="81436"/>
                </a:lnTo>
                <a:lnTo>
                  <a:pt x="53571" y="69187"/>
                </a:lnTo>
                <a:lnTo>
                  <a:pt x="53571" y="69187"/>
                </a:lnTo>
                <a:cubicBezTo>
                  <a:pt x="53571" y="59039"/>
                  <a:pt x="59328" y="50813"/>
                  <a:pt x="66429" y="50813"/>
                </a:cubicBezTo>
                <a:cubicBezTo>
                  <a:pt x="69979" y="50813"/>
                  <a:pt x="72857" y="46700"/>
                  <a:pt x="72857" y="41626"/>
                </a:cubicBezTo>
                <a:cubicBezTo>
                  <a:pt x="72857" y="34861"/>
                  <a:pt x="67101" y="29377"/>
                  <a:pt x="60000" y="29377"/>
                </a:cubicBezTo>
                <a:cubicBezTo>
                  <a:pt x="52899" y="29377"/>
                  <a:pt x="47143" y="34861"/>
                  <a:pt x="47143" y="41626"/>
                </a:cubicBezTo>
                <a:close/>
                <a:moveTo>
                  <a:pt x="60000" y="84498"/>
                </a:moveTo>
                <a:lnTo>
                  <a:pt x="60000" y="84498"/>
                </a:lnTo>
                <a:cubicBezTo>
                  <a:pt x="65326" y="84498"/>
                  <a:pt x="69643" y="88611"/>
                  <a:pt x="69643" y="93685"/>
                </a:cubicBezTo>
                <a:cubicBezTo>
                  <a:pt x="69643" y="98759"/>
                  <a:pt x="65326" y="102872"/>
                  <a:pt x="60000" y="102872"/>
                </a:cubicBezTo>
                <a:cubicBezTo>
                  <a:pt x="54674" y="102872"/>
                  <a:pt x="50357" y="98759"/>
                  <a:pt x="50357" y="93685"/>
                </a:cubicBezTo>
                <a:cubicBezTo>
                  <a:pt x="50357" y="88611"/>
                  <a:pt x="54674" y="84498"/>
                  <a:pt x="60000" y="84498"/>
                </a:cubicBezTo>
                <a:close/>
              </a:path>
              <a:path extrusionOk="0" fill="none" h="120000" w="120000">
                <a:moveTo>
                  <a:pt x="34286" y="41626"/>
                </a:moveTo>
                <a:cubicBezTo>
                  <a:pt x="34286" y="28096"/>
                  <a:pt x="45798" y="17128"/>
                  <a:pt x="60000" y="17128"/>
                </a:cubicBezTo>
                <a:cubicBezTo>
                  <a:pt x="74202" y="17128"/>
                  <a:pt x="85714" y="28096"/>
                  <a:pt x="85714" y="41626"/>
                </a:cubicBezTo>
                <a:lnTo>
                  <a:pt x="85714" y="41626"/>
                </a:lnTo>
                <a:cubicBezTo>
                  <a:pt x="85714" y="51774"/>
                  <a:pt x="79958" y="60000"/>
                  <a:pt x="72857" y="60000"/>
                </a:cubicBezTo>
                <a:cubicBezTo>
                  <a:pt x="69307" y="60000"/>
                  <a:pt x="66429" y="64113"/>
                  <a:pt x="66429" y="69187"/>
                </a:cubicBezTo>
                <a:lnTo>
                  <a:pt x="66429" y="81436"/>
                </a:lnTo>
                <a:lnTo>
                  <a:pt x="53571" y="81436"/>
                </a:lnTo>
                <a:lnTo>
                  <a:pt x="53571" y="69187"/>
                </a:lnTo>
                <a:lnTo>
                  <a:pt x="53571" y="69187"/>
                </a:lnTo>
                <a:cubicBezTo>
                  <a:pt x="53571" y="59039"/>
                  <a:pt x="59328" y="50813"/>
                  <a:pt x="66429" y="50813"/>
                </a:cubicBezTo>
                <a:cubicBezTo>
                  <a:pt x="69979" y="50813"/>
                  <a:pt x="72857" y="46700"/>
                  <a:pt x="72857" y="41626"/>
                </a:cubicBezTo>
                <a:cubicBezTo>
                  <a:pt x="72857" y="34861"/>
                  <a:pt x="67101" y="29377"/>
                  <a:pt x="60000" y="29377"/>
                </a:cubicBezTo>
                <a:cubicBezTo>
                  <a:pt x="52899" y="29377"/>
                  <a:pt x="47143" y="34861"/>
                  <a:pt x="47143" y="41626"/>
                </a:cubicBezTo>
                <a:close/>
                <a:moveTo>
                  <a:pt x="60000" y="84498"/>
                </a:moveTo>
                <a:lnTo>
                  <a:pt x="60000" y="84498"/>
                </a:lnTo>
                <a:cubicBezTo>
                  <a:pt x="65326" y="84498"/>
                  <a:pt x="69643" y="88611"/>
                  <a:pt x="69643" y="93685"/>
                </a:cubicBezTo>
                <a:cubicBezTo>
                  <a:pt x="69643" y="98759"/>
                  <a:pt x="65326" y="102872"/>
                  <a:pt x="60000" y="102872"/>
                </a:cubicBezTo>
                <a:cubicBezTo>
                  <a:pt x="54674" y="102872"/>
                  <a:pt x="50357" y="98759"/>
                  <a:pt x="50357" y="93685"/>
                </a:cubicBezTo>
                <a:cubicBezTo>
                  <a:pt x="50357" y="88611"/>
                  <a:pt x="54674" y="84498"/>
                  <a:pt x="60000" y="84498"/>
                </a:cubicBezTo>
                <a:close/>
              </a:path>
              <a:path extrusionOk="0" fill="none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chemeClr val="accent1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/>
              <a:t>Motivace</a:t>
            </a:r>
            <a:endParaRPr/>
          </a:p>
        </p:txBody>
      </p:sp>
      <p:sp>
        <p:nvSpPr>
          <p:cNvPr id="226" name="Google Shape;226;p18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20000"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/>
              <a:t>Většina mainstreamových proudů nezohledňuje v motivaci prostředí (čím víc je něco dostupné, tím méně to chceme a naopak)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/>
              <a:t>V BA neděláme předpoklady o tom, co lidi motivuje, my to jednoduše identifikujeme v daném momentu na základě environmentálních proměnných a chování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/>
              <a:t>Vnější a vnitřní motivace?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/>
              <a:t>Motivace</a:t>
            </a:r>
            <a:endParaRPr/>
          </a:p>
        </p:txBody>
      </p:sp>
      <p:sp>
        <p:nvSpPr>
          <p:cNvPr id="232" name="Google Shape;232;p19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/>
              <a:t>v ABA používáme termín MO (motivační operace)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cs-CZ"/>
              <a:t>= environmentální proměnné, které mění efektivitu určitých stimulů, objektů nebo událostí, které fungují jako posílení A zároveň mění aktuální frekvenci chování, které bylo daným stimulem, objektem nebo událostí posíleno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cs-CZ"/>
              <a:t>(v překladu: jak moc něco chcete - hodnotu posílení // co pro to uděláte - chování)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cs-CZ"/>
              <a:t>- Motivace mohou být i “negativní” - snižovat aktuální efektivitu posílení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/>
              <a:t>ABC</a:t>
            </a:r>
            <a:endParaRPr/>
          </a:p>
        </p:txBody>
      </p:sp>
      <p:sp>
        <p:nvSpPr>
          <p:cNvPr id="91" name="Google Shape;91;p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/>
              <a:t>základní princip používaný v behaviorální analýze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7CAAC"/>
              </a:buClr>
              <a:buSzPts val="6000"/>
              <a:buNone/>
            </a:pPr>
            <a:r>
              <a:rPr lang="cs-CZ" sz="6000">
                <a:solidFill>
                  <a:srgbClr val="F7CAAC"/>
                </a:solidFill>
              </a:rPr>
              <a:t>A</a:t>
            </a:r>
            <a:r>
              <a:rPr lang="cs-CZ">
                <a:solidFill>
                  <a:srgbClr val="F7CAAC"/>
                </a:solidFill>
              </a:rPr>
              <a:t>ntecedent (předchází chování)</a:t>
            </a:r>
            <a:endParaRPr sz="6000">
              <a:solidFill>
                <a:srgbClr val="F7CAAC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7CAAC"/>
              </a:buClr>
              <a:buSzPts val="6000"/>
              <a:buNone/>
            </a:pPr>
            <a:r>
              <a:rPr lang="cs-CZ" sz="6000">
                <a:solidFill>
                  <a:srgbClr val="F7CAAC"/>
                </a:solidFill>
              </a:rPr>
              <a:t>B</a:t>
            </a:r>
            <a:r>
              <a:rPr lang="cs-CZ">
                <a:solidFill>
                  <a:srgbClr val="F7CAAC"/>
                </a:solidFill>
              </a:rPr>
              <a:t>ehavior (chování)</a:t>
            </a:r>
            <a:endParaRPr sz="6000">
              <a:solidFill>
                <a:srgbClr val="F7CAAC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7CAAC"/>
              </a:buClr>
              <a:buSzPts val="6000"/>
              <a:buNone/>
            </a:pPr>
            <a:r>
              <a:rPr lang="cs-CZ" sz="6000">
                <a:solidFill>
                  <a:srgbClr val="F7CAAC"/>
                </a:solidFill>
              </a:rPr>
              <a:t>C</a:t>
            </a:r>
            <a:r>
              <a:rPr lang="cs-CZ">
                <a:solidFill>
                  <a:srgbClr val="F7CAAC"/>
                </a:solidFill>
              </a:rPr>
              <a:t>onsequent (následuje chování)</a:t>
            </a:r>
            <a:endParaRPr>
              <a:solidFill>
                <a:srgbClr val="F7CAAC"/>
              </a:solidFill>
            </a:endParaRPr>
          </a:p>
        </p:txBody>
      </p:sp>
      <p:sp>
        <p:nvSpPr>
          <p:cNvPr id="92" name="Google Shape;92;p2"/>
          <p:cNvSpPr txBox="1"/>
          <p:nvPr/>
        </p:nvSpPr>
        <p:spPr>
          <a:xfrm>
            <a:off x="7373700" y="3763775"/>
            <a:ext cx="44967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5400">
                <a:latin typeface="Calibri"/>
                <a:ea typeface="Calibri"/>
                <a:cs typeface="Calibri"/>
                <a:sym typeface="Calibri"/>
              </a:rPr>
              <a:t>A &gt; B &gt; </a:t>
            </a:r>
            <a:r>
              <a:rPr lang="cs-CZ" sz="5400">
                <a:highlight>
                  <a:srgbClr val="EA9999"/>
                </a:highlight>
                <a:latin typeface="Calibri"/>
                <a:ea typeface="Calibri"/>
                <a:cs typeface="Calibri"/>
                <a:sym typeface="Calibri"/>
              </a:rPr>
              <a:t>C</a:t>
            </a:r>
            <a:endParaRPr sz="5400">
              <a:highlight>
                <a:srgbClr val="EA9999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2"/>
          <p:cNvSpPr/>
          <p:nvPr/>
        </p:nvSpPr>
        <p:spPr>
          <a:xfrm>
            <a:off x="7907500" y="3673275"/>
            <a:ext cx="651300" cy="334800"/>
          </a:xfrm>
          <a:prstGeom prst="uturnArrow">
            <a:avLst>
              <a:gd fmla="val 25000" name="adj1"/>
              <a:gd fmla="val 25000" name="adj2"/>
              <a:gd fmla="val 25000" name="adj3"/>
              <a:gd fmla="val 43750" name="adj4"/>
              <a:gd fmla="val 75000" name="adj5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2"/>
          <p:cNvSpPr/>
          <p:nvPr/>
        </p:nvSpPr>
        <p:spPr>
          <a:xfrm flipH="1">
            <a:off x="8856075" y="3673275"/>
            <a:ext cx="651300" cy="334800"/>
          </a:xfrm>
          <a:prstGeom prst="uturnArrow">
            <a:avLst>
              <a:gd fmla="val 25000" name="adj1"/>
              <a:gd fmla="val 25000" name="adj2"/>
              <a:gd fmla="val 25000" name="adj3"/>
              <a:gd fmla="val 43750" name="adj4"/>
              <a:gd fmla="val 75000" name="adj5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20"/>
          <p:cNvSpPr txBox="1"/>
          <p:nvPr>
            <p:ph type="title"/>
          </p:nvPr>
        </p:nvSpPr>
        <p:spPr>
          <a:xfrm>
            <a:off x="9144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/>
              <a:t>Druhy motivace</a:t>
            </a:r>
            <a:endParaRPr/>
          </a:p>
        </p:txBody>
      </p:sp>
      <p:sp>
        <p:nvSpPr>
          <p:cNvPr id="238" name="Google Shape;238;p20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/>
              <a:t>Saturování / habituace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/>
              <a:t>Deprivace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/>
              <a:t>Averzivní stimuly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/>
              <a:t>nepodmíněné (bez učení) a podmíněné MO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2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/>
              <a:t>Motivaci můžeme:</a:t>
            </a:r>
            <a:endParaRPr/>
          </a:p>
        </p:txBody>
      </p:sp>
      <p:sp>
        <p:nvSpPr>
          <p:cNvPr id="244" name="Google Shape;244;p2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/>
              <a:t>zachytit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/>
              <a:t>vytvářet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/>
              <a:t>při učení všech dovedností - motivace je klíč (včetně učení komunikace)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/>
              <a:t>bez motivace nemá nikdo důvod měnit své chování, dělat cokoliv jiného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/>
              <a:t>pokud nemáme motivaci ke komunikaci - nekomunikujeme, pokud máme motivaci k problémovému chování - chováme se tak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2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/>
              <a:t>Příklad</a:t>
            </a:r>
            <a:endParaRPr/>
          </a:p>
        </p:txBody>
      </p:sp>
      <p:sp>
        <p:nvSpPr>
          <p:cNvPr id="250" name="Google Shape;250;p2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/>
              <a:t>Snažíte se naučit 4-leté neverbální dítě žádat si o džus. Doteď jste neměli moc úspěch. Víte, že trénink komunikace by měl probíhat během celého dne, takže zkoušíte nabízet džus ráno, v poledne, večer, dokonce měníte druhy džusu, abyste viděli, který dítě zaujme nejvíce. Bohužel žádná z těchto strategií nefungovala...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2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/>
              <a:t>Jak budovat motivaci </a:t>
            </a:r>
            <a:endParaRPr/>
          </a:p>
        </p:txBody>
      </p:sp>
      <p:sp>
        <p:nvSpPr>
          <p:cNvPr id="256" name="Google Shape;256;p2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5000" lnSpcReduction="10000"/>
          </a:bodyPr>
          <a:lstStyle/>
          <a:p>
            <a:pPr indent="-20193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cs-CZ"/>
              <a:t>musíte znát, co je pro dítě posilující, vědět, co ho baví (preferenční assessment)</a:t>
            </a:r>
            <a:endParaRPr/>
          </a:p>
          <a:p>
            <a:pPr indent="-20193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cs-CZ"/>
              <a:t>musíte mít tato posílení pod kontrolou (klient nemá přístup k posílení neustále)</a:t>
            </a:r>
            <a:endParaRPr/>
          </a:p>
          <a:p>
            <a:pPr indent="-20193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cs-CZ"/>
              <a:t>doručujete posílení na základě daného chování</a:t>
            </a:r>
            <a:endParaRPr/>
          </a:p>
          <a:p>
            <a:pPr indent="-20193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cs-CZ"/>
              <a:t>měníte posílení v průběhu sezení, aby neztrácela svou hodnotu (nasycení)</a:t>
            </a:r>
            <a:endParaRPr/>
          </a:p>
          <a:p>
            <a:pPr indent="-20193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cs-CZ"/>
              <a:t>měnit způsoby prezentování posílení (hledat nové motivující prvky)</a:t>
            </a:r>
            <a:endParaRPr/>
          </a:p>
          <a:p>
            <a:pPr indent="-20193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cs-CZ"/>
              <a:t>dodávat posílení hojně i bez požadavků</a:t>
            </a:r>
            <a:endParaRPr/>
          </a:p>
          <a:p>
            <a:pPr indent="-212725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cs-CZ" sz="3000"/>
              <a:t>chcete, aby to byla zábava</a:t>
            </a:r>
            <a:endParaRPr sz="3000"/>
          </a:p>
          <a:p>
            <a:pPr indent="-212725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cs-CZ" sz="3000"/>
              <a:t>nechte se vést studentem</a:t>
            </a:r>
            <a:endParaRPr sz="3000"/>
          </a:p>
          <a:p>
            <a:pPr indent="-212725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cs-CZ" sz="3000"/>
              <a:t>dělejte to, co Vám funguje</a:t>
            </a:r>
            <a:endParaRPr sz="3000"/>
          </a:p>
          <a:p>
            <a:pPr indent="-212725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cs-CZ" sz="3000"/>
              <a:t>snažte se, aby aktivita byla zábavnější s vámi než bez vás</a:t>
            </a:r>
            <a:endParaRPr sz="300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2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/>
              <a:t>Video</a:t>
            </a:r>
            <a:endParaRPr/>
          </a:p>
        </p:txBody>
      </p:sp>
      <p:sp>
        <p:nvSpPr>
          <p:cNvPr id="262" name="Google Shape;262;p2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cs-CZ" u="sng">
                <a:solidFill>
                  <a:schemeClr val="hlink"/>
                </a:solidFill>
                <a:hlinkClick r:id="rId3"/>
              </a:rPr>
              <a:t>https://is.muni.cz/el/ped/jaro2021/IVk101/index.qwarp?prejit=6390036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cs-CZ"/>
              <a:t>(1:13)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cs-CZ" u="sng">
                <a:solidFill>
                  <a:schemeClr val="hlink"/>
                </a:solidFill>
                <a:hlinkClick r:id="rId4"/>
              </a:rPr>
              <a:t>https://www.youtube.com/watch?v=BDiQN6I9pqw&amp;t=55s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cs-CZ"/>
              <a:t>(0:55) (2:58) (4:50)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2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/>
              <a:t>Cvičení</a:t>
            </a:r>
            <a:endParaRPr/>
          </a:p>
        </p:txBody>
      </p:sp>
      <p:sp>
        <p:nvSpPr>
          <p:cNvPr id="268" name="Google Shape;268;p25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/>
              <a:t>Partner ve dvojci Vám vybere jedno ze svých posílení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/>
              <a:t>Pokusíte se vytvořit motivaci, aby chtěl v aktivitě s Vámi pokračovat, případně aby si chtěl říct o daný předmět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/>
              <a:t>Snažte se motivaci rozvinout o nová potenciální posílení (pokud se Vám to podaří, zapište si je do zájmů)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/>
              <a:t>Vyměňte si role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2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/>
              <a:t>Úkol do příště</a:t>
            </a:r>
            <a:endParaRPr/>
          </a:p>
        </p:txBody>
      </p:sp>
      <p:sp>
        <p:nvSpPr>
          <p:cNvPr id="274" name="Google Shape;274;p26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/>
              <a:t>sepište si svá posílení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/>
              <a:t>vyberte si 2-3 ze zájmů Vašeho dítěte a napište si k nim, jakým způsobem budete budovat motivaci (v jaké aktivitě, jakým způsobem)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sp>
        <p:nvSpPr>
          <p:cNvPr id="275" name="Google Shape;275;p26"/>
          <p:cNvSpPr/>
          <p:nvPr/>
        </p:nvSpPr>
        <p:spPr>
          <a:xfrm>
            <a:off x="5205730" y="4443095"/>
            <a:ext cx="1716405" cy="748665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cs-CZ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VODA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6" name="Google Shape;276;p26"/>
          <p:cNvSpPr/>
          <p:nvPr/>
        </p:nvSpPr>
        <p:spPr>
          <a:xfrm>
            <a:off x="2961005" y="3627120"/>
            <a:ext cx="1716405" cy="748665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cs-CZ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Stříkací pistole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7" name="Google Shape;277;p26"/>
          <p:cNvSpPr/>
          <p:nvPr/>
        </p:nvSpPr>
        <p:spPr>
          <a:xfrm>
            <a:off x="2961005" y="4975860"/>
            <a:ext cx="1716405" cy="748665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cs-CZ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Umývání aut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8" name="Google Shape;278;p26"/>
          <p:cNvSpPr/>
          <p:nvPr/>
        </p:nvSpPr>
        <p:spPr>
          <a:xfrm>
            <a:off x="4774565" y="5511800"/>
            <a:ext cx="2386965" cy="927735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cs-CZ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Honička s rozprašovačem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9" name="Google Shape;279;p26"/>
          <p:cNvSpPr/>
          <p:nvPr/>
        </p:nvSpPr>
        <p:spPr>
          <a:xfrm>
            <a:off x="5358130" y="3374390"/>
            <a:ext cx="1716405" cy="748665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cs-CZ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Vodní mlýn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0" name="Google Shape;280;p26"/>
          <p:cNvSpPr/>
          <p:nvPr/>
        </p:nvSpPr>
        <p:spPr>
          <a:xfrm>
            <a:off x="7450455" y="3891915"/>
            <a:ext cx="1716405" cy="748665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cs-CZ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Bubliny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1" name="Google Shape;281;p26"/>
          <p:cNvSpPr/>
          <p:nvPr/>
        </p:nvSpPr>
        <p:spPr>
          <a:xfrm>
            <a:off x="7392035" y="5085080"/>
            <a:ext cx="1716405" cy="748665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cs-CZ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Házení kamínků do vody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"/>
          <p:cNvSpPr txBox="1"/>
          <p:nvPr>
            <p:ph idx="1" type="body"/>
          </p:nvPr>
        </p:nvSpPr>
        <p:spPr>
          <a:xfrm>
            <a:off x="838200" y="475615"/>
            <a:ext cx="10515600" cy="570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cs-CZ"/>
              <a:t>Důležité antecedenty (A):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cs-CZ"/>
              <a:t>MO (motivace)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cs-CZ"/>
              <a:t>Důležité konsekventy </a:t>
            </a:r>
            <a:r>
              <a:rPr lang="cs-CZ"/>
              <a:t>(C)</a:t>
            </a:r>
            <a:r>
              <a:rPr lang="cs-CZ"/>
              <a:t>: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cs-CZ"/>
              <a:t>Posílení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cs-CZ"/>
              <a:t>Trest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/>
              <a:t>Posílení</a:t>
            </a:r>
            <a:endParaRPr/>
          </a:p>
        </p:txBody>
      </p:sp>
      <p:sp>
        <p:nvSpPr>
          <p:cNvPr id="105" name="Google Shape;105;p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cs-CZ"/>
              <a:t>= druh konsekventu (následku), při kterém stimul následující chování zvyšuje pravděpodobnost výskytu tohoto chování v budoucnu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cs-CZ"/>
              <a:t>Rozlišujeme posilování jako proces (má vlastnosti viz výše) a posílení jako konkrétní stimuly.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/>
              <a:t>Posílení...</a:t>
            </a:r>
            <a:endParaRPr/>
          </a:p>
        </p:txBody>
      </p:sp>
      <p:sp>
        <p:nvSpPr>
          <p:cNvPr id="111" name="Google Shape;111;p5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/>
              <a:t>Z DEFINICE VŽDY FUNGUJE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/>
              <a:t>POKUD NEFUNGUJE, NENÍ TO POSÍLENÍ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/>
              <a:t>POSÍLENÍ A TREST JSOU SI Z FUNKČNÍHO HLEDISKA OPAKEM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/>
              <a:t>I NEGATIVNÍ CHOVÁNÍ MŮŽEME POSÍLIT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10525" y="2912375"/>
            <a:ext cx="4881475" cy="3873248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/>
              <a:t>Negativní posílení a pozitivní trest??!</a:t>
            </a:r>
            <a:endParaRPr/>
          </a:p>
        </p:txBody>
      </p:sp>
      <p:sp>
        <p:nvSpPr>
          <p:cNvPr id="118" name="Google Shape;118;p6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20000"/>
          </a:bodyPr>
          <a:lstStyle/>
          <a:p>
            <a:pPr indent="-24638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/>
              <a:t>Ano! V ABA se pojmů pozitivní a negativní neužívá ve smyslu dobrý/zlý</a:t>
            </a:r>
            <a:endParaRPr/>
          </a:p>
          <a:p>
            <a:pPr indent="-24638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/>
              <a:t>pozitivní = něco přibude, zesílí, něco </a:t>
            </a:r>
            <a:r>
              <a:rPr lang="cs-CZ">
                <a:solidFill>
                  <a:srgbClr val="F7CAAC"/>
                </a:solidFill>
              </a:rPr>
              <a:t>dodáme</a:t>
            </a:r>
            <a:r>
              <a:rPr lang="cs-CZ"/>
              <a:t> do prostředí</a:t>
            </a:r>
            <a:endParaRPr/>
          </a:p>
          <a:p>
            <a:pPr indent="-24638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/>
              <a:t>negativní = něco ubude, oslabí, něco </a:t>
            </a:r>
            <a:r>
              <a:rPr lang="cs-CZ">
                <a:solidFill>
                  <a:srgbClr val="F7CAAC"/>
                </a:solidFill>
              </a:rPr>
              <a:t>odebereme</a:t>
            </a:r>
            <a:r>
              <a:rPr lang="cs-CZ"/>
              <a:t> z prostředí</a:t>
            </a:r>
            <a:endParaRPr/>
          </a:p>
          <a:p>
            <a:pPr indent="-68579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cs-CZ"/>
              <a:t>POZITIVNÍ POSÍLENÍ (mzda)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cs-CZ"/>
              <a:t>NEGATIVNÍ POSÍLENÍ (ztlumím moc hlasitou hudbu)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cs-CZ"/>
              <a:t>POZITIVNÍ TREST (poznámka)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cs-CZ"/>
              <a:t>NEGATIVNÍ TREST (odebereme tablet)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/>
              <a:t>Cvičení: urči druh posílení</a:t>
            </a:r>
            <a:endParaRPr/>
          </a:p>
        </p:txBody>
      </p:sp>
      <p:sp>
        <p:nvSpPr>
          <p:cNvPr id="124" name="Google Shape;124;p7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b="1" lang="cs-CZ"/>
              <a:t>Pozitivní nebo negativní?</a:t>
            </a:r>
            <a:endParaRPr b="1"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/>
              <a:t>Kompliment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/>
              <a:t>Zavřít okno v zimě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/>
              <a:t>Vypnutí alarmu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/>
              <a:t>Obejmutí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/>
              <a:t>Vzít si paralen při bolesti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/>
              <a:t>Více času na PC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/>
              <a:t>Oblíbené jídlo na večeři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/>
              <a:t>Co je posilující pro Vás?</a:t>
            </a:r>
            <a:endParaRPr/>
          </a:p>
        </p:txBody>
      </p:sp>
      <p:sp>
        <p:nvSpPr>
          <p:cNvPr id="130" name="Google Shape;130;p8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sp>
        <p:nvSpPr>
          <p:cNvPr id="131" name="Google Shape;131;p8"/>
          <p:cNvSpPr/>
          <p:nvPr/>
        </p:nvSpPr>
        <p:spPr>
          <a:xfrm>
            <a:off x="4471035" y="2157095"/>
            <a:ext cx="2980690" cy="312864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34286" y="41626"/>
                </a:moveTo>
                <a:cubicBezTo>
                  <a:pt x="34286" y="28096"/>
                  <a:pt x="45798" y="17128"/>
                  <a:pt x="60000" y="17128"/>
                </a:cubicBezTo>
                <a:cubicBezTo>
                  <a:pt x="74202" y="17128"/>
                  <a:pt x="85714" y="28096"/>
                  <a:pt x="85714" y="41626"/>
                </a:cubicBezTo>
                <a:lnTo>
                  <a:pt x="85714" y="41626"/>
                </a:lnTo>
                <a:cubicBezTo>
                  <a:pt x="85714" y="51774"/>
                  <a:pt x="79958" y="60000"/>
                  <a:pt x="72857" y="60000"/>
                </a:cubicBezTo>
                <a:cubicBezTo>
                  <a:pt x="69307" y="60000"/>
                  <a:pt x="66429" y="64113"/>
                  <a:pt x="66429" y="69187"/>
                </a:cubicBezTo>
                <a:lnTo>
                  <a:pt x="66429" y="81436"/>
                </a:lnTo>
                <a:lnTo>
                  <a:pt x="53571" y="81436"/>
                </a:lnTo>
                <a:lnTo>
                  <a:pt x="53571" y="69187"/>
                </a:lnTo>
                <a:lnTo>
                  <a:pt x="53571" y="69187"/>
                </a:lnTo>
                <a:cubicBezTo>
                  <a:pt x="53571" y="59039"/>
                  <a:pt x="59328" y="50813"/>
                  <a:pt x="66429" y="50813"/>
                </a:cubicBezTo>
                <a:cubicBezTo>
                  <a:pt x="69979" y="50813"/>
                  <a:pt x="72857" y="46700"/>
                  <a:pt x="72857" y="41626"/>
                </a:cubicBezTo>
                <a:cubicBezTo>
                  <a:pt x="72857" y="34861"/>
                  <a:pt x="67101" y="29377"/>
                  <a:pt x="60000" y="29377"/>
                </a:cubicBezTo>
                <a:cubicBezTo>
                  <a:pt x="52899" y="29377"/>
                  <a:pt x="47143" y="34861"/>
                  <a:pt x="47143" y="41626"/>
                </a:cubicBezTo>
                <a:close/>
                <a:moveTo>
                  <a:pt x="60000" y="84498"/>
                </a:moveTo>
                <a:lnTo>
                  <a:pt x="60000" y="84498"/>
                </a:lnTo>
                <a:cubicBezTo>
                  <a:pt x="65326" y="84498"/>
                  <a:pt x="69643" y="88611"/>
                  <a:pt x="69643" y="93685"/>
                </a:cubicBezTo>
                <a:cubicBezTo>
                  <a:pt x="69643" y="98759"/>
                  <a:pt x="65326" y="102872"/>
                  <a:pt x="60000" y="102872"/>
                </a:cubicBezTo>
                <a:cubicBezTo>
                  <a:pt x="54674" y="102872"/>
                  <a:pt x="50357" y="98759"/>
                  <a:pt x="50357" y="93685"/>
                </a:cubicBezTo>
                <a:cubicBezTo>
                  <a:pt x="50357" y="88611"/>
                  <a:pt x="54674" y="84498"/>
                  <a:pt x="60000" y="84498"/>
                </a:cubicBezTo>
                <a:close/>
              </a:path>
              <a:path extrusionOk="0" fill="darken" h="120000" w="120000">
                <a:moveTo>
                  <a:pt x="34286" y="41626"/>
                </a:moveTo>
                <a:cubicBezTo>
                  <a:pt x="34286" y="28096"/>
                  <a:pt x="45798" y="17128"/>
                  <a:pt x="60000" y="17128"/>
                </a:cubicBezTo>
                <a:cubicBezTo>
                  <a:pt x="74202" y="17128"/>
                  <a:pt x="85714" y="28096"/>
                  <a:pt x="85714" y="41626"/>
                </a:cubicBezTo>
                <a:lnTo>
                  <a:pt x="85714" y="41626"/>
                </a:lnTo>
                <a:cubicBezTo>
                  <a:pt x="85714" y="51774"/>
                  <a:pt x="79958" y="60000"/>
                  <a:pt x="72857" y="60000"/>
                </a:cubicBezTo>
                <a:cubicBezTo>
                  <a:pt x="69307" y="60000"/>
                  <a:pt x="66429" y="64113"/>
                  <a:pt x="66429" y="69187"/>
                </a:cubicBezTo>
                <a:lnTo>
                  <a:pt x="66429" y="81436"/>
                </a:lnTo>
                <a:lnTo>
                  <a:pt x="53571" y="81436"/>
                </a:lnTo>
                <a:lnTo>
                  <a:pt x="53571" y="69187"/>
                </a:lnTo>
                <a:lnTo>
                  <a:pt x="53571" y="69187"/>
                </a:lnTo>
                <a:cubicBezTo>
                  <a:pt x="53571" y="59039"/>
                  <a:pt x="59328" y="50813"/>
                  <a:pt x="66429" y="50813"/>
                </a:cubicBezTo>
                <a:cubicBezTo>
                  <a:pt x="69979" y="50813"/>
                  <a:pt x="72857" y="46700"/>
                  <a:pt x="72857" y="41626"/>
                </a:cubicBezTo>
                <a:cubicBezTo>
                  <a:pt x="72857" y="34861"/>
                  <a:pt x="67101" y="29377"/>
                  <a:pt x="60000" y="29377"/>
                </a:cubicBezTo>
                <a:cubicBezTo>
                  <a:pt x="52899" y="29377"/>
                  <a:pt x="47143" y="34861"/>
                  <a:pt x="47143" y="41626"/>
                </a:cubicBezTo>
                <a:close/>
                <a:moveTo>
                  <a:pt x="60000" y="84498"/>
                </a:moveTo>
                <a:lnTo>
                  <a:pt x="60000" y="84498"/>
                </a:lnTo>
                <a:cubicBezTo>
                  <a:pt x="65326" y="84498"/>
                  <a:pt x="69643" y="88611"/>
                  <a:pt x="69643" y="93685"/>
                </a:cubicBezTo>
                <a:cubicBezTo>
                  <a:pt x="69643" y="98759"/>
                  <a:pt x="65326" y="102872"/>
                  <a:pt x="60000" y="102872"/>
                </a:cubicBezTo>
                <a:cubicBezTo>
                  <a:pt x="54674" y="102872"/>
                  <a:pt x="50357" y="98759"/>
                  <a:pt x="50357" y="93685"/>
                </a:cubicBezTo>
                <a:cubicBezTo>
                  <a:pt x="50357" y="88611"/>
                  <a:pt x="54674" y="84498"/>
                  <a:pt x="60000" y="84498"/>
                </a:cubicBezTo>
                <a:close/>
              </a:path>
              <a:path extrusionOk="0" fill="none" h="120000" w="120000">
                <a:moveTo>
                  <a:pt x="34286" y="41626"/>
                </a:moveTo>
                <a:cubicBezTo>
                  <a:pt x="34286" y="28096"/>
                  <a:pt x="45798" y="17128"/>
                  <a:pt x="60000" y="17128"/>
                </a:cubicBezTo>
                <a:cubicBezTo>
                  <a:pt x="74202" y="17128"/>
                  <a:pt x="85714" y="28096"/>
                  <a:pt x="85714" y="41626"/>
                </a:cubicBezTo>
                <a:lnTo>
                  <a:pt x="85714" y="41626"/>
                </a:lnTo>
                <a:cubicBezTo>
                  <a:pt x="85714" y="51774"/>
                  <a:pt x="79958" y="60000"/>
                  <a:pt x="72857" y="60000"/>
                </a:cubicBezTo>
                <a:cubicBezTo>
                  <a:pt x="69307" y="60000"/>
                  <a:pt x="66429" y="64113"/>
                  <a:pt x="66429" y="69187"/>
                </a:cubicBezTo>
                <a:lnTo>
                  <a:pt x="66429" y="81436"/>
                </a:lnTo>
                <a:lnTo>
                  <a:pt x="53571" y="81436"/>
                </a:lnTo>
                <a:lnTo>
                  <a:pt x="53571" y="69187"/>
                </a:lnTo>
                <a:lnTo>
                  <a:pt x="53571" y="69187"/>
                </a:lnTo>
                <a:cubicBezTo>
                  <a:pt x="53571" y="59039"/>
                  <a:pt x="59328" y="50813"/>
                  <a:pt x="66429" y="50813"/>
                </a:cubicBezTo>
                <a:cubicBezTo>
                  <a:pt x="69979" y="50813"/>
                  <a:pt x="72857" y="46700"/>
                  <a:pt x="72857" y="41626"/>
                </a:cubicBezTo>
                <a:cubicBezTo>
                  <a:pt x="72857" y="34861"/>
                  <a:pt x="67101" y="29377"/>
                  <a:pt x="60000" y="29377"/>
                </a:cubicBezTo>
                <a:cubicBezTo>
                  <a:pt x="52899" y="29377"/>
                  <a:pt x="47143" y="34861"/>
                  <a:pt x="47143" y="41626"/>
                </a:cubicBezTo>
                <a:close/>
                <a:moveTo>
                  <a:pt x="60000" y="84498"/>
                </a:moveTo>
                <a:lnTo>
                  <a:pt x="60000" y="84498"/>
                </a:lnTo>
                <a:cubicBezTo>
                  <a:pt x="65326" y="84498"/>
                  <a:pt x="69643" y="88611"/>
                  <a:pt x="69643" y="93685"/>
                </a:cubicBezTo>
                <a:cubicBezTo>
                  <a:pt x="69643" y="98759"/>
                  <a:pt x="65326" y="102872"/>
                  <a:pt x="60000" y="102872"/>
                </a:cubicBezTo>
                <a:cubicBezTo>
                  <a:pt x="54674" y="102872"/>
                  <a:pt x="50357" y="98759"/>
                  <a:pt x="50357" y="93685"/>
                </a:cubicBezTo>
                <a:cubicBezTo>
                  <a:pt x="50357" y="88611"/>
                  <a:pt x="54674" y="84498"/>
                  <a:pt x="60000" y="84498"/>
                </a:cubicBezTo>
                <a:close/>
              </a:path>
              <a:path extrusionOk="0" fill="none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chemeClr val="accent1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9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id="137" name="Google Shape;137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74545" y="1198245"/>
            <a:ext cx="2257425" cy="1266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331970" y="930275"/>
            <a:ext cx="3524250" cy="23387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711190" y="2981325"/>
            <a:ext cx="2980055" cy="17856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894840" y="3788410"/>
            <a:ext cx="3816350" cy="19964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8583295" y="1056005"/>
            <a:ext cx="2257425" cy="2257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2021-10-04T19:20:24Z</dcterms:creat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60C25859532D4C6FA4365DE3217FDFFD</vt:lpwstr>
  </property>
  <property fmtid="{D5CDD505-2E9C-101B-9397-08002B2CF9AE}" pid="3" name="KSOProductBuildVer">
    <vt:lpwstr>1033-11.2.0.10323</vt:lpwstr>
  </property>
</Properties>
</file>