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gplXQKxOxU/iL1//HhdNzi6Dv8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81967eb3e_2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f81967eb3e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81967eb3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81967eb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81967eb3e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81967eb3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81967eb3e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81967eb3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81967eb3e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81967eb3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81967eb3e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81967eb3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f81967eb3e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f81967eb3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f81967eb3e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f81967eb3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f81967eb3e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f81967eb3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is.muni.cz/el/ped/jaro2021/IVk101/index.qwarp?prejit=6390037" TargetMode="External"/><Relationship Id="rId4" Type="http://schemas.openxmlformats.org/officeDocument/2006/relationships/hyperlink" Target="https://is.muni.cz/el/ped/jaro2021/IVk101/index.qwarp?prejit=6390036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72"/>
            <a:ext cx="9144000" cy="171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Párování, mandování a komentování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5000"/>
              <a:buNone/>
            </a:pPr>
            <a:r>
              <a:rPr b="1" lang="cs-CZ"/>
              <a:t>PdF: IVp003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None/>
            </a:pPr>
            <a:r>
              <a:rPr b="1" lang="cs-CZ"/>
              <a:t>Praktické postupy při výuce dítěte s poruchou autistického spektra nebo jiným neurovývojovým postižením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None/>
            </a:pPr>
            <a:r>
              <a:rPr lang="cs-CZ"/>
              <a:t>Vyučující: Mgr. et Bc. Lucie Mudroch Lukášová, M.Sc., BCBA a Mgr. Lucie Vozáková, BCBA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f81967eb3e_2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Úkol na příště</a:t>
            </a:r>
            <a:endParaRPr/>
          </a:p>
        </p:txBody>
      </p:sp>
      <p:sp>
        <p:nvSpPr>
          <p:cNvPr id="140" name="Google Shape;140;gf81967eb3e_2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-Úkol na příště: Napište s čím byste se jako terapeut párovali s Vaším dítětem. Jaké aktivity byste naplánovali (stačí v bodech A4), ale konkrétně (ne jen “budeme si hrát s vláčky”, ale jakým způsobem, co uděláte jako první, co bude následovat, jak uděláte “srandu” atd.)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-3 aktivity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81967eb3e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Komentování</a:t>
            </a:r>
            <a:endParaRPr/>
          </a:p>
        </p:txBody>
      </p:sp>
      <p:sp>
        <p:nvSpPr>
          <p:cNvPr id="91" name="Google Shape;91;gf81967eb3e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Co vše jsou požadavky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Otázky (“Chceš tohle?”)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Instrukce (“Sedni si”)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Oslovování (“Jirko podívej”)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Zakončování věty otazníkem (“mám balón”?)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Ne každý požadavek je nevhodný, vždy záleží na dítěti. Obecně je lepší se tomuto vyhnout, předcházíte problémovému chování.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81967eb3e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Komentování</a:t>
            </a:r>
            <a:endParaRPr/>
          </a:p>
        </p:txBody>
      </p:sp>
      <p:sp>
        <p:nvSpPr>
          <p:cNvPr id="97" name="Google Shape;97;gf81967eb3e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Jak má vypadat komentování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Energické+intonace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Nadšené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Jednoslovné/dvouslovné/ve větách podle dovedností dítěte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Vyvarovat se obecných slov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Komentovat to, co děláte Vy i to co dělá dítě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Ideálně v infinitivu (je ale i druhá možnost)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Opakování slov, které řekne dítě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Stejné pro všechny děti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81967eb3e_0_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Párování</a:t>
            </a:r>
            <a:endParaRPr/>
          </a:p>
        </p:txBody>
      </p:sp>
      <p:sp>
        <p:nvSpPr>
          <p:cNvPr id="103" name="Google Shape;103;gf81967eb3e_0_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Jak to vypadá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Budování </a:t>
            </a:r>
            <a:r>
              <a:rPr lang="cs-CZ"/>
              <a:t>přátelského</a:t>
            </a:r>
            <a:r>
              <a:rPr lang="cs-CZ"/>
              <a:t> vztahu s dítětem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Dítě se na Vás musí těšit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Doručovat </a:t>
            </a:r>
            <a:r>
              <a:rPr lang="cs-CZ"/>
              <a:t>posílení</a:t>
            </a:r>
            <a:r>
              <a:rPr lang="cs-CZ"/>
              <a:t> bez požadavků a “zadarmo” (dávat a ne brát)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Seznam posílení dítěte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Uklizené prostředí, kde se terapie odehrává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Odehrává se v průběhu celé terapie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Aktivita má být zábavnější s Vámi, než kdyby ji dítě dělalo samo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Střídání posílení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f81967eb3e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f81967eb3e_1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gf81967eb3e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7875" y="594438"/>
            <a:ext cx="8260349" cy="566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f81967eb3e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Párování</a:t>
            </a:r>
            <a:endParaRPr/>
          </a:p>
        </p:txBody>
      </p:sp>
      <p:sp>
        <p:nvSpPr>
          <p:cNvPr id="116" name="Google Shape;116;gf81967eb3e_0_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Co nedělat</a:t>
            </a:r>
            <a:endParaRPr/>
          </a:p>
          <a:p>
            <a:pPr indent="-325755" lvl="0" marL="457200" rtl="0" algn="l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Nutit dítěti aktivitu, kterou nechce dělat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Nesmí dojít ke zhoršení situace dítěte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Snažit se nebrat věci, spíše vyměňovat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Vyhnout se požadavkům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požadavek versus komentář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+ukázka 1 slovné dítě komentování+párování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Praktické cvičení na </a:t>
            </a:r>
            <a:r>
              <a:rPr lang="cs-CZ"/>
              <a:t>párování +komentování a rozdílu komentář versus požadavek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f81967eb3e_0_2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Mandování</a:t>
            </a:r>
            <a:endParaRPr/>
          </a:p>
        </p:txBody>
      </p:sp>
      <p:sp>
        <p:nvSpPr>
          <p:cNvPr id="122" name="Google Shape;122;gf81967eb3e_0_2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mand = požadavek dítěte (motivace), dítěti se musí motivovat, než budete chtít mand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Co vše může být mand: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žádosti o věci (čokoládu, auto), aktivity (houpat), pozornost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požadavky na ukončení nechtěného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otázky (kde je máma?)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f81967eb3e_0_3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Mandování</a:t>
            </a:r>
            <a:endParaRPr/>
          </a:p>
        </p:txBody>
      </p:sp>
      <p:sp>
        <p:nvSpPr>
          <p:cNvPr id="128" name="Google Shape;128;gf81967eb3e_0_3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Druhy mandů</a:t>
            </a:r>
            <a:endParaRPr/>
          </a:p>
          <a:p>
            <a:pPr indent="-334327" lvl="0" marL="457200" rtl="0" algn="l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mand s přiblížením (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https://is.muni.cz/el/ped/jaro2021/IVk101/index.qwarp?prejit=6390037</a:t>
            </a:r>
            <a:r>
              <a:rPr lang="cs-CZ"/>
              <a:t>)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mand ve dvou pokusech (</a:t>
            </a:r>
            <a:r>
              <a:rPr lang="cs-CZ" u="sng">
                <a:solidFill>
                  <a:schemeClr val="hlink"/>
                </a:solidFill>
                <a:hlinkClick r:id="rId4"/>
              </a:rPr>
              <a:t>https://is.muni.cz/el/ped/jaro2021/IVk101/index.qwarp?prejit=6390036</a:t>
            </a:r>
            <a:r>
              <a:rPr lang="cs-CZ"/>
              <a:t>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Neptat se: “co chceš”, dítě by to mělo dělat spontánně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f81967eb3e_0_3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Promptování</a:t>
            </a:r>
            <a:endParaRPr/>
          </a:p>
        </p:txBody>
      </p:sp>
      <p:sp>
        <p:nvSpPr>
          <p:cNvPr id="134" name="Google Shape;134;gf81967eb3e_0_35"/>
          <p:cNvSpPr txBox="1"/>
          <p:nvPr>
            <p:ph idx="1" type="body"/>
          </p:nvPr>
        </p:nvSpPr>
        <p:spPr>
          <a:xfrm>
            <a:off x="838200" y="16908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= dopomoc dítěti u všech dovedností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mandy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vokální dítě (echoický prompt)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znakující dítě (fyzický nebo prompt modelem)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m</a:t>
            </a:r>
            <a:r>
              <a:rPr lang="cs-CZ"/>
              <a:t>andování do samostatnosti 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Praktické cvičení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2021-10-04T19:20:24Z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60C25859532D4C6FA4365DE3217FDFFD</vt:lpwstr>
  </property>
  <property fmtid="{D5CDD505-2E9C-101B-9397-08002B2CF9AE}" pid="3" name="KSOProductBuildVer">
    <vt:lpwstr>1033-11.2.0.10323</vt:lpwstr>
  </property>
</Properties>
</file>