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4" roundtripDataSignature="AMtx7mjYzknhPedDMbpN4xJGfshxvCAt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1E214D0-8945-4430-A786-98BA4CDCFE97}">
  <a:tblStyle styleId="{01E214D0-8945-4430-A786-98BA4CDCFE9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1" name="Google Shape;231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Pokud bychom se vrátili k Horáčkovi, pozorováním zjistíme, kdy vykřikuje – je to během samostatné práce? Během skupinového opakování? Na začátku nebo na konci hodiny/dne? V některých předmětech nebo u některých vyučujících?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2" name="Google Shape;232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8" name="Google Shape;238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Pokud bychom se vrátili k Horáčkovi, pozorováním zjistíme, kdy vykřikuje – je to během samostatné práce? Během skupinového opakování? Na začátku nebo na konci hodiny/dne? V některých předmětech nebo u některých vyučujících?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cs-CZ"/>
              <a:t>díte chce čokoládu, hodí se o zem, nedostane ji -vyhasínání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cs-CZ"/>
              <a:t>samo práce-fce pozornost, únik oddálení požadavku-posílení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cs-CZ"/>
              <a:t>překřikuje-únik, pozornost-posílení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cs-CZ"/>
              <a:t>dom ukoly-posílení, pozornost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cs-CZ"/>
              <a:t>Učitelka bude blíže k Horáčkovi, v hodině bude naplánována práce ve skupině, učitelka poskytne pozornost ve chvíli kdy se Horáček chová vhodným způsobem.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9" name="Google Shape;239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5" name="Google Shape;245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Aby posílení fungovalo, musí být okamžité.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6" name="Google Shape;246;p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2" name="Google Shape;252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Doplňte do archu, která funkce by to byla……..</a:t>
            </a:r>
            <a:endParaRPr/>
          </a:p>
        </p:txBody>
      </p:sp>
      <p:sp>
        <p:nvSpPr>
          <p:cNvPr id="253" name="Google Shape;253;p2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9" name="Google Shape;259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Vraťme se zpět k záznamovým archům. Zkuste ve skupinách odhadnout, proč se žák daným způsobem choval…čeho chtěl doáhnout.</a:t>
            </a:r>
            <a:endParaRPr/>
          </a:p>
        </p:txBody>
      </p:sp>
      <p:sp>
        <p:nvSpPr>
          <p:cNvPr id="260" name="Google Shape;260;p2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6" name="Google Shape;266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Čím je historie delší, tím je chování pevnější.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Příklad ze života: Mariin manžel začne kašlat a hledat ibalgin pokaždé, když se blíží 15h, kdy je třeba vzít děti ven. Marie se naštve a děti ven opět vezme ona a 3 hodiny s nimi chodí po městské části, manžel si zatím doma dá ibalgin a sleduje oblíbenou facebookovou stránku Nostalgické Brno, u čehož se mu uleví.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Jaké chování se posílilo?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Co se bude pravděpodobně dít v budoucnu?</a:t>
            </a:r>
            <a:endParaRPr/>
          </a:p>
        </p:txBody>
      </p:sp>
      <p:sp>
        <p:nvSpPr>
          <p:cNvPr id="267" name="Google Shape;267;p3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3" name="Google Shape;273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4" name="Google Shape;274;p3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101ddd90e1f_1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0" name="Google Shape;280;g101ddd90e1f_1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1" name="Google Shape;281;g101ddd90e1f_1_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196a6b3c96c_0_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196a6b3c96c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g196a6b3c96c_0_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01ddd90e1f_1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g101ddd90e1f_1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g101ddd90e1f_1_1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3" name="Google Shape;183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4" name="Google Shape;184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2" name="Google Shape;192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4" name="Google Shape;204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Může to být situace/pokyn/prostředí/lidé</a:t>
            </a:r>
            <a:endParaRPr/>
          </a:p>
        </p:txBody>
      </p:sp>
      <p:sp>
        <p:nvSpPr>
          <p:cNvPr id="205" name="Google Shape;205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101ddd90e1f_1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7" name="Google Shape;217;g101ddd90e1f_1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8" name="Google Shape;218;g101ddd90e1f_1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4" name="Google Shape;224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5" name="Google Shape;225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4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4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47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47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31" name="Google Shape;31;p47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47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7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34" name="Google Shape;34;p47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35" name="Google Shape;35;p47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36" name="Google Shape;36;p4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47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47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7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4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ázev a popisek">
  <p:cSld name="Název a popisek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6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56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7" name="Google Shape;97;p5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5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ce s popiskem">
  <p:cSld name="Citace s popiskem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7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57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03" name="Google Shape;103;p57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4" name="Google Shape;104;p5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5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5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07" name="Google Shape;107;p57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cs-CZ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57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cs-CZ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menovka">
  <p:cSld name="Jmenovka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8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58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5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5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5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menovka s citací">
  <p:cSld name="Jmenovka s citací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9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59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59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5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5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5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2" name="Google Shape;122;p5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cs-CZ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5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cs-CZ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avda nebo nepravda">
  <p:cSld name="Pravda nebo nepravda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0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60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60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6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6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61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6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6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2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62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6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6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6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9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9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2" name="Google Shape;52;p4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4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50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8" name="Google Shape;58;p50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5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5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5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1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5" name="Google Shape;65;p51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6" name="Google Shape;66;p51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7" name="Google Shape;67;p51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8" name="Google Shape;68;p5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5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5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5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5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5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5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4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54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83" name="Google Shape;83;p54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4" name="Google Shape;84;p5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5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5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55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55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91" name="Google Shape;91;p5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5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4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4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4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4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14" name="Google Shape;14;p34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4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4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17" name="Google Shape;17;p34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18" name="Google Shape;18;p34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19" name="Google Shape;19;p34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4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4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is.muni.cz/el/ped/jaro2021/IVk101/index.qwarp?prejit=6390059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>
            <p:ph type="ctrTitle"/>
          </p:nvPr>
        </p:nvSpPr>
        <p:spPr>
          <a:xfrm>
            <a:off x="578651" y="1122363"/>
            <a:ext cx="11034695" cy="15350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52263"/>
              <a:buFont typeface="Trebuchet MS"/>
              <a:buNone/>
            </a:pPr>
            <a:br>
              <a:rPr lang="cs-CZ"/>
            </a:br>
            <a:r>
              <a:rPr lang="cs-CZ"/>
              <a:t>Problémové chování</a:t>
            </a:r>
            <a:endParaRPr/>
          </a:p>
        </p:txBody>
      </p:sp>
      <p:sp>
        <p:nvSpPr>
          <p:cNvPr id="149" name="Google Shape;149;p1"/>
          <p:cNvSpPr txBox="1"/>
          <p:nvPr>
            <p:ph idx="1" type="subTitle"/>
          </p:nvPr>
        </p:nvSpPr>
        <p:spPr>
          <a:xfrm>
            <a:off x="578651" y="3133988"/>
            <a:ext cx="11034695" cy="14813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</a:pPr>
            <a:r>
              <a:rPr b="1" i="0" lang="cs-CZ" sz="2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PdF: IVp003</a:t>
            </a:r>
            <a:endParaRPr sz="2200"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b="1" i="0" lang="cs-CZ" sz="2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Praktické postupy při výuce dítěte s poruchou autistického spektra nebo jiným neurovývojovým postižením</a:t>
            </a:r>
            <a:endParaRPr sz="2200"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b="0" i="0" lang="cs-CZ" sz="2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Vyučující: Mgr. et Bc. Lucie Mudroch Lukášová, M.Sc., BCBA a Mgr. Lucie Vozáková, BCBA</a:t>
            </a:r>
            <a:endParaRPr sz="2200"/>
          </a:p>
          <a:p>
            <a:pPr indent="0" lvl="0" marL="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br>
              <a:rPr lang="cs-CZ" sz="2000"/>
            </a:br>
            <a:endParaRPr b="1"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Skupinová práce</a:t>
            </a:r>
            <a:endParaRPr/>
          </a:p>
        </p:txBody>
      </p:sp>
      <p:pic>
        <p:nvPicPr>
          <p:cNvPr descr="Obsah obrázku stůl&#10;&#10;Popis byl vytvořen automaticky" id="235" name="Google Shape;235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08517" y="1533378"/>
            <a:ext cx="7759039" cy="45086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lang="cs-CZ">
                <a:solidFill>
                  <a:schemeClr val="accent1"/>
                </a:solidFill>
              </a:rPr>
              <a:t>Příklad Horáčka</a:t>
            </a:r>
            <a:endParaRPr/>
          </a:p>
        </p:txBody>
      </p:sp>
      <p:graphicFrame>
        <p:nvGraphicFramePr>
          <p:cNvPr id="242" name="Google Shape;242;p20"/>
          <p:cNvGraphicFramePr/>
          <p:nvPr/>
        </p:nvGraphicFramePr>
        <p:xfrm>
          <a:off x="838200" y="154589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{01E214D0-8945-4430-A786-98BA4CDCFE97}</a:tableStyleId>
              </a:tblPr>
              <a:tblGrid>
                <a:gridCol w="1752600"/>
                <a:gridCol w="1752600"/>
                <a:gridCol w="1752600"/>
                <a:gridCol w="2473850"/>
                <a:gridCol w="1031350"/>
                <a:gridCol w="1752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Datum a čas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Antecedent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Chování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Následek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Funkce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Délka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494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1. 11. 8:15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Zkontrolujeme si domácí úkol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Horáček vykřikuje výsledky příkladů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Paní učitelka Horáčka upozorní, že má odpovídat, jen když je vyzván.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1. 11. 9:30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Maminka řekne Adámkovi, že má jít vynést koš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Začne si děla večeři, má velký hlad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Maminka to vynese sama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1.11. 10:10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Učitelka zadává samostatnou práci – příklad v učebnici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Nahlas protestuje a naříká, že to nezvládne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Učitelka jde k jeho lavici a individuálně úkol vysvětlí.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1. 11. 10:45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Dítě chce v obchodě čokoládu.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Válí se po zemi a křičí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cs-CZ" sz="1800" u="none" cap="none" strike="noStrike"/>
                        <a:t>Maminka jej nechá vykřičet a až se uklidní, pokračuji v nakupování (čokoládu nedostane)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rebuchet MS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Posílení</a:t>
            </a:r>
            <a:endParaRPr/>
          </a:p>
        </p:txBody>
      </p:sp>
      <p:sp>
        <p:nvSpPr>
          <p:cNvPr id="249" name="Google Shape;249;p25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Změna v prostředí, která </a:t>
            </a:r>
            <a:r>
              <a:rPr b="1" lang="cs-CZ"/>
              <a:t>následuje</a:t>
            </a:r>
            <a:r>
              <a:rPr lang="cs-CZ"/>
              <a:t> </a:t>
            </a:r>
            <a:r>
              <a:rPr b="1" lang="cs-CZ"/>
              <a:t>okamžitě</a:t>
            </a:r>
            <a:r>
              <a:rPr lang="cs-CZ"/>
              <a:t> po chování.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Neodměňuje člověka, ale posiluje jeho chování.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Např. Dítě se podívá na dospělého a usměje se. Dospělí se usměje zpět a dítě vezme do náruče.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Posílení </a:t>
            </a:r>
            <a:r>
              <a:rPr b="1" lang="cs-CZ"/>
              <a:t>zvyšuje pravděpodobnost</a:t>
            </a:r>
            <a:r>
              <a:rPr lang="cs-CZ"/>
              <a:t>, že se člověk v podobné situaci v budoucnu opět zachová podobným způsobem.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Funkce chování</a:t>
            </a:r>
            <a:endParaRPr/>
          </a:p>
        </p:txBody>
      </p:sp>
      <p:sp>
        <p:nvSpPr>
          <p:cNvPr id="256" name="Google Shape;256;p27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Chování má zpravidla jednu z těchto tří funkcí: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Získání přístupu </a:t>
            </a:r>
            <a:r>
              <a:rPr lang="cs-CZ"/>
              <a:t>k nějaké věci, aktivitě nebo pozornosti.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Únik nebo vyhnutí se </a:t>
            </a:r>
            <a:r>
              <a:rPr lang="cs-CZ"/>
              <a:t>situaci, osobě, požadavku.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Přístup k </a:t>
            </a:r>
            <a:r>
              <a:rPr b="1" lang="cs-CZ"/>
              <a:t>senzorické stimulaci</a:t>
            </a:r>
            <a:r>
              <a:rPr lang="cs-CZ"/>
              <a:t>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cs-CZ"/>
              <a:t>Jakékoliv chování může být naposilované (problémové i neproblémové), vždy záleží na historii posílení</a:t>
            </a:r>
            <a:endParaRPr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Samostatná práce</a:t>
            </a:r>
            <a:endParaRPr/>
          </a:p>
        </p:txBody>
      </p:sp>
      <p:sp>
        <p:nvSpPr>
          <p:cNvPr id="263" name="Google Shape;263;p2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Vraťme se nyní k záznamovým archům.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Zkuste se podívat na </a:t>
            </a:r>
            <a:r>
              <a:rPr b="1" lang="cs-CZ"/>
              <a:t>FUNKCI </a:t>
            </a:r>
            <a:r>
              <a:rPr lang="cs-CZ"/>
              <a:t>chování.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Proč se žák choval tak, jak se choval?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Čeho chtěl dosáhnout?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Proč se chováme, jak se chováme?</a:t>
            </a:r>
            <a:endParaRPr/>
          </a:p>
        </p:txBody>
      </p:sp>
      <p:sp>
        <p:nvSpPr>
          <p:cNvPr id="270" name="Google Shape;270;p30"/>
          <p:cNvSpPr txBox="1"/>
          <p:nvPr>
            <p:ph idx="1" type="body"/>
          </p:nvPr>
        </p:nvSpPr>
        <p:spPr>
          <a:xfrm>
            <a:off x="838200" y="1642223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/>
              <a:t>Proč sledujete určité televizní pořady?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/>
              <a:t>Proč chodíte do určitých kaváren?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/>
              <a:t>Proč si kupujete určitou značku bot?</a:t>
            </a:r>
            <a:endParaRPr/>
          </a:p>
          <a:p>
            <a:pPr indent="-90804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cs-CZ"/>
              <a:t>ZKUŠENOST </a:t>
            </a:r>
            <a:r>
              <a:rPr lang="cs-CZ"/>
              <a:t>(neboli historie chování)</a:t>
            </a:r>
            <a:endParaRPr/>
          </a:p>
          <a:p>
            <a:pPr indent="-90804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1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/>
              <a:t>Naše chování se v čase mění. Přetrvává chování, které se v minulosti osvědčilo/vyplatilo/přineslo něco příjemného, tedy bylo posíleno.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/>
              <a:t>Repertoár opouští chování, které nevedlo ke kýženému výsledku, chování vyhasíná.</a:t>
            </a:r>
            <a:endParaRPr/>
          </a:p>
          <a:p>
            <a:pPr indent="-90804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Diskuse</a:t>
            </a:r>
            <a:endParaRPr/>
          </a:p>
        </p:txBody>
      </p:sp>
      <p:sp>
        <p:nvSpPr>
          <p:cNvPr id="277" name="Google Shape;277;p31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Vraťme se k záznamovému archu.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Podle identifikované funkce chování si řekněte, zda se chování žákovi vyplatilo.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ANO --- bylo posíleno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 ---- nebylo posíleno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101ddd90e1f_1_6"/>
          <p:cNvSpPr txBox="1"/>
          <p:nvPr>
            <p:ph type="title"/>
          </p:nvPr>
        </p:nvSpPr>
        <p:spPr>
          <a:xfrm>
            <a:off x="677334" y="51966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cs-CZ"/>
              <a:t>Samostatný úkol v hodině+úkol na příště</a:t>
            </a:r>
            <a:endParaRPr/>
          </a:p>
        </p:txBody>
      </p:sp>
      <p:sp>
        <p:nvSpPr>
          <p:cNvPr id="284" name="Google Shape;284;g101ddd90e1f_1_6"/>
          <p:cNvSpPr txBox="1"/>
          <p:nvPr>
            <p:ph idx="1" type="body"/>
          </p:nvPr>
        </p:nvSpPr>
        <p:spPr>
          <a:xfrm>
            <a:off x="772409" y="151856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cs-CZ" sz="2000"/>
              <a:t>Behaviorální detektiv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cs-CZ" sz="2000"/>
              <a:t>úkol: ABC data plus funkci a řešení (ukázka)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196a6b3c96c_0_7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Instruktážní kontrola</a:t>
            </a:r>
            <a:endParaRPr/>
          </a:p>
        </p:txBody>
      </p:sp>
      <p:sp>
        <p:nvSpPr>
          <p:cNvPr id="291" name="Google Shape;291;g196a6b3c96c_0_7"/>
          <p:cNvSpPr txBox="1"/>
          <p:nvPr>
            <p:ph idx="1" type="body"/>
          </p:nvPr>
        </p:nvSpPr>
        <p:spPr>
          <a:xfrm>
            <a:off x="677325" y="1673775"/>
            <a:ext cx="9428700" cy="4367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= kontrola nad učením, instrukcemi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200"/>
              <a:t>“</a:t>
            </a:r>
            <a:r>
              <a:rPr lang="cs-CZ" sz="16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Rodiče pracující na pomoci svým dětem překonat dopady autismu čelí mnoha každodenním výzvám. Jako konzultant pracující v oboru Aplikované behaviorální analýzy </a:t>
            </a:r>
            <a:r>
              <a:rPr i="1" lang="cs-CZ" sz="16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(Applied Behavioral Analysis) </a:t>
            </a:r>
            <a:r>
              <a:rPr lang="cs-CZ" sz="16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a Verbálního chování </a:t>
            </a:r>
            <a:r>
              <a:rPr i="1" lang="cs-CZ" sz="16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(Verbal Behavior) </a:t>
            </a:r>
            <a:r>
              <a:rPr lang="cs-CZ" sz="16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jen zřídka zažívám den, kdy by mi někdo nekladl otázku obsahující frázi: „Jak mohu přimět své dítě…?“ Tahle otázka většinou končí: „zůstat sedět během jídla“, „nevbíhat do silnice“, „používat toaletu“, nebo jakoukoli z tisíce dalších věcí, kterou děti s autismem nemusí chtít udělat, když je o to požádáte. V těch otázkách jde ale o to, že všechny jsou projevem stejného problému. Nápady jak ovlivnit dílčí projevy pouze poskytnou dočasnou záplatu do té doby, dokud nevyvstane projev jiný. Kořen problému všech těchto otázek je v tom, že rodina nezískala dostatečně efektivní kontrolu nad pokyny, které zadává dítěti Dokud toho nedosáhnou, život bude neustále o hašení jednoho požáru za druhým a o doufání, že mezi plameny se stihne dítě i něco naučit.</a:t>
            </a:r>
            <a:r>
              <a:rPr lang="cs-CZ" sz="1600"/>
              <a:t>“</a:t>
            </a:r>
            <a:endParaRPr sz="1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200"/>
              <a:t>Robert Schramm</a:t>
            </a:r>
            <a:endParaRPr sz="2200"/>
          </a:p>
          <a:p>
            <a:pPr indent="-347345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-"/>
            </a:pPr>
            <a:r>
              <a:rPr lang="cs-CZ" sz="2200"/>
              <a:t>7 kroků k získání instruktážní kontroly (přečíst, můžeme se na něco zeptat při kolokviu :) )</a:t>
            </a:r>
            <a:endParaRPr sz="2200"/>
          </a:p>
          <a:p>
            <a:pPr indent="-34734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-CZ" sz="2200"/>
              <a:t>https://csaba.cz/wp-content/uploads/2020/01/Schramm-7-Steps-CZ.pdf</a:t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4400"/>
              <a:buFont typeface="Calibri"/>
              <a:buNone/>
            </a:pPr>
            <a:r>
              <a:rPr b="1" lang="cs-CZ"/>
              <a:t>ABC chování</a:t>
            </a:r>
            <a:endParaRPr/>
          </a:p>
        </p:txBody>
      </p:sp>
      <p:sp>
        <p:nvSpPr>
          <p:cNvPr id="156" name="Google Shape;156;p17"/>
          <p:cNvSpPr txBox="1"/>
          <p:nvPr>
            <p:ph idx="1" type="body"/>
          </p:nvPr>
        </p:nvSpPr>
        <p:spPr>
          <a:xfrm>
            <a:off x="677334" y="19303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Žádné chování se neděje samo od sebe, vždy mu něco předchází a něco následuje</a:t>
            </a:r>
            <a:endParaRPr/>
          </a:p>
          <a:p>
            <a:pPr indent="-14224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0"/>
              <a:buChar char="•"/>
            </a:pPr>
            <a:r>
              <a:rPr b="1" lang="cs-CZ"/>
              <a:t>Opakuje se</a:t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grpSp>
        <p:nvGrpSpPr>
          <p:cNvPr id="157" name="Google Shape;157;p17"/>
          <p:cNvGrpSpPr/>
          <p:nvPr/>
        </p:nvGrpSpPr>
        <p:grpSpPr>
          <a:xfrm>
            <a:off x="1182796" y="3032021"/>
            <a:ext cx="9826405" cy="2736000"/>
            <a:chOff x="5432" y="1341333"/>
            <a:chExt cx="9826405" cy="2736000"/>
          </a:xfrm>
        </p:grpSpPr>
        <p:sp>
          <p:nvSpPr>
            <p:cNvPr id="158" name="Google Shape;158;p17"/>
            <p:cNvSpPr/>
            <p:nvPr/>
          </p:nvSpPr>
          <p:spPr>
            <a:xfrm>
              <a:off x="5432" y="1341333"/>
              <a:ext cx="2224625" cy="864000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rebuchet MS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59" name="Google Shape;159;p17"/>
            <p:cNvSpPr txBox="1"/>
            <p:nvPr/>
          </p:nvSpPr>
          <p:spPr>
            <a:xfrm>
              <a:off x="5432" y="1341333"/>
              <a:ext cx="2224625" cy="57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142225" spcFirstLastPara="1" rIns="142225" wrap="square" tIns="1422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b="0" i="0" lang="cs-CZ" sz="2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Antecedent (A)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0" name="Google Shape;160;p17"/>
            <p:cNvSpPr/>
            <p:nvPr/>
          </p:nvSpPr>
          <p:spPr>
            <a:xfrm>
              <a:off x="461078" y="1917333"/>
              <a:ext cx="2224625" cy="216000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rebuchet MS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1" name="Google Shape;161;p17"/>
            <p:cNvSpPr txBox="1"/>
            <p:nvPr/>
          </p:nvSpPr>
          <p:spPr>
            <a:xfrm>
              <a:off x="524342" y="1980597"/>
              <a:ext cx="2098097" cy="20334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2225" lIns="142225" spcFirstLastPara="1" rIns="142225" wrap="square" tIns="142225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cs-CZ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To, co chování bezprostředně předchází - spouštěč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indent="-228600" lvl="2" marL="4572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1" lang="cs-CZ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Zvuk klaksonu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2" name="Google Shape;162;p17"/>
            <p:cNvSpPr/>
            <p:nvPr/>
          </p:nvSpPr>
          <p:spPr>
            <a:xfrm>
              <a:off x="2567303" y="1352399"/>
              <a:ext cx="714959" cy="553867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ABB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rebuchet MS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3" name="Google Shape;163;p17"/>
            <p:cNvSpPr txBox="1"/>
            <p:nvPr/>
          </p:nvSpPr>
          <p:spPr>
            <a:xfrm>
              <a:off x="2567303" y="1463172"/>
              <a:ext cx="548799" cy="332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t/>
              </a:r>
              <a:endPara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17"/>
            <p:cNvSpPr/>
            <p:nvPr/>
          </p:nvSpPr>
          <p:spPr>
            <a:xfrm>
              <a:off x="3579038" y="1341333"/>
              <a:ext cx="2224625" cy="864000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rebuchet MS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5" name="Google Shape;165;p17"/>
            <p:cNvSpPr txBox="1"/>
            <p:nvPr/>
          </p:nvSpPr>
          <p:spPr>
            <a:xfrm>
              <a:off x="3579038" y="1341333"/>
              <a:ext cx="2224625" cy="57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142225" spcFirstLastPara="1" rIns="142225" wrap="square" tIns="1422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b="0" i="0" lang="cs-CZ" sz="2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Chování (B)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6" name="Google Shape;166;p17"/>
            <p:cNvSpPr/>
            <p:nvPr/>
          </p:nvSpPr>
          <p:spPr>
            <a:xfrm>
              <a:off x="4034685" y="1917333"/>
              <a:ext cx="2224625" cy="216000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rebuchet MS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7" name="Google Shape;167;p17"/>
            <p:cNvSpPr txBox="1"/>
            <p:nvPr/>
          </p:nvSpPr>
          <p:spPr>
            <a:xfrm>
              <a:off x="4097949" y="1980597"/>
              <a:ext cx="2098097" cy="20334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2225" lIns="142225" spcFirstLastPara="1" rIns="142225" wrap="square" tIns="142225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cs-CZ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To, co jedinec udělá.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indent="-228600" lvl="2" marL="4572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1" lang="cs-CZ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Otočím se za zvukem.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8" name="Google Shape;168;p17"/>
            <p:cNvSpPr/>
            <p:nvPr/>
          </p:nvSpPr>
          <p:spPr>
            <a:xfrm>
              <a:off x="6140909" y="1352399"/>
              <a:ext cx="714959" cy="553867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ABB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rebuchet MS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9" name="Google Shape;169;p17"/>
            <p:cNvSpPr txBox="1"/>
            <p:nvPr/>
          </p:nvSpPr>
          <p:spPr>
            <a:xfrm>
              <a:off x="6140909" y="1463172"/>
              <a:ext cx="548799" cy="332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t/>
              </a:r>
              <a:endPara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17"/>
            <p:cNvSpPr/>
            <p:nvPr/>
          </p:nvSpPr>
          <p:spPr>
            <a:xfrm>
              <a:off x="7152645" y="1341333"/>
              <a:ext cx="2224625" cy="864000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rebuchet MS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71" name="Google Shape;171;p17"/>
            <p:cNvSpPr txBox="1"/>
            <p:nvPr/>
          </p:nvSpPr>
          <p:spPr>
            <a:xfrm>
              <a:off x="7152645" y="1341333"/>
              <a:ext cx="2224625" cy="57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142225" spcFirstLastPara="1" rIns="142225" wrap="square" tIns="1422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b="0" i="0" lang="cs-CZ" sz="2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Následek (C)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72" name="Google Shape;172;p17"/>
            <p:cNvSpPr/>
            <p:nvPr/>
          </p:nvSpPr>
          <p:spPr>
            <a:xfrm>
              <a:off x="7609370" y="1917333"/>
              <a:ext cx="2222467" cy="216000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rebuchet MS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73" name="Google Shape;173;p17"/>
            <p:cNvSpPr txBox="1"/>
            <p:nvPr/>
          </p:nvSpPr>
          <p:spPr>
            <a:xfrm>
              <a:off x="7672634" y="1980597"/>
              <a:ext cx="2095939" cy="20334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2225" lIns="142225" spcFirstLastPara="1" rIns="142225" wrap="square" tIns="142225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cs-CZ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To, co chování bezprostředně následuje.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indent="-228600" lvl="2" marL="4572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1" lang="cs-CZ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Vidím auto, zastavím se na krajnici.</a:t>
              </a:r>
              <a:endPara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01ddd90e1f_1_12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cs-CZ"/>
              <a:t>Problémové chování</a:t>
            </a:r>
            <a:endParaRPr/>
          </a:p>
        </p:txBody>
      </p:sp>
      <p:sp>
        <p:nvSpPr>
          <p:cNvPr id="180" name="Google Shape;180;g101ddd90e1f_1_12"/>
          <p:cNvSpPr txBox="1"/>
          <p:nvPr>
            <p:ph idx="1" type="body"/>
          </p:nvPr>
        </p:nvSpPr>
        <p:spPr>
          <a:xfrm>
            <a:off x="677334" y="14885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cs-CZ" sz="1900"/>
              <a:t>Nejedná se primárně o chování, které vadí nám</a:t>
            </a:r>
            <a:endParaRPr sz="19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19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cs-CZ" sz="1900"/>
              <a:t>Jedná se o sociálně nežádoucí chování, chování které mu ubližuje, limituje ho ve společnosti či při učení</a:t>
            </a:r>
            <a:endParaRPr sz="19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19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cs-CZ" sz="1900"/>
              <a:t>Vždy nám jde o klienta a jeho bezpečí, jednáme na základě etického kódu a s respektem</a:t>
            </a:r>
            <a:endParaRPr sz="19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7" name="Google Shape;187;p1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graphicFrame>
        <p:nvGraphicFramePr>
          <p:cNvPr id="188" name="Google Shape;188;p18"/>
          <p:cNvGraphicFramePr/>
          <p:nvPr/>
        </p:nvGraphicFramePr>
        <p:xfrm>
          <a:off x="838200" y="68103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{01E214D0-8945-4430-A786-98BA4CDCFE97}</a:tableStyleId>
              </a:tblPr>
              <a:tblGrid>
                <a:gridCol w="3426000"/>
                <a:gridCol w="3426000"/>
                <a:gridCol w="3426000"/>
              </a:tblGrid>
              <a:tr h="1099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rebuchet MS"/>
                        <a:buNone/>
                      </a:pPr>
                      <a:r>
                        <a:rPr lang="cs-CZ" sz="2800" u="none" cap="none" strike="noStrike">
                          <a:solidFill>
                            <a:schemeClr val="dk1"/>
                          </a:solidFill>
                        </a:rPr>
                        <a:t>Antecedent</a:t>
                      </a:r>
                      <a:endParaRPr sz="1800" u="none" cap="none" strike="noStrike"/>
                    </a:p>
                  </a:txBody>
                  <a:tcPr marT="45725" marB="45725" marR="94500" marL="9450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rebuchet MS"/>
                        <a:buNone/>
                      </a:pPr>
                      <a:r>
                        <a:rPr lang="cs-CZ" sz="2800" u="none" cap="none" strike="noStrike">
                          <a:solidFill>
                            <a:schemeClr val="dk1"/>
                          </a:solidFill>
                        </a:rPr>
                        <a:t>Chování</a:t>
                      </a:r>
                      <a:endParaRPr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4500" marL="94500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rebuchet MS"/>
                        <a:buNone/>
                      </a:pPr>
                      <a:r>
                        <a:rPr lang="cs-CZ" sz="2800" u="none" cap="none" strike="noStrike">
                          <a:solidFill>
                            <a:schemeClr val="dk1"/>
                          </a:solidFill>
                        </a:rPr>
                        <a:t>Následek</a:t>
                      </a:r>
                      <a:endParaRPr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4500" marL="94500">
                    <a:solidFill>
                      <a:srgbClr val="8DA9DB"/>
                    </a:solidFill>
                  </a:tcPr>
                </a:tc>
              </a:tr>
              <a:tr h="1099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Trebuchet MS"/>
                        <a:buNone/>
                      </a:pPr>
                      <a:r>
                        <a:rPr lang="cs-CZ" sz="2200" u="none" cap="none" strike="noStrike"/>
                        <a:t>Něco zajímavého se stane.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Trebuchet MS"/>
                        <a:buNone/>
                      </a:pPr>
                      <a:r>
                        <a:rPr lang="cs-CZ" sz="2200" u="none" cap="none" strike="noStrike"/>
                        <a:t>Podíváme se daným směrem.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  <a:tc>
                  <a:txBody>
                    <a:bodyPr/>
                    <a:lstStyle/>
                    <a:p>
                      <a:pPr indent="-13970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Událost vidíme.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</a:tr>
              <a:tr h="1099175">
                <a:tc>
                  <a:txBody>
                    <a:bodyPr/>
                    <a:lstStyle/>
                    <a:p>
                      <a:pPr indent="-13970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Potřebujeme jít ven a vidíme kliku.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  <a:tc>
                  <a:txBody>
                    <a:bodyPr/>
                    <a:lstStyle/>
                    <a:p>
                      <a:pPr indent="-13970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Vezmeme za kliku.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  <a:tc>
                  <a:txBody>
                    <a:bodyPr/>
                    <a:lstStyle/>
                    <a:p>
                      <a:pPr indent="-3683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Char char="●"/>
                      </a:pPr>
                      <a:r>
                        <a:rPr lang="cs-CZ" sz="2200" u="none" cap="none" strike="noStrike"/>
                        <a:t>Dveře se otevřou.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</a:tr>
              <a:tr h="1099175">
                <a:tc>
                  <a:txBody>
                    <a:bodyPr/>
                    <a:lstStyle/>
                    <a:p>
                      <a:pPr indent="-13970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Řídíme auto a na semaforu blikne červená.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  <a:tc>
                  <a:txBody>
                    <a:bodyPr/>
                    <a:lstStyle/>
                    <a:p>
                      <a:pPr indent="-13970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Šlápneme na brzdu.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  <a:tc>
                  <a:txBody>
                    <a:bodyPr/>
                    <a:lstStyle/>
                    <a:p>
                      <a:pPr indent="-13970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Auto zastaví.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</a:tr>
              <a:tr h="1099175">
                <a:tc>
                  <a:txBody>
                    <a:bodyPr/>
                    <a:lstStyle/>
                    <a:p>
                      <a:pPr indent="-13970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Na stole leží lžíce.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  <a:tc>
                  <a:txBody>
                    <a:bodyPr/>
                    <a:lstStyle/>
                    <a:p>
                      <a:pPr indent="-13970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Natáhneme se po ní.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  <a:tc>
                  <a:txBody>
                    <a:bodyPr/>
                    <a:lstStyle/>
                    <a:p>
                      <a:pPr indent="-13970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Arial"/>
                        <a:buChar char="•"/>
                      </a:pPr>
                      <a:r>
                        <a:rPr lang="cs-CZ" sz="2200" u="none" cap="none" strike="noStrike"/>
                        <a:t>Dotkneme se lžíce.</a:t>
                      </a:r>
                      <a:endParaRPr sz="1800" u="none" cap="none" strike="noStrike"/>
                    </a:p>
                  </a:txBody>
                  <a:tcPr marT="45725" marB="45725" marR="94500" marL="9450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95" name="Google Shape;195;p21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Pokud chceme chování ovlivnit/změnit, musíme změnit KONTEXT:</a:t>
            </a:r>
            <a:endParaRPr/>
          </a:p>
        </p:txBody>
      </p:sp>
      <p:sp>
        <p:nvSpPr>
          <p:cNvPr id="196" name="Google Shape;196;p21"/>
          <p:cNvSpPr/>
          <p:nvPr/>
        </p:nvSpPr>
        <p:spPr>
          <a:xfrm>
            <a:off x="1416423" y="3544094"/>
            <a:ext cx="3550023" cy="914400"/>
          </a:xfrm>
          <a:prstGeom prst="ellipse">
            <a:avLst/>
          </a:prstGeom>
          <a:noFill/>
          <a:ln cap="flat" cmpd="sng" w="254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1"/>
          <p:cNvSpPr/>
          <p:nvPr/>
        </p:nvSpPr>
        <p:spPr>
          <a:xfrm>
            <a:off x="6385111" y="3544094"/>
            <a:ext cx="3550023" cy="914400"/>
          </a:xfrm>
          <a:prstGeom prst="ellipse">
            <a:avLst/>
          </a:prstGeom>
          <a:noFill/>
          <a:ln cap="flat" cmpd="sng" w="254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1"/>
          <p:cNvSpPr txBox="1"/>
          <p:nvPr/>
        </p:nvSpPr>
        <p:spPr>
          <a:xfrm>
            <a:off x="2370664" y="3752735"/>
            <a:ext cx="1641540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b="0" i="0" lang="cs-CZ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Antecedenty</a:t>
            </a:r>
            <a:endParaRPr b="0" i="0" sz="1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9" name="Google Shape;199;p21"/>
          <p:cNvSpPr txBox="1"/>
          <p:nvPr/>
        </p:nvSpPr>
        <p:spPr>
          <a:xfrm>
            <a:off x="7549217" y="3785850"/>
            <a:ext cx="1221809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b="0" i="0" lang="cs-CZ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Následky</a:t>
            </a:r>
            <a:endParaRPr b="0" i="0" sz="1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200" name="Google Shape;200;p21"/>
          <p:cNvCxnSpPr/>
          <p:nvPr/>
        </p:nvCxnSpPr>
        <p:spPr>
          <a:xfrm flipH="1">
            <a:off x="3690257" y="2449286"/>
            <a:ext cx="1012372" cy="86462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01" name="Google Shape;201;p21"/>
          <p:cNvCxnSpPr/>
          <p:nvPr/>
        </p:nvCxnSpPr>
        <p:spPr>
          <a:xfrm>
            <a:off x="6385111" y="2449286"/>
            <a:ext cx="799460" cy="959871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Antecedent (spouštěč chování)</a:t>
            </a:r>
            <a:endParaRPr/>
          </a:p>
        </p:txBody>
      </p:sp>
      <p:sp>
        <p:nvSpPr>
          <p:cNvPr id="208" name="Google Shape;208;p22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To co bezprostředně předchází chování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Snižuje a zvyšuje pravděpodobnost výskytu PCH a je pozorovatelné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Ostré světlo, hlasité zvuky, p</a:t>
            </a:r>
            <a:r>
              <a:rPr lang="cs-CZ"/>
              <a:t>říchod osoby do místnosti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Pokyn na přesun mezi činnostmi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Zadání cvičení v učebnici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Zadání samostatné/skupinové práce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Odchod učitele ze třídy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cs-CZ"/>
              <a:t>Antecedentní strategie</a:t>
            </a:r>
            <a:endParaRPr/>
          </a:p>
        </p:txBody>
      </p:sp>
      <p:sp>
        <p:nvSpPr>
          <p:cNvPr id="214" name="Google Shape;214;p2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cs-CZ"/>
              <a:t>Důležitost</a:t>
            </a:r>
            <a:endParaRPr/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cs-CZ"/>
              <a:t>Např. přesuny přes posílení</a:t>
            </a:r>
            <a:endParaRPr/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cs-CZ"/>
              <a:t>Např. výměna</a:t>
            </a:r>
            <a:endParaRPr/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cs-CZ"/>
              <a:t>Např. bezchybné učení</a:t>
            </a:r>
            <a:endParaRPr/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cs-CZ"/>
              <a:t>Např. obtížnost úkolu (škola)</a:t>
            </a:r>
            <a:endParaRPr/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cs-CZ"/>
              <a:t>Např. výběr studenta z aktivit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cs-CZ"/>
              <a:t>atd.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01ddd90e1f_1_0"/>
          <p:cNvSpPr txBox="1"/>
          <p:nvPr>
            <p:ph type="title"/>
          </p:nvPr>
        </p:nvSpPr>
        <p:spPr>
          <a:xfrm>
            <a:off x="320709" y="1007375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cs-CZ"/>
              <a:t>Konkrétní antecedent: Přesuny přes posílení</a:t>
            </a:r>
            <a:endParaRPr/>
          </a:p>
        </p:txBody>
      </p:sp>
      <p:sp>
        <p:nvSpPr>
          <p:cNvPr id="221" name="Google Shape;221;g101ddd90e1f_1_0"/>
          <p:cNvSpPr txBox="1"/>
          <p:nvPr>
            <p:ph idx="1" type="body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cs-CZ"/>
              <a:t>Příslib (promise)-zaslíbená odměna, která se používá k přesunu dítěte z aktivity do aktivity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cs-CZ"/>
              <a:t>Je to prevence problémového chování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cs-CZ"/>
              <a:t>Ukázka přesunu: </a:t>
            </a:r>
            <a:r>
              <a:rPr lang="cs-CZ" u="sng">
                <a:solidFill>
                  <a:schemeClr val="hlink"/>
                </a:solidFill>
                <a:hlinkClick r:id="rId3"/>
              </a:rPr>
              <a:t>https://is.muni.cz/el/ped/jaro2021/IVk101/index.qwarp?prejit=6390059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b="1" lang="cs-CZ">
                <a:solidFill>
                  <a:schemeClr val="accent1"/>
                </a:solidFill>
              </a:rPr>
              <a:t>Následek</a:t>
            </a:r>
            <a:endParaRPr/>
          </a:p>
        </p:txBody>
      </p:sp>
      <p:sp>
        <p:nvSpPr>
          <p:cNvPr id="228" name="Google Shape;228;p2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To, co bezprostředně následuje po chování.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Zavření okna.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Odvolání požadavku na přesun do jiné místnosti.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Hození učebnic, odstrčení lavice.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Vytažení tužky z pouzdra a plnění úkolu.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Opuštění lavice a běh po třídě.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Přístup k oblíbené hračce, sladkosti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azeta">
  <a:themeElements>
    <a:clrScheme name="Fazeta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2021-10-29T14:13:13Z</dcterms:created>
  <dc:creator>Helena Vaďurová</dc:creator>
</cp:coreProperties>
</file>