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4" r:id="rId1"/>
  </p:sldMasterIdLst>
  <p:notesMasterIdLst>
    <p:notesMasterId r:id="rId59"/>
  </p:notesMasterIdLst>
  <p:handoutMasterIdLst>
    <p:handoutMasterId r:id="rId60"/>
  </p:handoutMasterIdLst>
  <p:sldIdLst>
    <p:sldId id="256" r:id="rId2"/>
    <p:sldId id="323" r:id="rId3"/>
    <p:sldId id="322" r:id="rId4"/>
    <p:sldId id="257" r:id="rId5"/>
    <p:sldId id="327" r:id="rId6"/>
    <p:sldId id="324" r:id="rId7"/>
    <p:sldId id="260" r:id="rId8"/>
    <p:sldId id="262" r:id="rId9"/>
    <p:sldId id="259" r:id="rId10"/>
    <p:sldId id="264" r:id="rId11"/>
    <p:sldId id="291" r:id="rId12"/>
    <p:sldId id="274" r:id="rId13"/>
    <p:sldId id="297" r:id="rId14"/>
    <p:sldId id="298" r:id="rId15"/>
    <p:sldId id="299" r:id="rId16"/>
    <p:sldId id="265" r:id="rId17"/>
    <p:sldId id="300" r:id="rId18"/>
    <p:sldId id="302" r:id="rId19"/>
    <p:sldId id="303" r:id="rId20"/>
    <p:sldId id="304" r:id="rId21"/>
    <p:sldId id="305" r:id="rId22"/>
    <p:sldId id="306" r:id="rId23"/>
    <p:sldId id="290" r:id="rId24"/>
    <p:sldId id="266" r:id="rId25"/>
    <p:sldId id="267" r:id="rId26"/>
    <p:sldId id="268" r:id="rId27"/>
    <p:sldId id="269" r:id="rId28"/>
    <p:sldId id="270" r:id="rId29"/>
    <p:sldId id="307" r:id="rId30"/>
    <p:sldId id="308" r:id="rId31"/>
    <p:sldId id="309" r:id="rId32"/>
    <p:sldId id="310" r:id="rId33"/>
    <p:sldId id="311" r:id="rId34"/>
    <p:sldId id="272" r:id="rId35"/>
    <p:sldId id="273" r:id="rId36"/>
    <p:sldId id="319" r:id="rId37"/>
    <p:sldId id="312" r:id="rId38"/>
    <p:sldId id="313" r:id="rId39"/>
    <p:sldId id="325" r:id="rId40"/>
    <p:sldId id="315" r:id="rId41"/>
    <p:sldId id="317" r:id="rId42"/>
    <p:sldId id="318" r:id="rId43"/>
    <p:sldId id="326" r:id="rId44"/>
    <p:sldId id="276" r:id="rId45"/>
    <p:sldId id="277" r:id="rId46"/>
    <p:sldId id="278" r:id="rId47"/>
    <p:sldId id="279" r:id="rId48"/>
    <p:sldId id="281" r:id="rId49"/>
    <p:sldId id="280" r:id="rId50"/>
    <p:sldId id="282" r:id="rId51"/>
    <p:sldId id="283" r:id="rId52"/>
    <p:sldId id="296" r:id="rId53"/>
    <p:sldId id="284" r:id="rId54"/>
    <p:sldId id="285" r:id="rId55"/>
    <p:sldId id="328" r:id="rId56"/>
    <p:sldId id="293" r:id="rId57"/>
    <p:sldId id="294" r:id="rId58"/>
  </p:sldIdLst>
  <p:sldSz cx="12192000" cy="6858000"/>
  <p:notesSz cx="6858000" cy="9144000"/>
  <p:defaultTextStyle>
    <a:defPPr rtl="0">
      <a:defRPr lang="cs-CZ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F52171-1038-4C63-8AA0-7B0651AEA016}" v="127" dt="2023-02-14T07:51:54.5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pppbrno.cz/cs/kurzy/" TargetMode="External"/><Relationship Id="rId1" Type="http://schemas.openxmlformats.org/officeDocument/2006/relationships/hyperlink" Target="https://www.dyscentrum.org/vzdelavani" TargetMode="Externa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yscentrum.org/vzdelavani" TargetMode="External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6" Type="http://schemas.openxmlformats.org/officeDocument/2006/relationships/hyperlink" Target="https://www.pppbrno.cz/cs/kurzy/" TargetMode="Externa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8D62A2-4C27-42B9-A41D-5D95A199DE9A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256AA250-2989-4B6A-AB8F-86C03A3D9532}">
      <dgm:prSet/>
      <dgm:spPr/>
      <dgm:t>
        <a:bodyPr/>
        <a:lstStyle/>
        <a:p>
          <a:pPr rtl="0"/>
          <a:r>
            <a:rPr lang="cs-CZ" b="0" dirty="0"/>
            <a:t>3. </a:t>
          </a:r>
          <a:r>
            <a:rPr lang="cs-CZ" b="0" dirty="0">
              <a:latin typeface="Calibri Light" panose="020F0302020204030204"/>
            </a:rPr>
            <a:t>DYSKALKULIE A JEJÍ KLASIFIKACE</a:t>
          </a:r>
          <a:endParaRPr lang="en-US" b="0" dirty="0">
            <a:latin typeface="Calibri Light" panose="020F0302020204030204"/>
          </a:endParaRPr>
        </a:p>
      </dgm:t>
    </dgm:pt>
    <dgm:pt modelId="{C6833A0C-6877-42A6-AE56-1CFDD45A8DFC}" type="parTrans" cxnId="{1F6AFF30-EE7E-4F7F-AFEB-403F444A7D51}">
      <dgm:prSet/>
      <dgm:spPr/>
      <dgm:t>
        <a:bodyPr/>
        <a:lstStyle/>
        <a:p>
          <a:endParaRPr lang="en-US"/>
        </a:p>
      </dgm:t>
    </dgm:pt>
    <dgm:pt modelId="{637102CF-0FD8-459B-A2F3-741A1FC0104E}" type="sibTrans" cxnId="{1F6AFF30-EE7E-4F7F-AFEB-403F444A7D51}">
      <dgm:prSet/>
      <dgm:spPr/>
      <dgm:t>
        <a:bodyPr/>
        <a:lstStyle/>
        <a:p>
          <a:endParaRPr lang="en-US"/>
        </a:p>
      </dgm:t>
    </dgm:pt>
    <dgm:pt modelId="{EDE9B6EF-6694-4D4C-8E39-68D4CF5CAF47}">
      <dgm:prSet phldr="0"/>
      <dgm:spPr/>
      <dgm:t>
        <a:bodyPr/>
        <a:lstStyle/>
        <a:p>
          <a:pPr algn="l" rtl="0"/>
          <a:r>
            <a:rPr lang="cs-CZ" b="0">
              <a:latin typeface="Calibri Light" panose="020F0302020204030204"/>
            </a:rPr>
            <a:t>7</a:t>
          </a:r>
          <a:r>
            <a:rPr lang="cs-CZ" b="0"/>
            <a:t>. </a:t>
          </a:r>
          <a:r>
            <a:rPr lang="cs-CZ" b="0" dirty="0">
              <a:latin typeface="Calibri Light" panose="020F0302020204030204"/>
            </a:rPr>
            <a:t>GRADOVANÉ ÚLOHY, ŘEŠENÍ ÚLOH NADANÝMI ŽÁKY</a:t>
          </a:r>
          <a:endParaRPr lang="cs-CZ" b="0" dirty="0"/>
        </a:p>
      </dgm:t>
    </dgm:pt>
    <dgm:pt modelId="{53BBCA5F-EBFA-42C3-8DBD-406D0B0FC509}" type="parTrans" cxnId="{26CE5894-4498-4CD3-8AE1-E08C2200CA4B}">
      <dgm:prSet/>
      <dgm:spPr/>
      <dgm:t>
        <a:bodyPr/>
        <a:lstStyle/>
        <a:p>
          <a:endParaRPr lang="en-US"/>
        </a:p>
      </dgm:t>
    </dgm:pt>
    <dgm:pt modelId="{1273853D-A99F-487A-9BF8-C71F539F9550}" type="sibTrans" cxnId="{26CE5894-4498-4CD3-8AE1-E08C2200CA4B}">
      <dgm:prSet/>
      <dgm:spPr/>
      <dgm:t>
        <a:bodyPr/>
        <a:lstStyle/>
        <a:p>
          <a:endParaRPr lang="en-US"/>
        </a:p>
      </dgm:t>
    </dgm:pt>
    <dgm:pt modelId="{146A82CA-5CF8-433E-B2F2-0DFD91FD92E9}">
      <dgm:prSet phldr="0"/>
      <dgm:spPr/>
      <dgm:t>
        <a:bodyPr/>
        <a:lstStyle/>
        <a:p>
          <a:pPr rtl="0"/>
          <a:r>
            <a:rPr lang="cs-CZ" b="0" dirty="0">
              <a:latin typeface="Calibri Light" panose="020F0302020204030204"/>
            </a:rPr>
            <a:t>1. MATEMATICKÁ SCHOPNOST, DÍLČÍ FUNKCE</a:t>
          </a:r>
        </a:p>
      </dgm:t>
    </dgm:pt>
    <dgm:pt modelId="{2D5BF6D0-4D9D-4884-8A52-F13DF9D8FA2E}" type="parTrans" cxnId="{79F87D06-B1F8-4677-BF4E-8BC03DF9AB62}">
      <dgm:prSet/>
      <dgm:spPr/>
      <dgm:t>
        <a:bodyPr/>
        <a:lstStyle/>
        <a:p>
          <a:endParaRPr lang="cs-CZ"/>
        </a:p>
      </dgm:t>
    </dgm:pt>
    <dgm:pt modelId="{9260F568-0623-4F7A-8BC0-EB466667AB04}" type="sibTrans" cxnId="{79F87D06-B1F8-4677-BF4E-8BC03DF9AB62}">
      <dgm:prSet/>
      <dgm:spPr/>
      <dgm:t>
        <a:bodyPr/>
        <a:lstStyle/>
        <a:p>
          <a:endParaRPr lang="cs-CZ"/>
        </a:p>
      </dgm:t>
    </dgm:pt>
    <dgm:pt modelId="{9CCA0CA8-1848-42BC-9DE5-A4AFC76DDE6B}">
      <dgm:prSet phldr="0"/>
      <dgm:spPr/>
      <dgm:t>
        <a:bodyPr/>
        <a:lstStyle/>
        <a:p>
          <a:pPr algn="l" rtl="0"/>
          <a:r>
            <a:rPr lang="cs-CZ" b="0" dirty="0">
              <a:latin typeface="Calibri Light" panose="020F0302020204030204"/>
            </a:rPr>
            <a:t>7. DIDAKTICKÉ POMŮCKY, MONTESSORI POMŮCKY</a:t>
          </a:r>
          <a:endParaRPr lang="cs-CZ" b="0" dirty="0"/>
        </a:p>
      </dgm:t>
    </dgm:pt>
    <dgm:pt modelId="{121FABBE-2165-4467-ACCE-34F632A61BBC}" type="parTrans" cxnId="{08380B88-5B13-4A42-ADD6-FEB34E8C0852}">
      <dgm:prSet/>
      <dgm:spPr/>
      <dgm:t>
        <a:bodyPr/>
        <a:lstStyle/>
        <a:p>
          <a:endParaRPr lang="cs-CZ"/>
        </a:p>
      </dgm:t>
    </dgm:pt>
    <dgm:pt modelId="{AF6D37BD-B0BE-4F7C-8AA4-A7A6FF6CCEFC}" type="sibTrans" cxnId="{08380B88-5B13-4A42-ADD6-FEB34E8C0852}">
      <dgm:prSet/>
      <dgm:spPr/>
      <dgm:t>
        <a:bodyPr/>
        <a:lstStyle/>
        <a:p>
          <a:endParaRPr lang="cs-CZ"/>
        </a:p>
      </dgm:t>
    </dgm:pt>
    <dgm:pt modelId="{51DE9FF2-A4DF-4978-ABEB-9ECF6ED16A10}">
      <dgm:prSet phldr="0"/>
      <dgm:spPr/>
      <dgm:t>
        <a:bodyPr/>
        <a:lstStyle/>
        <a:p>
          <a:pPr algn="l" rtl="0"/>
          <a:r>
            <a:rPr lang="cs-CZ" b="0" dirty="0"/>
            <a:t>8. </a:t>
          </a:r>
          <a:r>
            <a:rPr lang="cs-CZ" b="0" dirty="0">
              <a:latin typeface="Calibri Light" panose="020F0302020204030204"/>
            </a:rPr>
            <a:t>NADANÍ ŽÁCI</a:t>
          </a:r>
          <a:endParaRPr lang="cs-CZ" b="0" dirty="0"/>
        </a:p>
      </dgm:t>
    </dgm:pt>
    <dgm:pt modelId="{7B15902C-60FA-48B1-AB7A-D9E99A20D8EC}" type="parTrans" cxnId="{22925D84-28B4-4122-BE65-AEF44896063F}">
      <dgm:prSet/>
      <dgm:spPr/>
      <dgm:t>
        <a:bodyPr/>
        <a:lstStyle/>
        <a:p>
          <a:endParaRPr lang="cs-CZ"/>
        </a:p>
      </dgm:t>
    </dgm:pt>
    <dgm:pt modelId="{E9B75AF1-4793-41F2-8731-8F19DDE9F10D}" type="sibTrans" cxnId="{22925D84-28B4-4122-BE65-AEF44896063F}">
      <dgm:prSet/>
      <dgm:spPr/>
      <dgm:t>
        <a:bodyPr/>
        <a:lstStyle/>
        <a:p>
          <a:endParaRPr lang="cs-CZ"/>
        </a:p>
      </dgm:t>
    </dgm:pt>
    <dgm:pt modelId="{FA14DB66-8A01-49CD-8915-FE0950BDD38F}">
      <dgm:prSet phldr="0"/>
      <dgm:spPr/>
      <dgm:t>
        <a:bodyPr/>
        <a:lstStyle/>
        <a:p>
          <a:pPr algn="l" rtl="0"/>
          <a:r>
            <a:rPr lang="cs-CZ" b="0" dirty="0">
              <a:latin typeface="Calibri Light" panose="020F0302020204030204"/>
            </a:rPr>
            <a:t>5. ŽÁK SE SPECIÁLNÍMI VZDĚLÁVACÍMI POTŘEBAMI, VZDĚLÁVÁNÍ ŽÁKŮ SE SVP  </a:t>
          </a:r>
        </a:p>
        <a:p>
          <a:pPr algn="l" rtl="0"/>
          <a:r>
            <a:rPr lang="cs-CZ" b="0" dirty="0">
              <a:latin typeface="Calibri Light" panose="020F0302020204030204"/>
            </a:rPr>
            <a:t>PODPŮRNÁ OPATŘENÍ, INDIVIDUÁLNÍ VZDĚLÁVACÍ PLÁN</a:t>
          </a:r>
        </a:p>
      </dgm:t>
    </dgm:pt>
    <dgm:pt modelId="{99B0311C-3219-40FB-8D31-7D73537DE2FD}" type="parTrans" cxnId="{7B98EF0B-81A7-4A02-9068-6553B3122B95}">
      <dgm:prSet/>
      <dgm:spPr/>
      <dgm:t>
        <a:bodyPr/>
        <a:lstStyle/>
        <a:p>
          <a:endParaRPr lang="cs-CZ"/>
        </a:p>
      </dgm:t>
    </dgm:pt>
    <dgm:pt modelId="{3D092ABE-E877-4E99-B654-78CE48F6BC8A}" type="sibTrans" cxnId="{7B98EF0B-81A7-4A02-9068-6553B3122B95}">
      <dgm:prSet/>
      <dgm:spPr/>
      <dgm:t>
        <a:bodyPr/>
        <a:lstStyle/>
        <a:p>
          <a:endParaRPr lang="cs-CZ"/>
        </a:p>
      </dgm:t>
    </dgm:pt>
    <dgm:pt modelId="{BB7D89D8-2C80-46FA-BF73-78EFAB957AC1}">
      <dgm:prSet phldr="0"/>
      <dgm:spPr/>
      <dgm:t>
        <a:bodyPr/>
        <a:lstStyle/>
        <a:p>
          <a:pPr rtl="0"/>
          <a:r>
            <a:rPr lang="cs-CZ" b="0" dirty="0">
              <a:latin typeface="Calibri Light" panose="020F0302020204030204"/>
            </a:rPr>
            <a:t>4. REEDUKACE DYSKALKULIE</a:t>
          </a:r>
          <a:endParaRPr lang="cs-CZ" dirty="0"/>
        </a:p>
      </dgm:t>
    </dgm:pt>
    <dgm:pt modelId="{8A6A3A63-8842-4846-B17D-9628354F964C}" type="parTrans" cxnId="{28B16AAC-6B36-4634-BA27-4C9F2B184A01}">
      <dgm:prSet/>
      <dgm:spPr/>
      <dgm:t>
        <a:bodyPr/>
        <a:lstStyle/>
        <a:p>
          <a:endParaRPr lang="cs-CZ"/>
        </a:p>
      </dgm:t>
    </dgm:pt>
    <dgm:pt modelId="{3E0357BA-DE10-4682-921E-3CC11DAA511A}" type="sibTrans" cxnId="{28B16AAC-6B36-4634-BA27-4C9F2B184A01}">
      <dgm:prSet/>
      <dgm:spPr/>
      <dgm:t>
        <a:bodyPr/>
        <a:lstStyle/>
        <a:p>
          <a:endParaRPr lang="cs-CZ"/>
        </a:p>
      </dgm:t>
    </dgm:pt>
    <dgm:pt modelId="{3D4F620C-F74B-44CC-BF78-9392652F2A86}">
      <dgm:prSet phldr="0"/>
      <dgm:spPr/>
      <dgm:t>
        <a:bodyPr/>
        <a:lstStyle/>
        <a:p>
          <a:pPr algn="l" rtl="0"/>
          <a:r>
            <a:rPr lang="cs-CZ" b="0" dirty="0">
              <a:latin typeface="Calibri Light" panose="020F0302020204030204"/>
            </a:rPr>
            <a:t>6. HODNOCENÍ ŽÁKŮ SE SVP, KOMUNIKACE V MATEMATICE</a:t>
          </a:r>
        </a:p>
      </dgm:t>
    </dgm:pt>
    <dgm:pt modelId="{79D48DF5-59F4-496F-AFA7-487974A4D52C}" type="parTrans" cxnId="{7D1BF498-7B37-43B7-BF73-C70903DAAA5E}">
      <dgm:prSet/>
      <dgm:spPr/>
      <dgm:t>
        <a:bodyPr/>
        <a:lstStyle/>
        <a:p>
          <a:endParaRPr lang="cs-CZ"/>
        </a:p>
      </dgm:t>
    </dgm:pt>
    <dgm:pt modelId="{A38BC9E1-7F9B-4C2F-8175-B79D2E824578}" type="sibTrans" cxnId="{7D1BF498-7B37-43B7-BF73-C70903DAAA5E}">
      <dgm:prSet/>
      <dgm:spPr/>
      <dgm:t>
        <a:bodyPr/>
        <a:lstStyle/>
        <a:p>
          <a:endParaRPr lang="cs-CZ"/>
        </a:p>
      </dgm:t>
    </dgm:pt>
    <dgm:pt modelId="{40CDC84F-9AA4-4333-8204-6A170CB689BF}">
      <dgm:prSet phldr="0"/>
      <dgm:spPr/>
      <dgm:t>
        <a:bodyPr/>
        <a:lstStyle/>
        <a:p>
          <a:pPr algn="l" rtl="0"/>
          <a:r>
            <a:rPr lang="cs-CZ" b="0" dirty="0"/>
            <a:t>8. PREZENTACE ÚKOLŮ DO SEMINÁŘE </a:t>
          </a:r>
        </a:p>
      </dgm:t>
    </dgm:pt>
    <dgm:pt modelId="{30448B3B-6BC6-4456-BB6A-EBEAE425051E}" type="parTrans" cxnId="{BA24E709-9327-4DFA-826F-F9DBE4015337}">
      <dgm:prSet/>
      <dgm:spPr/>
      <dgm:t>
        <a:bodyPr/>
        <a:lstStyle/>
        <a:p>
          <a:endParaRPr lang="cs-CZ"/>
        </a:p>
      </dgm:t>
    </dgm:pt>
    <dgm:pt modelId="{80204E1E-A89F-40E0-B84A-D306E0E53601}" type="sibTrans" cxnId="{BA24E709-9327-4DFA-826F-F9DBE4015337}">
      <dgm:prSet/>
      <dgm:spPr/>
      <dgm:t>
        <a:bodyPr/>
        <a:lstStyle/>
        <a:p>
          <a:endParaRPr lang="cs-CZ"/>
        </a:p>
      </dgm:t>
    </dgm:pt>
    <dgm:pt modelId="{5C525E05-92A6-4071-A6C7-4DF246019044}">
      <dgm:prSet phldr="0"/>
      <dgm:spPr/>
      <dgm:t>
        <a:bodyPr/>
        <a:lstStyle/>
        <a:p>
          <a:pPr rtl="0"/>
          <a:r>
            <a:rPr lang="cs-CZ" b="0" dirty="0">
              <a:latin typeface="Calibri Light" panose="020F0302020204030204"/>
            </a:rPr>
            <a:t>2. SPECIFICKÉ PORUCHY UČENÍ A JEJICH VLIV NA ÚSPĚŠNOST ŽÁKŮ V MATEMATICE</a:t>
          </a:r>
        </a:p>
      </dgm:t>
    </dgm:pt>
    <dgm:pt modelId="{4D10F5E3-95D7-4C9E-A60F-DC04E4912B56}" type="parTrans" cxnId="{230E04F9-1F20-4BEA-8D94-54CA842AB5F0}">
      <dgm:prSet/>
      <dgm:spPr/>
      <dgm:t>
        <a:bodyPr/>
        <a:lstStyle/>
        <a:p>
          <a:endParaRPr lang="cs-CZ"/>
        </a:p>
      </dgm:t>
    </dgm:pt>
    <dgm:pt modelId="{8C98DEEB-7934-473E-BFA1-9DD234EFF662}" type="sibTrans" cxnId="{230E04F9-1F20-4BEA-8D94-54CA842AB5F0}">
      <dgm:prSet/>
      <dgm:spPr/>
      <dgm:t>
        <a:bodyPr/>
        <a:lstStyle/>
        <a:p>
          <a:endParaRPr lang="cs-CZ"/>
        </a:p>
      </dgm:t>
    </dgm:pt>
    <dgm:pt modelId="{61D32777-8058-4811-8189-AEECD1A78F92}" type="pres">
      <dgm:prSet presAssocID="{EF8D62A2-4C27-42B9-A41D-5D95A199DE9A}" presName="vert0" presStyleCnt="0">
        <dgm:presLayoutVars>
          <dgm:dir/>
          <dgm:animOne val="branch"/>
          <dgm:animLvl val="lvl"/>
        </dgm:presLayoutVars>
      </dgm:prSet>
      <dgm:spPr/>
    </dgm:pt>
    <dgm:pt modelId="{96D74F6E-4910-4239-8887-62BED4099532}" type="pres">
      <dgm:prSet presAssocID="{146A82CA-5CF8-433E-B2F2-0DFD91FD92E9}" presName="thickLine" presStyleLbl="alignNode1" presStyleIdx="0" presStyleCnt="10"/>
      <dgm:spPr/>
    </dgm:pt>
    <dgm:pt modelId="{46006EB7-7952-41D0-B016-EE031DD8A295}" type="pres">
      <dgm:prSet presAssocID="{146A82CA-5CF8-433E-B2F2-0DFD91FD92E9}" presName="horz1" presStyleCnt="0"/>
      <dgm:spPr/>
    </dgm:pt>
    <dgm:pt modelId="{5E12BF93-026B-4E2B-9591-61DE6ED8DE62}" type="pres">
      <dgm:prSet presAssocID="{146A82CA-5CF8-433E-B2F2-0DFD91FD92E9}" presName="tx1" presStyleLbl="revTx" presStyleIdx="0" presStyleCnt="10"/>
      <dgm:spPr/>
    </dgm:pt>
    <dgm:pt modelId="{8C011F0E-5640-4703-86ED-EE10A5984209}" type="pres">
      <dgm:prSet presAssocID="{146A82CA-5CF8-433E-B2F2-0DFD91FD92E9}" presName="vert1" presStyleCnt="0"/>
      <dgm:spPr/>
    </dgm:pt>
    <dgm:pt modelId="{3BB18036-D645-461B-9CEA-D14B97C10166}" type="pres">
      <dgm:prSet presAssocID="{5C525E05-92A6-4071-A6C7-4DF246019044}" presName="thickLine" presStyleLbl="alignNode1" presStyleIdx="1" presStyleCnt="10"/>
      <dgm:spPr/>
    </dgm:pt>
    <dgm:pt modelId="{86240EEA-608C-4349-8811-AC2D0570A3AD}" type="pres">
      <dgm:prSet presAssocID="{5C525E05-92A6-4071-A6C7-4DF246019044}" presName="horz1" presStyleCnt="0"/>
      <dgm:spPr/>
    </dgm:pt>
    <dgm:pt modelId="{FD682B61-E90A-4C80-8E3A-C4EBBC392FF8}" type="pres">
      <dgm:prSet presAssocID="{5C525E05-92A6-4071-A6C7-4DF246019044}" presName="tx1" presStyleLbl="revTx" presStyleIdx="1" presStyleCnt="10"/>
      <dgm:spPr/>
    </dgm:pt>
    <dgm:pt modelId="{5A8CE1CD-6F64-4D32-977F-5891A4FA89FC}" type="pres">
      <dgm:prSet presAssocID="{5C525E05-92A6-4071-A6C7-4DF246019044}" presName="vert1" presStyleCnt="0"/>
      <dgm:spPr/>
    </dgm:pt>
    <dgm:pt modelId="{01A4B5D8-41AF-4673-BC68-4A0F851A9CE2}" type="pres">
      <dgm:prSet presAssocID="{256AA250-2989-4B6A-AB8F-86C03A3D9532}" presName="thickLine" presStyleLbl="alignNode1" presStyleIdx="2" presStyleCnt="10"/>
      <dgm:spPr/>
    </dgm:pt>
    <dgm:pt modelId="{9F27D638-C18C-49CC-992B-753DECA913DF}" type="pres">
      <dgm:prSet presAssocID="{256AA250-2989-4B6A-AB8F-86C03A3D9532}" presName="horz1" presStyleCnt="0"/>
      <dgm:spPr/>
    </dgm:pt>
    <dgm:pt modelId="{036D478E-3559-4E23-8643-982FF9ADEF17}" type="pres">
      <dgm:prSet presAssocID="{256AA250-2989-4B6A-AB8F-86C03A3D9532}" presName="tx1" presStyleLbl="revTx" presStyleIdx="2" presStyleCnt="10"/>
      <dgm:spPr/>
    </dgm:pt>
    <dgm:pt modelId="{3B1A7688-CF8E-4805-88CF-DABBB1DA94F6}" type="pres">
      <dgm:prSet presAssocID="{256AA250-2989-4B6A-AB8F-86C03A3D9532}" presName="vert1" presStyleCnt="0"/>
      <dgm:spPr/>
    </dgm:pt>
    <dgm:pt modelId="{002C0F4E-6704-45A2-919C-0FE5E734A976}" type="pres">
      <dgm:prSet presAssocID="{BB7D89D8-2C80-46FA-BF73-78EFAB957AC1}" presName="thickLine" presStyleLbl="alignNode1" presStyleIdx="3" presStyleCnt="10"/>
      <dgm:spPr/>
    </dgm:pt>
    <dgm:pt modelId="{FB96FF7B-B389-444E-8405-EBF6C11D0FDA}" type="pres">
      <dgm:prSet presAssocID="{BB7D89D8-2C80-46FA-BF73-78EFAB957AC1}" presName="horz1" presStyleCnt="0"/>
      <dgm:spPr/>
    </dgm:pt>
    <dgm:pt modelId="{F20681FB-7CC7-49BB-BEAB-F5D5275A22B6}" type="pres">
      <dgm:prSet presAssocID="{BB7D89D8-2C80-46FA-BF73-78EFAB957AC1}" presName="tx1" presStyleLbl="revTx" presStyleIdx="3" presStyleCnt="10"/>
      <dgm:spPr/>
    </dgm:pt>
    <dgm:pt modelId="{08EDEC55-739F-4F43-827C-C3C1CDF41B54}" type="pres">
      <dgm:prSet presAssocID="{BB7D89D8-2C80-46FA-BF73-78EFAB957AC1}" presName="vert1" presStyleCnt="0"/>
      <dgm:spPr/>
    </dgm:pt>
    <dgm:pt modelId="{99953F42-6B9E-4C85-9C05-30409E3F474F}" type="pres">
      <dgm:prSet presAssocID="{FA14DB66-8A01-49CD-8915-FE0950BDD38F}" presName="thickLine" presStyleLbl="alignNode1" presStyleIdx="4" presStyleCnt="10"/>
      <dgm:spPr/>
    </dgm:pt>
    <dgm:pt modelId="{65917D0F-5F78-4DD6-AA8C-E064EB1AE73F}" type="pres">
      <dgm:prSet presAssocID="{FA14DB66-8A01-49CD-8915-FE0950BDD38F}" presName="horz1" presStyleCnt="0"/>
      <dgm:spPr/>
    </dgm:pt>
    <dgm:pt modelId="{A1F220A1-F735-4D38-96DC-4BCDF22AFB58}" type="pres">
      <dgm:prSet presAssocID="{FA14DB66-8A01-49CD-8915-FE0950BDD38F}" presName="tx1" presStyleLbl="revTx" presStyleIdx="4" presStyleCnt="10"/>
      <dgm:spPr/>
    </dgm:pt>
    <dgm:pt modelId="{DB24374F-30E0-4B52-8962-DB55D37EC535}" type="pres">
      <dgm:prSet presAssocID="{FA14DB66-8A01-49CD-8915-FE0950BDD38F}" presName="vert1" presStyleCnt="0"/>
      <dgm:spPr/>
    </dgm:pt>
    <dgm:pt modelId="{C6C25A85-C783-45B9-9DF0-CB02C6E22AD6}" type="pres">
      <dgm:prSet presAssocID="{3D4F620C-F74B-44CC-BF78-9392652F2A86}" presName="thickLine" presStyleLbl="alignNode1" presStyleIdx="5" presStyleCnt="10"/>
      <dgm:spPr/>
    </dgm:pt>
    <dgm:pt modelId="{50A43A45-2852-479B-8828-B06E92B94CE7}" type="pres">
      <dgm:prSet presAssocID="{3D4F620C-F74B-44CC-BF78-9392652F2A86}" presName="horz1" presStyleCnt="0"/>
      <dgm:spPr/>
    </dgm:pt>
    <dgm:pt modelId="{1CD8A86B-0112-4944-9A8D-CAA4B4F9573E}" type="pres">
      <dgm:prSet presAssocID="{3D4F620C-F74B-44CC-BF78-9392652F2A86}" presName="tx1" presStyleLbl="revTx" presStyleIdx="5" presStyleCnt="10"/>
      <dgm:spPr/>
    </dgm:pt>
    <dgm:pt modelId="{91E0C8D9-1270-424B-9A66-C43BE7B8A56D}" type="pres">
      <dgm:prSet presAssocID="{3D4F620C-F74B-44CC-BF78-9392652F2A86}" presName="vert1" presStyleCnt="0"/>
      <dgm:spPr/>
    </dgm:pt>
    <dgm:pt modelId="{057E265F-141F-4ADC-AF54-0BE06BF8BEEA}" type="pres">
      <dgm:prSet presAssocID="{9CCA0CA8-1848-42BC-9DE5-A4AFC76DDE6B}" presName="thickLine" presStyleLbl="alignNode1" presStyleIdx="6" presStyleCnt="10"/>
      <dgm:spPr/>
    </dgm:pt>
    <dgm:pt modelId="{FADCE084-1714-41C7-AE4A-3E116E0A0201}" type="pres">
      <dgm:prSet presAssocID="{9CCA0CA8-1848-42BC-9DE5-A4AFC76DDE6B}" presName="horz1" presStyleCnt="0"/>
      <dgm:spPr/>
    </dgm:pt>
    <dgm:pt modelId="{7D9E49DE-12E5-474B-A497-932E1C1C6EB7}" type="pres">
      <dgm:prSet presAssocID="{9CCA0CA8-1848-42BC-9DE5-A4AFC76DDE6B}" presName="tx1" presStyleLbl="revTx" presStyleIdx="6" presStyleCnt="10"/>
      <dgm:spPr/>
    </dgm:pt>
    <dgm:pt modelId="{F8F8FF62-3BF3-44D1-B541-83E30D267751}" type="pres">
      <dgm:prSet presAssocID="{9CCA0CA8-1848-42BC-9DE5-A4AFC76DDE6B}" presName="vert1" presStyleCnt="0"/>
      <dgm:spPr/>
    </dgm:pt>
    <dgm:pt modelId="{5D989446-33CC-46C0-B184-39B8AC2BCE24}" type="pres">
      <dgm:prSet presAssocID="{51DE9FF2-A4DF-4978-ABEB-9ECF6ED16A10}" presName="thickLine" presStyleLbl="alignNode1" presStyleIdx="7" presStyleCnt="10"/>
      <dgm:spPr/>
    </dgm:pt>
    <dgm:pt modelId="{05ED758F-EF70-4182-A101-F3FE0DD8D9E1}" type="pres">
      <dgm:prSet presAssocID="{51DE9FF2-A4DF-4978-ABEB-9ECF6ED16A10}" presName="horz1" presStyleCnt="0"/>
      <dgm:spPr/>
    </dgm:pt>
    <dgm:pt modelId="{393D76F3-157A-468A-BA8C-4EA5E4B689D5}" type="pres">
      <dgm:prSet presAssocID="{51DE9FF2-A4DF-4978-ABEB-9ECF6ED16A10}" presName="tx1" presStyleLbl="revTx" presStyleIdx="7" presStyleCnt="10"/>
      <dgm:spPr/>
    </dgm:pt>
    <dgm:pt modelId="{10109333-5099-4FC7-8F40-929ECCF720D2}" type="pres">
      <dgm:prSet presAssocID="{51DE9FF2-A4DF-4978-ABEB-9ECF6ED16A10}" presName="vert1" presStyleCnt="0"/>
      <dgm:spPr/>
    </dgm:pt>
    <dgm:pt modelId="{41C2FE4B-DCB3-47AE-AD36-827D8F0DFBCB}" type="pres">
      <dgm:prSet presAssocID="{EDE9B6EF-6694-4D4C-8E39-68D4CF5CAF47}" presName="thickLine" presStyleLbl="alignNode1" presStyleIdx="8" presStyleCnt="10"/>
      <dgm:spPr/>
    </dgm:pt>
    <dgm:pt modelId="{A31F9F41-0DBA-4BCD-87EB-FAA48F7DF250}" type="pres">
      <dgm:prSet presAssocID="{EDE9B6EF-6694-4D4C-8E39-68D4CF5CAF47}" presName="horz1" presStyleCnt="0"/>
      <dgm:spPr/>
    </dgm:pt>
    <dgm:pt modelId="{00E97D63-2C84-4F65-AA63-6C99D7082BDD}" type="pres">
      <dgm:prSet presAssocID="{EDE9B6EF-6694-4D4C-8E39-68D4CF5CAF47}" presName="tx1" presStyleLbl="revTx" presStyleIdx="8" presStyleCnt="10"/>
      <dgm:spPr/>
    </dgm:pt>
    <dgm:pt modelId="{BF90FD33-B5A9-419E-898E-228BE430E6FD}" type="pres">
      <dgm:prSet presAssocID="{EDE9B6EF-6694-4D4C-8E39-68D4CF5CAF47}" presName="vert1" presStyleCnt="0"/>
      <dgm:spPr/>
    </dgm:pt>
    <dgm:pt modelId="{9A8BF725-DAFB-465B-9526-5A5B0B3132D6}" type="pres">
      <dgm:prSet presAssocID="{40CDC84F-9AA4-4333-8204-6A170CB689BF}" presName="thickLine" presStyleLbl="alignNode1" presStyleIdx="9" presStyleCnt="10"/>
      <dgm:spPr/>
    </dgm:pt>
    <dgm:pt modelId="{4622422B-FD5A-4359-A247-86912863E04E}" type="pres">
      <dgm:prSet presAssocID="{40CDC84F-9AA4-4333-8204-6A170CB689BF}" presName="horz1" presStyleCnt="0"/>
      <dgm:spPr/>
    </dgm:pt>
    <dgm:pt modelId="{1EBA6790-BC88-4FAC-BDEC-C3548FB3D462}" type="pres">
      <dgm:prSet presAssocID="{40CDC84F-9AA4-4333-8204-6A170CB689BF}" presName="tx1" presStyleLbl="revTx" presStyleIdx="9" presStyleCnt="10"/>
      <dgm:spPr/>
    </dgm:pt>
    <dgm:pt modelId="{C01F99F6-64C2-4467-AF4D-72322CB7A9FF}" type="pres">
      <dgm:prSet presAssocID="{40CDC84F-9AA4-4333-8204-6A170CB689BF}" presName="vert1" presStyleCnt="0"/>
      <dgm:spPr/>
    </dgm:pt>
  </dgm:ptLst>
  <dgm:cxnLst>
    <dgm:cxn modelId="{79F87D06-B1F8-4677-BF4E-8BC03DF9AB62}" srcId="{EF8D62A2-4C27-42B9-A41D-5D95A199DE9A}" destId="{146A82CA-5CF8-433E-B2F2-0DFD91FD92E9}" srcOrd="0" destOrd="0" parTransId="{2D5BF6D0-4D9D-4884-8A52-F13DF9D8FA2E}" sibTransId="{9260F568-0623-4F7A-8BC0-EB466667AB04}"/>
    <dgm:cxn modelId="{BA24E709-9327-4DFA-826F-F9DBE4015337}" srcId="{EF8D62A2-4C27-42B9-A41D-5D95A199DE9A}" destId="{40CDC84F-9AA4-4333-8204-6A170CB689BF}" srcOrd="9" destOrd="0" parTransId="{30448B3B-6BC6-4456-BB6A-EBEAE425051E}" sibTransId="{80204E1E-A89F-40E0-B84A-D306E0E53601}"/>
    <dgm:cxn modelId="{7B98EF0B-81A7-4A02-9068-6553B3122B95}" srcId="{EF8D62A2-4C27-42B9-A41D-5D95A199DE9A}" destId="{FA14DB66-8A01-49CD-8915-FE0950BDD38F}" srcOrd="4" destOrd="0" parTransId="{99B0311C-3219-40FB-8D31-7D73537DE2FD}" sibTransId="{3D092ABE-E877-4E99-B654-78CE48F6BC8A}"/>
    <dgm:cxn modelId="{AFFE7C14-D2DE-4FAB-A6BC-D1F2806C1410}" type="presOf" srcId="{51DE9FF2-A4DF-4978-ABEB-9ECF6ED16A10}" destId="{393D76F3-157A-468A-BA8C-4EA5E4B689D5}" srcOrd="0" destOrd="0" presId="urn:microsoft.com/office/officeart/2008/layout/LinedList"/>
    <dgm:cxn modelId="{C0005C15-28BD-4CAD-AE60-B709EB50D71A}" type="presOf" srcId="{5C525E05-92A6-4071-A6C7-4DF246019044}" destId="{FD682B61-E90A-4C80-8E3A-C4EBBC392FF8}" srcOrd="0" destOrd="0" presId="urn:microsoft.com/office/officeart/2008/layout/LinedList"/>
    <dgm:cxn modelId="{1F6AFF30-EE7E-4F7F-AFEB-403F444A7D51}" srcId="{EF8D62A2-4C27-42B9-A41D-5D95A199DE9A}" destId="{256AA250-2989-4B6A-AB8F-86C03A3D9532}" srcOrd="2" destOrd="0" parTransId="{C6833A0C-6877-42A6-AE56-1CFDD45A8DFC}" sibTransId="{637102CF-0FD8-459B-A2F3-741A1FC0104E}"/>
    <dgm:cxn modelId="{00D6E877-151E-4B5B-ACEC-002CA2B19133}" type="presOf" srcId="{146A82CA-5CF8-433E-B2F2-0DFD91FD92E9}" destId="{5E12BF93-026B-4E2B-9591-61DE6ED8DE62}" srcOrd="0" destOrd="0" presId="urn:microsoft.com/office/officeart/2008/layout/LinedList"/>
    <dgm:cxn modelId="{EFBAB958-0520-4A3A-9ED9-6DB8B2940871}" type="presOf" srcId="{256AA250-2989-4B6A-AB8F-86C03A3D9532}" destId="{036D478E-3559-4E23-8643-982FF9ADEF17}" srcOrd="0" destOrd="0" presId="urn:microsoft.com/office/officeart/2008/layout/LinedList"/>
    <dgm:cxn modelId="{903D0281-AD34-4574-9F08-16BD945E136F}" type="presOf" srcId="{FA14DB66-8A01-49CD-8915-FE0950BDD38F}" destId="{A1F220A1-F735-4D38-96DC-4BCDF22AFB58}" srcOrd="0" destOrd="0" presId="urn:microsoft.com/office/officeart/2008/layout/LinedList"/>
    <dgm:cxn modelId="{22925D84-28B4-4122-BE65-AEF44896063F}" srcId="{EF8D62A2-4C27-42B9-A41D-5D95A199DE9A}" destId="{51DE9FF2-A4DF-4978-ABEB-9ECF6ED16A10}" srcOrd="7" destOrd="0" parTransId="{7B15902C-60FA-48B1-AB7A-D9E99A20D8EC}" sibTransId="{E9B75AF1-4793-41F2-8731-8F19DDE9F10D}"/>
    <dgm:cxn modelId="{08380B88-5B13-4A42-ADD6-FEB34E8C0852}" srcId="{EF8D62A2-4C27-42B9-A41D-5D95A199DE9A}" destId="{9CCA0CA8-1848-42BC-9DE5-A4AFC76DDE6B}" srcOrd="6" destOrd="0" parTransId="{121FABBE-2165-4467-ACCE-34F632A61BBC}" sibTransId="{AF6D37BD-B0BE-4F7C-8AA4-A7A6FF6CCEFC}"/>
    <dgm:cxn modelId="{26CE5894-4498-4CD3-8AE1-E08C2200CA4B}" srcId="{EF8D62A2-4C27-42B9-A41D-5D95A199DE9A}" destId="{EDE9B6EF-6694-4D4C-8E39-68D4CF5CAF47}" srcOrd="8" destOrd="0" parTransId="{53BBCA5F-EBFA-42C3-8DBD-406D0B0FC509}" sibTransId="{1273853D-A99F-487A-9BF8-C71F539F9550}"/>
    <dgm:cxn modelId="{7D1BF498-7B37-43B7-BF73-C70903DAAA5E}" srcId="{EF8D62A2-4C27-42B9-A41D-5D95A199DE9A}" destId="{3D4F620C-F74B-44CC-BF78-9392652F2A86}" srcOrd="5" destOrd="0" parTransId="{79D48DF5-59F4-496F-AFA7-487974A4D52C}" sibTransId="{A38BC9E1-7F9B-4C2F-8175-B79D2E824578}"/>
    <dgm:cxn modelId="{28B16AAC-6B36-4634-BA27-4C9F2B184A01}" srcId="{EF8D62A2-4C27-42B9-A41D-5D95A199DE9A}" destId="{BB7D89D8-2C80-46FA-BF73-78EFAB957AC1}" srcOrd="3" destOrd="0" parTransId="{8A6A3A63-8842-4846-B17D-9628354F964C}" sibTransId="{3E0357BA-DE10-4682-921E-3CC11DAA511A}"/>
    <dgm:cxn modelId="{0FD76EAD-E389-4C07-8B6F-23305F7C95C5}" type="presOf" srcId="{EDE9B6EF-6694-4D4C-8E39-68D4CF5CAF47}" destId="{00E97D63-2C84-4F65-AA63-6C99D7082BDD}" srcOrd="0" destOrd="0" presId="urn:microsoft.com/office/officeart/2008/layout/LinedList"/>
    <dgm:cxn modelId="{411191B7-5166-420E-960B-1E4499AE4B93}" type="presOf" srcId="{3D4F620C-F74B-44CC-BF78-9392652F2A86}" destId="{1CD8A86B-0112-4944-9A8D-CAA4B4F9573E}" srcOrd="0" destOrd="0" presId="urn:microsoft.com/office/officeart/2008/layout/LinedList"/>
    <dgm:cxn modelId="{45C98DB9-B3CC-4DD7-84FA-14726795C8BB}" type="presOf" srcId="{9CCA0CA8-1848-42BC-9DE5-A4AFC76DDE6B}" destId="{7D9E49DE-12E5-474B-A497-932E1C1C6EB7}" srcOrd="0" destOrd="0" presId="urn:microsoft.com/office/officeart/2008/layout/LinedList"/>
    <dgm:cxn modelId="{93B26DC0-03DE-4B9C-897F-0D3DC5F56A22}" type="presOf" srcId="{EF8D62A2-4C27-42B9-A41D-5D95A199DE9A}" destId="{61D32777-8058-4811-8189-AEECD1A78F92}" srcOrd="0" destOrd="0" presId="urn:microsoft.com/office/officeart/2008/layout/LinedList"/>
    <dgm:cxn modelId="{7B5B0CD6-2BDB-43FA-856B-3FDB4160A981}" type="presOf" srcId="{BB7D89D8-2C80-46FA-BF73-78EFAB957AC1}" destId="{F20681FB-7CC7-49BB-BEAB-F5D5275A22B6}" srcOrd="0" destOrd="0" presId="urn:microsoft.com/office/officeart/2008/layout/LinedList"/>
    <dgm:cxn modelId="{1DED18E0-83D6-4BD8-B7EF-6D3839660FFB}" type="presOf" srcId="{40CDC84F-9AA4-4333-8204-6A170CB689BF}" destId="{1EBA6790-BC88-4FAC-BDEC-C3548FB3D462}" srcOrd="0" destOrd="0" presId="urn:microsoft.com/office/officeart/2008/layout/LinedList"/>
    <dgm:cxn modelId="{230E04F9-1F20-4BEA-8D94-54CA842AB5F0}" srcId="{EF8D62A2-4C27-42B9-A41D-5D95A199DE9A}" destId="{5C525E05-92A6-4071-A6C7-4DF246019044}" srcOrd="1" destOrd="0" parTransId="{4D10F5E3-95D7-4C9E-A60F-DC04E4912B56}" sibTransId="{8C98DEEB-7934-473E-BFA1-9DD234EFF662}"/>
    <dgm:cxn modelId="{177B110B-7533-4440-99BE-B4B2E3C462C7}" type="presParOf" srcId="{61D32777-8058-4811-8189-AEECD1A78F92}" destId="{96D74F6E-4910-4239-8887-62BED4099532}" srcOrd="0" destOrd="0" presId="urn:microsoft.com/office/officeart/2008/layout/LinedList"/>
    <dgm:cxn modelId="{FA234382-1086-4002-9B60-31B63547A850}" type="presParOf" srcId="{61D32777-8058-4811-8189-AEECD1A78F92}" destId="{46006EB7-7952-41D0-B016-EE031DD8A295}" srcOrd="1" destOrd="0" presId="urn:microsoft.com/office/officeart/2008/layout/LinedList"/>
    <dgm:cxn modelId="{54289D16-715D-49B8-B33E-316218F3E897}" type="presParOf" srcId="{46006EB7-7952-41D0-B016-EE031DD8A295}" destId="{5E12BF93-026B-4E2B-9591-61DE6ED8DE62}" srcOrd="0" destOrd="0" presId="urn:microsoft.com/office/officeart/2008/layout/LinedList"/>
    <dgm:cxn modelId="{9F429FE2-5534-4C83-B361-B1EFF7E499D7}" type="presParOf" srcId="{46006EB7-7952-41D0-B016-EE031DD8A295}" destId="{8C011F0E-5640-4703-86ED-EE10A5984209}" srcOrd="1" destOrd="0" presId="urn:microsoft.com/office/officeart/2008/layout/LinedList"/>
    <dgm:cxn modelId="{AACD7905-301A-4C8E-9E60-C31623356D88}" type="presParOf" srcId="{61D32777-8058-4811-8189-AEECD1A78F92}" destId="{3BB18036-D645-461B-9CEA-D14B97C10166}" srcOrd="2" destOrd="0" presId="urn:microsoft.com/office/officeart/2008/layout/LinedList"/>
    <dgm:cxn modelId="{181387A5-DA3B-4A10-A2B2-958C40A41799}" type="presParOf" srcId="{61D32777-8058-4811-8189-AEECD1A78F92}" destId="{86240EEA-608C-4349-8811-AC2D0570A3AD}" srcOrd="3" destOrd="0" presId="urn:microsoft.com/office/officeart/2008/layout/LinedList"/>
    <dgm:cxn modelId="{A07F584F-769F-43A8-AB90-41BF06907801}" type="presParOf" srcId="{86240EEA-608C-4349-8811-AC2D0570A3AD}" destId="{FD682B61-E90A-4C80-8E3A-C4EBBC392FF8}" srcOrd="0" destOrd="0" presId="urn:microsoft.com/office/officeart/2008/layout/LinedList"/>
    <dgm:cxn modelId="{CD6F33C4-9D02-4AFC-9501-8B199F993FDF}" type="presParOf" srcId="{86240EEA-608C-4349-8811-AC2D0570A3AD}" destId="{5A8CE1CD-6F64-4D32-977F-5891A4FA89FC}" srcOrd="1" destOrd="0" presId="urn:microsoft.com/office/officeart/2008/layout/LinedList"/>
    <dgm:cxn modelId="{4448DB5E-2934-4899-AC29-EA1BD8189674}" type="presParOf" srcId="{61D32777-8058-4811-8189-AEECD1A78F92}" destId="{01A4B5D8-41AF-4673-BC68-4A0F851A9CE2}" srcOrd="4" destOrd="0" presId="urn:microsoft.com/office/officeart/2008/layout/LinedList"/>
    <dgm:cxn modelId="{20344270-8E5F-4AF2-AAED-FA1E205B9E63}" type="presParOf" srcId="{61D32777-8058-4811-8189-AEECD1A78F92}" destId="{9F27D638-C18C-49CC-992B-753DECA913DF}" srcOrd="5" destOrd="0" presId="urn:microsoft.com/office/officeart/2008/layout/LinedList"/>
    <dgm:cxn modelId="{33A3B68F-907B-4FAE-BAB6-7661BFB46457}" type="presParOf" srcId="{9F27D638-C18C-49CC-992B-753DECA913DF}" destId="{036D478E-3559-4E23-8643-982FF9ADEF17}" srcOrd="0" destOrd="0" presId="urn:microsoft.com/office/officeart/2008/layout/LinedList"/>
    <dgm:cxn modelId="{8D87BF3C-C060-49EB-AD18-E7E1C840D454}" type="presParOf" srcId="{9F27D638-C18C-49CC-992B-753DECA913DF}" destId="{3B1A7688-CF8E-4805-88CF-DABBB1DA94F6}" srcOrd="1" destOrd="0" presId="urn:microsoft.com/office/officeart/2008/layout/LinedList"/>
    <dgm:cxn modelId="{314B85AD-C083-4EBD-B163-E995B5E6E38B}" type="presParOf" srcId="{61D32777-8058-4811-8189-AEECD1A78F92}" destId="{002C0F4E-6704-45A2-919C-0FE5E734A976}" srcOrd="6" destOrd="0" presId="urn:microsoft.com/office/officeart/2008/layout/LinedList"/>
    <dgm:cxn modelId="{92C9CDAD-F8CB-4C12-839A-A1804974F309}" type="presParOf" srcId="{61D32777-8058-4811-8189-AEECD1A78F92}" destId="{FB96FF7B-B389-444E-8405-EBF6C11D0FDA}" srcOrd="7" destOrd="0" presId="urn:microsoft.com/office/officeart/2008/layout/LinedList"/>
    <dgm:cxn modelId="{4EAAC95F-05DB-4153-B8AD-B6F0386F0412}" type="presParOf" srcId="{FB96FF7B-B389-444E-8405-EBF6C11D0FDA}" destId="{F20681FB-7CC7-49BB-BEAB-F5D5275A22B6}" srcOrd="0" destOrd="0" presId="urn:microsoft.com/office/officeart/2008/layout/LinedList"/>
    <dgm:cxn modelId="{312438D3-E61B-47CA-AB72-6562B4B81D23}" type="presParOf" srcId="{FB96FF7B-B389-444E-8405-EBF6C11D0FDA}" destId="{08EDEC55-739F-4F43-827C-C3C1CDF41B54}" srcOrd="1" destOrd="0" presId="urn:microsoft.com/office/officeart/2008/layout/LinedList"/>
    <dgm:cxn modelId="{4A1F13BC-232A-4511-94A1-75EF8483362B}" type="presParOf" srcId="{61D32777-8058-4811-8189-AEECD1A78F92}" destId="{99953F42-6B9E-4C85-9C05-30409E3F474F}" srcOrd="8" destOrd="0" presId="urn:microsoft.com/office/officeart/2008/layout/LinedList"/>
    <dgm:cxn modelId="{FC70BD0B-53BA-488E-A5C1-50A84966D45D}" type="presParOf" srcId="{61D32777-8058-4811-8189-AEECD1A78F92}" destId="{65917D0F-5F78-4DD6-AA8C-E064EB1AE73F}" srcOrd="9" destOrd="0" presId="urn:microsoft.com/office/officeart/2008/layout/LinedList"/>
    <dgm:cxn modelId="{E695D77C-DC3E-4431-8A8A-F9737CBFE296}" type="presParOf" srcId="{65917D0F-5F78-4DD6-AA8C-E064EB1AE73F}" destId="{A1F220A1-F735-4D38-96DC-4BCDF22AFB58}" srcOrd="0" destOrd="0" presId="urn:microsoft.com/office/officeart/2008/layout/LinedList"/>
    <dgm:cxn modelId="{ED304B5D-FD51-46F8-B263-5547D29D1965}" type="presParOf" srcId="{65917D0F-5F78-4DD6-AA8C-E064EB1AE73F}" destId="{DB24374F-30E0-4B52-8962-DB55D37EC535}" srcOrd="1" destOrd="0" presId="urn:microsoft.com/office/officeart/2008/layout/LinedList"/>
    <dgm:cxn modelId="{1EDBEE17-E9CE-4C1F-94B0-FCE68B9DFC4A}" type="presParOf" srcId="{61D32777-8058-4811-8189-AEECD1A78F92}" destId="{C6C25A85-C783-45B9-9DF0-CB02C6E22AD6}" srcOrd="10" destOrd="0" presId="urn:microsoft.com/office/officeart/2008/layout/LinedList"/>
    <dgm:cxn modelId="{B61D06F8-1350-46E6-98A2-99D210599DA5}" type="presParOf" srcId="{61D32777-8058-4811-8189-AEECD1A78F92}" destId="{50A43A45-2852-479B-8828-B06E92B94CE7}" srcOrd="11" destOrd="0" presId="urn:microsoft.com/office/officeart/2008/layout/LinedList"/>
    <dgm:cxn modelId="{89C7B84F-68D3-440C-A3DE-1FD35DA53A33}" type="presParOf" srcId="{50A43A45-2852-479B-8828-B06E92B94CE7}" destId="{1CD8A86B-0112-4944-9A8D-CAA4B4F9573E}" srcOrd="0" destOrd="0" presId="urn:microsoft.com/office/officeart/2008/layout/LinedList"/>
    <dgm:cxn modelId="{290BB53E-4B10-455B-B164-68896ADBDC00}" type="presParOf" srcId="{50A43A45-2852-479B-8828-B06E92B94CE7}" destId="{91E0C8D9-1270-424B-9A66-C43BE7B8A56D}" srcOrd="1" destOrd="0" presId="urn:microsoft.com/office/officeart/2008/layout/LinedList"/>
    <dgm:cxn modelId="{966244A5-C5E5-4ECC-9B8C-44FA89A1EC10}" type="presParOf" srcId="{61D32777-8058-4811-8189-AEECD1A78F92}" destId="{057E265F-141F-4ADC-AF54-0BE06BF8BEEA}" srcOrd="12" destOrd="0" presId="urn:microsoft.com/office/officeart/2008/layout/LinedList"/>
    <dgm:cxn modelId="{D3B25B94-A47E-44B0-9D59-3D89CCB636AF}" type="presParOf" srcId="{61D32777-8058-4811-8189-AEECD1A78F92}" destId="{FADCE084-1714-41C7-AE4A-3E116E0A0201}" srcOrd="13" destOrd="0" presId="urn:microsoft.com/office/officeart/2008/layout/LinedList"/>
    <dgm:cxn modelId="{3FBB27F1-47C9-49BD-B4DB-76381D0DBEC0}" type="presParOf" srcId="{FADCE084-1714-41C7-AE4A-3E116E0A0201}" destId="{7D9E49DE-12E5-474B-A497-932E1C1C6EB7}" srcOrd="0" destOrd="0" presId="urn:microsoft.com/office/officeart/2008/layout/LinedList"/>
    <dgm:cxn modelId="{E9B345F8-A8CD-419B-96DD-2FABCDF9A7C2}" type="presParOf" srcId="{FADCE084-1714-41C7-AE4A-3E116E0A0201}" destId="{F8F8FF62-3BF3-44D1-B541-83E30D267751}" srcOrd="1" destOrd="0" presId="urn:microsoft.com/office/officeart/2008/layout/LinedList"/>
    <dgm:cxn modelId="{E7D43914-D541-46F7-A9E6-0D59D9658E89}" type="presParOf" srcId="{61D32777-8058-4811-8189-AEECD1A78F92}" destId="{5D989446-33CC-46C0-B184-39B8AC2BCE24}" srcOrd="14" destOrd="0" presId="urn:microsoft.com/office/officeart/2008/layout/LinedList"/>
    <dgm:cxn modelId="{665B3C61-2D61-4E09-9798-DE8359C9957D}" type="presParOf" srcId="{61D32777-8058-4811-8189-AEECD1A78F92}" destId="{05ED758F-EF70-4182-A101-F3FE0DD8D9E1}" srcOrd="15" destOrd="0" presId="urn:microsoft.com/office/officeart/2008/layout/LinedList"/>
    <dgm:cxn modelId="{CAF3A77C-D717-481A-9501-1FBD70FB0954}" type="presParOf" srcId="{05ED758F-EF70-4182-A101-F3FE0DD8D9E1}" destId="{393D76F3-157A-468A-BA8C-4EA5E4B689D5}" srcOrd="0" destOrd="0" presId="urn:microsoft.com/office/officeart/2008/layout/LinedList"/>
    <dgm:cxn modelId="{F54C17A0-DE04-41F2-ADF9-9C40F5BE2D8C}" type="presParOf" srcId="{05ED758F-EF70-4182-A101-F3FE0DD8D9E1}" destId="{10109333-5099-4FC7-8F40-929ECCF720D2}" srcOrd="1" destOrd="0" presId="urn:microsoft.com/office/officeart/2008/layout/LinedList"/>
    <dgm:cxn modelId="{43AE538A-6E05-415E-83F8-4D9DF809608E}" type="presParOf" srcId="{61D32777-8058-4811-8189-AEECD1A78F92}" destId="{41C2FE4B-DCB3-47AE-AD36-827D8F0DFBCB}" srcOrd="16" destOrd="0" presId="urn:microsoft.com/office/officeart/2008/layout/LinedList"/>
    <dgm:cxn modelId="{45E9E712-EAE6-42EA-91F2-2DBA0D489C53}" type="presParOf" srcId="{61D32777-8058-4811-8189-AEECD1A78F92}" destId="{A31F9F41-0DBA-4BCD-87EB-FAA48F7DF250}" srcOrd="17" destOrd="0" presId="urn:microsoft.com/office/officeart/2008/layout/LinedList"/>
    <dgm:cxn modelId="{C534B150-5392-4A22-BD6F-EB31C9BF02C2}" type="presParOf" srcId="{A31F9F41-0DBA-4BCD-87EB-FAA48F7DF250}" destId="{00E97D63-2C84-4F65-AA63-6C99D7082BDD}" srcOrd="0" destOrd="0" presId="urn:microsoft.com/office/officeart/2008/layout/LinedList"/>
    <dgm:cxn modelId="{9FE64706-F794-4594-9234-505C639A7C50}" type="presParOf" srcId="{A31F9F41-0DBA-4BCD-87EB-FAA48F7DF250}" destId="{BF90FD33-B5A9-419E-898E-228BE430E6FD}" srcOrd="1" destOrd="0" presId="urn:microsoft.com/office/officeart/2008/layout/LinedList"/>
    <dgm:cxn modelId="{3FB44ABA-8EF8-468C-9B30-2C887B14E186}" type="presParOf" srcId="{61D32777-8058-4811-8189-AEECD1A78F92}" destId="{9A8BF725-DAFB-465B-9526-5A5B0B3132D6}" srcOrd="18" destOrd="0" presId="urn:microsoft.com/office/officeart/2008/layout/LinedList"/>
    <dgm:cxn modelId="{6D1E5087-CE74-4FF6-83D8-AAD3C3FBF57B}" type="presParOf" srcId="{61D32777-8058-4811-8189-AEECD1A78F92}" destId="{4622422B-FD5A-4359-A247-86912863E04E}" srcOrd="19" destOrd="0" presId="urn:microsoft.com/office/officeart/2008/layout/LinedList"/>
    <dgm:cxn modelId="{DCC7B53E-563D-483D-B054-898677B4FC70}" type="presParOf" srcId="{4622422B-FD5A-4359-A247-86912863E04E}" destId="{1EBA6790-BC88-4FAC-BDEC-C3548FB3D462}" srcOrd="0" destOrd="0" presId="urn:microsoft.com/office/officeart/2008/layout/LinedList"/>
    <dgm:cxn modelId="{15FC0044-6149-4790-872E-DADB93B64002}" type="presParOf" srcId="{4622422B-FD5A-4359-A247-86912863E04E}" destId="{C01F99F6-64C2-4467-AF4D-72322CB7A9F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D5B193-4BF1-4EC4-B318-ED7F2519E71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6554538-75D3-4862-8C93-AE52FDAB05BE}">
      <dgm:prSet/>
      <dgm:spPr/>
      <dgm:t>
        <a:bodyPr/>
        <a:lstStyle/>
        <a:p>
          <a:r>
            <a:rPr lang="cs-CZ" dirty="0"/>
            <a:t>Snaha pomoci dětem, pokud pomoc potřebují (vlastní děti, děti příbuzných, známých) </a:t>
          </a:r>
          <a:endParaRPr lang="en-US" dirty="0"/>
        </a:p>
      </dgm:t>
    </dgm:pt>
    <dgm:pt modelId="{CBC7DBDF-C0B9-43A6-876E-75DA313051B9}" type="parTrans" cxnId="{9339964C-7421-4C63-9C42-EAEDBB0D8C09}">
      <dgm:prSet/>
      <dgm:spPr/>
      <dgm:t>
        <a:bodyPr/>
        <a:lstStyle/>
        <a:p>
          <a:endParaRPr lang="en-US"/>
        </a:p>
      </dgm:t>
    </dgm:pt>
    <dgm:pt modelId="{FA8FF089-5F06-40D0-8FED-F487E8C9922A}" type="sibTrans" cxnId="{9339964C-7421-4C63-9C42-EAEDBB0D8C09}">
      <dgm:prSet/>
      <dgm:spPr/>
      <dgm:t>
        <a:bodyPr/>
        <a:lstStyle/>
        <a:p>
          <a:endParaRPr lang="en-US"/>
        </a:p>
      </dgm:t>
    </dgm:pt>
    <dgm:pt modelId="{D1042B33-1195-4EF0-835C-6280187F0FB9}">
      <dgm:prSet/>
      <dgm:spPr/>
      <dgm:t>
        <a:bodyPr/>
        <a:lstStyle/>
        <a:p>
          <a:r>
            <a:rPr lang="cs-CZ" dirty="0"/>
            <a:t>Možnost fundovaně poradit, s přehledem a znalostí problému</a:t>
          </a:r>
          <a:endParaRPr lang="en-US" dirty="0"/>
        </a:p>
      </dgm:t>
    </dgm:pt>
    <dgm:pt modelId="{DF9D0E97-79E5-4C7A-88D3-DE901106D587}" type="parTrans" cxnId="{C3C0AFF7-B84A-4957-BC21-64F47C1F1AFC}">
      <dgm:prSet/>
      <dgm:spPr/>
      <dgm:t>
        <a:bodyPr/>
        <a:lstStyle/>
        <a:p>
          <a:endParaRPr lang="en-US"/>
        </a:p>
      </dgm:t>
    </dgm:pt>
    <dgm:pt modelId="{71AFA28A-8418-401F-83C3-D2D3B39D2C58}" type="sibTrans" cxnId="{C3C0AFF7-B84A-4957-BC21-64F47C1F1AFC}">
      <dgm:prSet/>
      <dgm:spPr/>
      <dgm:t>
        <a:bodyPr/>
        <a:lstStyle/>
        <a:p>
          <a:endParaRPr lang="en-US"/>
        </a:p>
      </dgm:t>
    </dgm:pt>
    <dgm:pt modelId="{2E50ED51-4A1E-4C4D-841F-99DC4F185FB0}">
      <dgm:prSet/>
      <dgm:spPr/>
      <dgm:t>
        <a:bodyPr/>
        <a:lstStyle/>
        <a:p>
          <a:pPr rtl="0"/>
          <a:r>
            <a:rPr lang="cs-CZ" dirty="0"/>
            <a:t>Seznámit se s projevy a příčinami problémů dětí v matematice a s možnostmi jejich nápravy</a:t>
          </a:r>
          <a:r>
            <a:rPr lang="cs-CZ" dirty="0">
              <a:latin typeface="Calibri Light" panose="020F0302020204030204"/>
            </a:rPr>
            <a:t> (Blažková,2013)</a:t>
          </a:r>
          <a:endParaRPr lang="en-US" dirty="0"/>
        </a:p>
      </dgm:t>
    </dgm:pt>
    <dgm:pt modelId="{59F9FE4D-A32A-4819-9621-9997F5094F26}" type="parTrans" cxnId="{40918BDF-D278-4C12-BC61-6F63559D4D2B}">
      <dgm:prSet/>
      <dgm:spPr/>
      <dgm:t>
        <a:bodyPr/>
        <a:lstStyle/>
        <a:p>
          <a:endParaRPr lang="en-US"/>
        </a:p>
      </dgm:t>
    </dgm:pt>
    <dgm:pt modelId="{0E892005-4DDB-45EB-AAEC-5C72AFA930AA}" type="sibTrans" cxnId="{40918BDF-D278-4C12-BC61-6F63559D4D2B}">
      <dgm:prSet/>
      <dgm:spPr/>
      <dgm:t>
        <a:bodyPr/>
        <a:lstStyle/>
        <a:p>
          <a:endParaRPr lang="en-US"/>
        </a:p>
      </dgm:t>
    </dgm:pt>
    <dgm:pt modelId="{571472A9-1F6C-401B-BADB-0B6593A208AA}" type="pres">
      <dgm:prSet presAssocID="{5AD5B193-4BF1-4EC4-B318-ED7F2519E71F}" presName="linear" presStyleCnt="0">
        <dgm:presLayoutVars>
          <dgm:animLvl val="lvl"/>
          <dgm:resizeHandles val="exact"/>
        </dgm:presLayoutVars>
      </dgm:prSet>
      <dgm:spPr/>
    </dgm:pt>
    <dgm:pt modelId="{3F29754C-9A1C-46E7-A6D8-913A73597081}" type="pres">
      <dgm:prSet presAssocID="{D6554538-75D3-4862-8C93-AE52FDAB05B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6B51E8E-5733-4343-8F40-9FDF8090E48B}" type="pres">
      <dgm:prSet presAssocID="{FA8FF089-5F06-40D0-8FED-F487E8C9922A}" presName="spacer" presStyleCnt="0"/>
      <dgm:spPr/>
    </dgm:pt>
    <dgm:pt modelId="{076E9F4C-DD8D-446E-A3A1-220279150ABD}" type="pres">
      <dgm:prSet presAssocID="{D1042B33-1195-4EF0-835C-6280187F0FB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0EA3290-4944-4997-9DA7-0574E114FA5C}" type="pres">
      <dgm:prSet presAssocID="{71AFA28A-8418-401F-83C3-D2D3B39D2C58}" presName="spacer" presStyleCnt="0"/>
      <dgm:spPr/>
    </dgm:pt>
    <dgm:pt modelId="{B1CD4593-2B30-4764-B9F5-3A950437B4C3}" type="pres">
      <dgm:prSet presAssocID="{2E50ED51-4A1E-4C4D-841F-99DC4F185FB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9194F11-BC5E-4761-8269-F2687401A1AB}" type="presOf" srcId="{D1042B33-1195-4EF0-835C-6280187F0FB9}" destId="{076E9F4C-DD8D-446E-A3A1-220279150ABD}" srcOrd="0" destOrd="0" presId="urn:microsoft.com/office/officeart/2005/8/layout/vList2"/>
    <dgm:cxn modelId="{9339964C-7421-4C63-9C42-EAEDBB0D8C09}" srcId="{5AD5B193-4BF1-4EC4-B318-ED7F2519E71F}" destId="{D6554538-75D3-4862-8C93-AE52FDAB05BE}" srcOrd="0" destOrd="0" parTransId="{CBC7DBDF-C0B9-43A6-876E-75DA313051B9}" sibTransId="{FA8FF089-5F06-40D0-8FED-F487E8C9922A}"/>
    <dgm:cxn modelId="{A4DDAE6F-9ED7-43C7-AEDC-D403DCFD7C6A}" type="presOf" srcId="{D6554538-75D3-4862-8C93-AE52FDAB05BE}" destId="{3F29754C-9A1C-46E7-A6D8-913A73597081}" srcOrd="0" destOrd="0" presId="urn:microsoft.com/office/officeart/2005/8/layout/vList2"/>
    <dgm:cxn modelId="{66FDE57C-45BF-4349-BDA9-1F2B5CFC3FE5}" type="presOf" srcId="{5AD5B193-4BF1-4EC4-B318-ED7F2519E71F}" destId="{571472A9-1F6C-401B-BADB-0B6593A208AA}" srcOrd="0" destOrd="0" presId="urn:microsoft.com/office/officeart/2005/8/layout/vList2"/>
    <dgm:cxn modelId="{9C1E917F-5B9D-419A-A971-BF86D2A35332}" type="presOf" srcId="{2E50ED51-4A1E-4C4D-841F-99DC4F185FB0}" destId="{B1CD4593-2B30-4764-B9F5-3A950437B4C3}" srcOrd="0" destOrd="0" presId="urn:microsoft.com/office/officeart/2005/8/layout/vList2"/>
    <dgm:cxn modelId="{40918BDF-D278-4C12-BC61-6F63559D4D2B}" srcId="{5AD5B193-4BF1-4EC4-B318-ED7F2519E71F}" destId="{2E50ED51-4A1E-4C4D-841F-99DC4F185FB0}" srcOrd="2" destOrd="0" parTransId="{59F9FE4D-A32A-4819-9621-9997F5094F26}" sibTransId="{0E892005-4DDB-45EB-AAEC-5C72AFA930AA}"/>
    <dgm:cxn modelId="{C3C0AFF7-B84A-4957-BC21-64F47C1F1AFC}" srcId="{5AD5B193-4BF1-4EC4-B318-ED7F2519E71F}" destId="{D1042B33-1195-4EF0-835C-6280187F0FB9}" srcOrd="1" destOrd="0" parTransId="{DF9D0E97-79E5-4C7A-88D3-DE901106D587}" sibTransId="{71AFA28A-8418-401F-83C3-D2D3B39D2C58}"/>
    <dgm:cxn modelId="{C5C91A10-01AA-4B43-BAF4-92BF675EE179}" type="presParOf" srcId="{571472A9-1F6C-401B-BADB-0B6593A208AA}" destId="{3F29754C-9A1C-46E7-A6D8-913A73597081}" srcOrd="0" destOrd="0" presId="urn:microsoft.com/office/officeart/2005/8/layout/vList2"/>
    <dgm:cxn modelId="{563BA57B-928B-4C9B-8EC1-F500068C8740}" type="presParOf" srcId="{571472A9-1F6C-401B-BADB-0B6593A208AA}" destId="{86B51E8E-5733-4343-8F40-9FDF8090E48B}" srcOrd="1" destOrd="0" presId="urn:microsoft.com/office/officeart/2005/8/layout/vList2"/>
    <dgm:cxn modelId="{E97A532C-3D54-45EF-A59A-FD02E0B045BE}" type="presParOf" srcId="{571472A9-1F6C-401B-BADB-0B6593A208AA}" destId="{076E9F4C-DD8D-446E-A3A1-220279150ABD}" srcOrd="2" destOrd="0" presId="urn:microsoft.com/office/officeart/2005/8/layout/vList2"/>
    <dgm:cxn modelId="{86387F69-159E-44F3-AE38-B5CCAC49A20E}" type="presParOf" srcId="{571472A9-1F6C-401B-BADB-0B6593A208AA}" destId="{30EA3290-4944-4997-9DA7-0574E114FA5C}" srcOrd="3" destOrd="0" presId="urn:microsoft.com/office/officeart/2005/8/layout/vList2"/>
    <dgm:cxn modelId="{CD23BF5E-1F7F-4E9F-BF20-9214010749F3}" type="presParOf" srcId="{571472A9-1F6C-401B-BADB-0B6593A208AA}" destId="{B1CD4593-2B30-4764-B9F5-3A950437B4C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66974D-F935-4417-AF5E-BC3507B387E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82776C0-CB8E-4109-8257-1394A63A02EF}">
      <dgm:prSet/>
      <dgm:spPr/>
      <dgm:t>
        <a:bodyPr/>
        <a:lstStyle/>
        <a:p>
          <a:r>
            <a:rPr lang="cs-CZ"/>
            <a:t>funkce percepční (smyslové vnímání)</a:t>
          </a:r>
          <a:endParaRPr lang="en-US"/>
        </a:p>
      </dgm:t>
    </dgm:pt>
    <dgm:pt modelId="{0067616D-09A7-463B-BB31-6D7A3F4607AD}" type="parTrans" cxnId="{2642CA88-1F99-4C44-8A05-64F488554BE5}">
      <dgm:prSet/>
      <dgm:spPr/>
      <dgm:t>
        <a:bodyPr/>
        <a:lstStyle/>
        <a:p>
          <a:endParaRPr lang="en-US"/>
        </a:p>
      </dgm:t>
    </dgm:pt>
    <dgm:pt modelId="{FCC64A6D-1C1A-4507-9C44-FCF7AA47835F}" type="sibTrans" cxnId="{2642CA88-1F99-4C44-8A05-64F488554BE5}">
      <dgm:prSet/>
      <dgm:spPr/>
      <dgm:t>
        <a:bodyPr/>
        <a:lstStyle/>
        <a:p>
          <a:endParaRPr lang="en-US"/>
        </a:p>
      </dgm:t>
    </dgm:pt>
    <dgm:pt modelId="{0C4A1737-FF2B-41AD-B2BD-79F50933FA0F}">
      <dgm:prSet/>
      <dgm:spPr/>
      <dgm:t>
        <a:bodyPr/>
        <a:lstStyle/>
        <a:p>
          <a:r>
            <a:rPr lang="cs-CZ"/>
            <a:t>funkce kognitivní (poznávací) </a:t>
          </a:r>
          <a:endParaRPr lang="en-US"/>
        </a:p>
      </dgm:t>
    </dgm:pt>
    <dgm:pt modelId="{55011AB7-2B07-4E40-9254-E54F5F5266BD}" type="parTrans" cxnId="{E689C11E-CC0A-4F81-9AA4-CE41CD417D7B}">
      <dgm:prSet/>
      <dgm:spPr/>
      <dgm:t>
        <a:bodyPr/>
        <a:lstStyle/>
        <a:p>
          <a:endParaRPr lang="en-US"/>
        </a:p>
      </dgm:t>
    </dgm:pt>
    <dgm:pt modelId="{4E1B1C07-FC95-4CEF-80CA-610D2BAC63C7}" type="sibTrans" cxnId="{E689C11E-CC0A-4F81-9AA4-CE41CD417D7B}">
      <dgm:prSet/>
      <dgm:spPr/>
      <dgm:t>
        <a:bodyPr/>
        <a:lstStyle/>
        <a:p>
          <a:endParaRPr lang="en-US"/>
        </a:p>
      </dgm:t>
    </dgm:pt>
    <dgm:pt modelId="{1429BC9D-D4D7-4205-809D-C1356E575B76}">
      <dgm:prSet/>
      <dgm:spPr/>
      <dgm:t>
        <a:bodyPr/>
        <a:lstStyle/>
        <a:p>
          <a:r>
            <a:rPr lang="cs-CZ"/>
            <a:t>funkce motorické (pohybové)</a:t>
          </a:r>
          <a:endParaRPr lang="en-US"/>
        </a:p>
      </dgm:t>
    </dgm:pt>
    <dgm:pt modelId="{CEB13824-093C-4C65-B64B-26F90B12BB9B}" type="parTrans" cxnId="{B61E8478-C2EB-4526-BF1B-7F5FCBBB545A}">
      <dgm:prSet/>
      <dgm:spPr/>
      <dgm:t>
        <a:bodyPr/>
        <a:lstStyle/>
        <a:p>
          <a:endParaRPr lang="en-US"/>
        </a:p>
      </dgm:t>
    </dgm:pt>
    <dgm:pt modelId="{F1F6BB84-EA6B-4410-9DFA-2CD9B2CF8028}" type="sibTrans" cxnId="{B61E8478-C2EB-4526-BF1B-7F5FCBBB545A}">
      <dgm:prSet/>
      <dgm:spPr/>
      <dgm:t>
        <a:bodyPr/>
        <a:lstStyle/>
        <a:p>
          <a:endParaRPr lang="en-US"/>
        </a:p>
      </dgm:t>
    </dgm:pt>
    <dgm:pt modelId="{07303609-A874-4FB5-9E23-EF26CBD8DFF4}" type="pres">
      <dgm:prSet presAssocID="{9266974D-F935-4417-AF5E-BC3507B387E3}" presName="root" presStyleCnt="0">
        <dgm:presLayoutVars>
          <dgm:dir/>
          <dgm:resizeHandles val="exact"/>
        </dgm:presLayoutVars>
      </dgm:prSet>
      <dgm:spPr/>
    </dgm:pt>
    <dgm:pt modelId="{30283033-9BED-452B-8642-9DD42AB8BC4C}" type="pres">
      <dgm:prSet presAssocID="{782776C0-CB8E-4109-8257-1394A63A02EF}" presName="compNode" presStyleCnt="0"/>
      <dgm:spPr/>
    </dgm:pt>
    <dgm:pt modelId="{0336ACA6-4AFE-4631-BFDB-2903AE78C1E7}" type="pres">
      <dgm:prSet presAssocID="{782776C0-CB8E-4109-8257-1394A63A02EF}" presName="bgRect" presStyleLbl="bgShp" presStyleIdx="0" presStyleCnt="3"/>
      <dgm:spPr/>
    </dgm:pt>
    <dgm:pt modelId="{494B97EE-CE1F-4D86-B0BE-F1B81F684CA0}" type="pres">
      <dgm:prSet presAssocID="{782776C0-CB8E-4109-8257-1394A63A02E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zek"/>
        </a:ext>
      </dgm:extLst>
    </dgm:pt>
    <dgm:pt modelId="{F681A7BF-CEB0-4B0D-ABAE-43863F4E0A90}" type="pres">
      <dgm:prSet presAssocID="{782776C0-CB8E-4109-8257-1394A63A02EF}" presName="spaceRect" presStyleCnt="0"/>
      <dgm:spPr/>
    </dgm:pt>
    <dgm:pt modelId="{B82D89E7-BB56-4CF0-8C1E-3FF879D403B8}" type="pres">
      <dgm:prSet presAssocID="{782776C0-CB8E-4109-8257-1394A63A02EF}" presName="parTx" presStyleLbl="revTx" presStyleIdx="0" presStyleCnt="3">
        <dgm:presLayoutVars>
          <dgm:chMax val="0"/>
          <dgm:chPref val="0"/>
        </dgm:presLayoutVars>
      </dgm:prSet>
      <dgm:spPr/>
    </dgm:pt>
    <dgm:pt modelId="{2EE86D2E-4D1F-4F26-92B7-AE36C15D0164}" type="pres">
      <dgm:prSet presAssocID="{FCC64A6D-1C1A-4507-9C44-FCF7AA47835F}" presName="sibTrans" presStyleCnt="0"/>
      <dgm:spPr/>
    </dgm:pt>
    <dgm:pt modelId="{0BCFFAEF-79A2-44EA-B6FA-2DA49C1EB816}" type="pres">
      <dgm:prSet presAssocID="{0C4A1737-FF2B-41AD-B2BD-79F50933FA0F}" presName="compNode" presStyleCnt="0"/>
      <dgm:spPr/>
    </dgm:pt>
    <dgm:pt modelId="{DC58F54D-E1CF-4510-8155-625B7DBFFA75}" type="pres">
      <dgm:prSet presAssocID="{0C4A1737-FF2B-41AD-B2BD-79F50933FA0F}" presName="bgRect" presStyleLbl="bgShp" presStyleIdx="1" presStyleCnt="3"/>
      <dgm:spPr/>
    </dgm:pt>
    <dgm:pt modelId="{B3CF6987-0B21-457E-BBC0-EC5F7DE5968F}" type="pres">
      <dgm:prSet presAssocID="{0C4A1737-FF2B-41AD-B2BD-79F50933FA0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35B05E24-DDAF-41BD-8539-5FC5E0E14E76}" type="pres">
      <dgm:prSet presAssocID="{0C4A1737-FF2B-41AD-B2BD-79F50933FA0F}" presName="spaceRect" presStyleCnt="0"/>
      <dgm:spPr/>
    </dgm:pt>
    <dgm:pt modelId="{804E4141-EC0A-4B97-815F-AD3AEFB83B93}" type="pres">
      <dgm:prSet presAssocID="{0C4A1737-FF2B-41AD-B2BD-79F50933FA0F}" presName="parTx" presStyleLbl="revTx" presStyleIdx="1" presStyleCnt="3">
        <dgm:presLayoutVars>
          <dgm:chMax val="0"/>
          <dgm:chPref val="0"/>
        </dgm:presLayoutVars>
      </dgm:prSet>
      <dgm:spPr/>
    </dgm:pt>
    <dgm:pt modelId="{B84328E1-9065-41DB-A16D-7D91CB80FD9C}" type="pres">
      <dgm:prSet presAssocID="{4E1B1C07-FC95-4CEF-80CA-610D2BAC63C7}" presName="sibTrans" presStyleCnt="0"/>
      <dgm:spPr/>
    </dgm:pt>
    <dgm:pt modelId="{81CDDD47-A297-4E3B-9F79-B5E76EC86DEC}" type="pres">
      <dgm:prSet presAssocID="{1429BC9D-D4D7-4205-809D-C1356E575B76}" presName="compNode" presStyleCnt="0"/>
      <dgm:spPr/>
    </dgm:pt>
    <dgm:pt modelId="{B410FB8E-4CDE-4D7F-835A-BD716FE99D11}" type="pres">
      <dgm:prSet presAssocID="{1429BC9D-D4D7-4205-809D-C1356E575B76}" presName="bgRect" presStyleLbl="bgShp" presStyleIdx="2" presStyleCnt="3"/>
      <dgm:spPr/>
    </dgm:pt>
    <dgm:pt modelId="{2111E610-20C2-43FA-B032-EDE406ED4E9A}" type="pres">
      <dgm:prSet presAssocID="{1429BC9D-D4D7-4205-809D-C1356E575B7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kument"/>
        </a:ext>
      </dgm:extLst>
    </dgm:pt>
    <dgm:pt modelId="{95520CA5-28C7-43EB-B13F-86CA39F76D09}" type="pres">
      <dgm:prSet presAssocID="{1429BC9D-D4D7-4205-809D-C1356E575B76}" presName="spaceRect" presStyleCnt="0"/>
      <dgm:spPr/>
    </dgm:pt>
    <dgm:pt modelId="{3327A0CF-59B8-418F-9EAB-216179C232AD}" type="pres">
      <dgm:prSet presAssocID="{1429BC9D-D4D7-4205-809D-C1356E575B7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689C11E-CC0A-4F81-9AA4-CE41CD417D7B}" srcId="{9266974D-F935-4417-AF5E-BC3507B387E3}" destId="{0C4A1737-FF2B-41AD-B2BD-79F50933FA0F}" srcOrd="1" destOrd="0" parTransId="{55011AB7-2B07-4E40-9254-E54F5F5266BD}" sibTransId="{4E1B1C07-FC95-4CEF-80CA-610D2BAC63C7}"/>
    <dgm:cxn modelId="{99007721-3671-4ED6-9584-3EB5C3A16850}" type="presOf" srcId="{782776C0-CB8E-4109-8257-1394A63A02EF}" destId="{B82D89E7-BB56-4CF0-8C1E-3FF879D403B8}" srcOrd="0" destOrd="0" presId="urn:microsoft.com/office/officeart/2018/2/layout/IconVerticalSolidList"/>
    <dgm:cxn modelId="{BA1FF43C-73A4-44DE-8668-381D1D7B49FD}" type="presOf" srcId="{0C4A1737-FF2B-41AD-B2BD-79F50933FA0F}" destId="{804E4141-EC0A-4B97-815F-AD3AEFB83B93}" srcOrd="0" destOrd="0" presId="urn:microsoft.com/office/officeart/2018/2/layout/IconVerticalSolidList"/>
    <dgm:cxn modelId="{B61E8478-C2EB-4526-BF1B-7F5FCBBB545A}" srcId="{9266974D-F935-4417-AF5E-BC3507B387E3}" destId="{1429BC9D-D4D7-4205-809D-C1356E575B76}" srcOrd="2" destOrd="0" parTransId="{CEB13824-093C-4C65-B64B-26F90B12BB9B}" sibTransId="{F1F6BB84-EA6B-4410-9DFA-2CD9B2CF8028}"/>
    <dgm:cxn modelId="{2642CA88-1F99-4C44-8A05-64F488554BE5}" srcId="{9266974D-F935-4417-AF5E-BC3507B387E3}" destId="{782776C0-CB8E-4109-8257-1394A63A02EF}" srcOrd="0" destOrd="0" parTransId="{0067616D-09A7-463B-BB31-6D7A3F4607AD}" sibTransId="{FCC64A6D-1C1A-4507-9C44-FCF7AA47835F}"/>
    <dgm:cxn modelId="{756CC3AC-BA8C-49FF-B0FC-6BCC920DC86E}" type="presOf" srcId="{1429BC9D-D4D7-4205-809D-C1356E575B76}" destId="{3327A0CF-59B8-418F-9EAB-216179C232AD}" srcOrd="0" destOrd="0" presId="urn:microsoft.com/office/officeart/2018/2/layout/IconVerticalSolidList"/>
    <dgm:cxn modelId="{4AE054E3-D0A8-496C-8342-8080D9B406B8}" type="presOf" srcId="{9266974D-F935-4417-AF5E-BC3507B387E3}" destId="{07303609-A874-4FB5-9E23-EF26CBD8DFF4}" srcOrd="0" destOrd="0" presId="urn:microsoft.com/office/officeart/2018/2/layout/IconVerticalSolidList"/>
    <dgm:cxn modelId="{AC2FCB11-36A4-4658-B3F1-7A8660A8B494}" type="presParOf" srcId="{07303609-A874-4FB5-9E23-EF26CBD8DFF4}" destId="{30283033-9BED-452B-8642-9DD42AB8BC4C}" srcOrd="0" destOrd="0" presId="urn:microsoft.com/office/officeart/2018/2/layout/IconVerticalSolidList"/>
    <dgm:cxn modelId="{B7A69233-1E94-4714-BDDE-8EC32ECF97C7}" type="presParOf" srcId="{30283033-9BED-452B-8642-9DD42AB8BC4C}" destId="{0336ACA6-4AFE-4631-BFDB-2903AE78C1E7}" srcOrd="0" destOrd="0" presId="urn:microsoft.com/office/officeart/2018/2/layout/IconVerticalSolidList"/>
    <dgm:cxn modelId="{7F8D9CDA-7C0C-4EAD-A491-3EB89399EF29}" type="presParOf" srcId="{30283033-9BED-452B-8642-9DD42AB8BC4C}" destId="{494B97EE-CE1F-4D86-B0BE-F1B81F684CA0}" srcOrd="1" destOrd="0" presId="urn:microsoft.com/office/officeart/2018/2/layout/IconVerticalSolidList"/>
    <dgm:cxn modelId="{23296575-1F74-425D-9EB9-58BC0A314734}" type="presParOf" srcId="{30283033-9BED-452B-8642-9DD42AB8BC4C}" destId="{F681A7BF-CEB0-4B0D-ABAE-43863F4E0A90}" srcOrd="2" destOrd="0" presId="urn:microsoft.com/office/officeart/2018/2/layout/IconVerticalSolidList"/>
    <dgm:cxn modelId="{3F120CD9-20D3-4999-B4F6-F596F52A164A}" type="presParOf" srcId="{30283033-9BED-452B-8642-9DD42AB8BC4C}" destId="{B82D89E7-BB56-4CF0-8C1E-3FF879D403B8}" srcOrd="3" destOrd="0" presId="urn:microsoft.com/office/officeart/2018/2/layout/IconVerticalSolidList"/>
    <dgm:cxn modelId="{957563F2-954B-4B3D-B5C5-0A4079E2584F}" type="presParOf" srcId="{07303609-A874-4FB5-9E23-EF26CBD8DFF4}" destId="{2EE86D2E-4D1F-4F26-92B7-AE36C15D0164}" srcOrd="1" destOrd="0" presId="urn:microsoft.com/office/officeart/2018/2/layout/IconVerticalSolidList"/>
    <dgm:cxn modelId="{C6BD21AB-926C-4815-B941-4D36BB35447B}" type="presParOf" srcId="{07303609-A874-4FB5-9E23-EF26CBD8DFF4}" destId="{0BCFFAEF-79A2-44EA-B6FA-2DA49C1EB816}" srcOrd="2" destOrd="0" presId="urn:microsoft.com/office/officeart/2018/2/layout/IconVerticalSolidList"/>
    <dgm:cxn modelId="{7D499203-99CC-4708-9885-01D3D661B905}" type="presParOf" srcId="{0BCFFAEF-79A2-44EA-B6FA-2DA49C1EB816}" destId="{DC58F54D-E1CF-4510-8155-625B7DBFFA75}" srcOrd="0" destOrd="0" presId="urn:microsoft.com/office/officeart/2018/2/layout/IconVerticalSolidList"/>
    <dgm:cxn modelId="{1FE72929-067A-4D9B-B73F-ECD3E48370A0}" type="presParOf" srcId="{0BCFFAEF-79A2-44EA-B6FA-2DA49C1EB816}" destId="{B3CF6987-0B21-457E-BBC0-EC5F7DE5968F}" srcOrd="1" destOrd="0" presId="urn:microsoft.com/office/officeart/2018/2/layout/IconVerticalSolidList"/>
    <dgm:cxn modelId="{FF8AD497-AE82-4023-B918-4B03609C5D3C}" type="presParOf" srcId="{0BCFFAEF-79A2-44EA-B6FA-2DA49C1EB816}" destId="{35B05E24-DDAF-41BD-8539-5FC5E0E14E76}" srcOrd="2" destOrd="0" presId="urn:microsoft.com/office/officeart/2018/2/layout/IconVerticalSolidList"/>
    <dgm:cxn modelId="{D6614A64-CD8E-4576-B376-C708ACBC44F1}" type="presParOf" srcId="{0BCFFAEF-79A2-44EA-B6FA-2DA49C1EB816}" destId="{804E4141-EC0A-4B97-815F-AD3AEFB83B93}" srcOrd="3" destOrd="0" presId="urn:microsoft.com/office/officeart/2018/2/layout/IconVerticalSolidList"/>
    <dgm:cxn modelId="{8CDA046C-5B40-4768-9F62-CFE50A8413B1}" type="presParOf" srcId="{07303609-A874-4FB5-9E23-EF26CBD8DFF4}" destId="{B84328E1-9065-41DB-A16D-7D91CB80FD9C}" srcOrd="3" destOrd="0" presId="urn:microsoft.com/office/officeart/2018/2/layout/IconVerticalSolidList"/>
    <dgm:cxn modelId="{3680C088-4437-4168-A375-FC3C8E67BE88}" type="presParOf" srcId="{07303609-A874-4FB5-9E23-EF26CBD8DFF4}" destId="{81CDDD47-A297-4E3B-9F79-B5E76EC86DEC}" srcOrd="4" destOrd="0" presId="urn:microsoft.com/office/officeart/2018/2/layout/IconVerticalSolidList"/>
    <dgm:cxn modelId="{39F56C27-F632-445F-A835-EAE2385607FB}" type="presParOf" srcId="{81CDDD47-A297-4E3B-9F79-B5E76EC86DEC}" destId="{B410FB8E-4CDE-4D7F-835A-BD716FE99D11}" srcOrd="0" destOrd="0" presId="urn:microsoft.com/office/officeart/2018/2/layout/IconVerticalSolidList"/>
    <dgm:cxn modelId="{03F2C637-15AA-4894-AD05-153A460047F1}" type="presParOf" srcId="{81CDDD47-A297-4E3B-9F79-B5E76EC86DEC}" destId="{2111E610-20C2-43FA-B032-EDE406ED4E9A}" srcOrd="1" destOrd="0" presId="urn:microsoft.com/office/officeart/2018/2/layout/IconVerticalSolidList"/>
    <dgm:cxn modelId="{AD03D092-CE36-486E-8E8D-3068C2287034}" type="presParOf" srcId="{81CDDD47-A297-4E3B-9F79-B5E76EC86DEC}" destId="{95520CA5-28C7-43EB-B13F-86CA39F76D09}" srcOrd="2" destOrd="0" presId="urn:microsoft.com/office/officeart/2018/2/layout/IconVerticalSolidList"/>
    <dgm:cxn modelId="{6A548BFB-7C89-4DD8-B81F-AEC3229B0A6C}" type="presParOf" srcId="{81CDDD47-A297-4E3B-9F79-B5E76EC86DEC}" destId="{3327A0CF-59B8-418F-9EAB-216179C232A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29051DE-6A04-4030-821F-5F64478B6E6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193EECA-75B8-4303-8B6A-E8B901AC239C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ZRAKOVÉ VNÍMÁNÍ (vizuální)</a:t>
          </a:r>
          <a:endParaRPr lang="en-US"/>
        </a:p>
      </dgm:t>
    </dgm:pt>
    <dgm:pt modelId="{347F291F-493C-4B88-8EC8-780274619942}" type="parTrans" cxnId="{FABED1EB-47CC-4FD7-A026-57B376A3898C}">
      <dgm:prSet/>
      <dgm:spPr/>
      <dgm:t>
        <a:bodyPr/>
        <a:lstStyle/>
        <a:p>
          <a:endParaRPr lang="en-US"/>
        </a:p>
      </dgm:t>
    </dgm:pt>
    <dgm:pt modelId="{A2671673-E33E-4B39-A77C-16FBA8ED2A96}" type="sibTrans" cxnId="{FABED1EB-47CC-4FD7-A026-57B376A3898C}">
      <dgm:prSet/>
      <dgm:spPr/>
      <dgm:t>
        <a:bodyPr/>
        <a:lstStyle/>
        <a:p>
          <a:endParaRPr lang="en-US"/>
        </a:p>
      </dgm:t>
    </dgm:pt>
    <dgm:pt modelId="{814B1574-E9B7-4F27-985D-3EA52B240C52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SLUCHOVÉ VNÍMÁNÍ (auditivní)</a:t>
          </a:r>
          <a:endParaRPr lang="en-US"/>
        </a:p>
      </dgm:t>
    </dgm:pt>
    <dgm:pt modelId="{CA99A492-5A30-4861-ACF1-ED0BC8485137}" type="parTrans" cxnId="{9DF76621-2E1D-45C1-86F3-51EE610F2581}">
      <dgm:prSet/>
      <dgm:spPr/>
      <dgm:t>
        <a:bodyPr/>
        <a:lstStyle/>
        <a:p>
          <a:endParaRPr lang="en-US"/>
        </a:p>
      </dgm:t>
    </dgm:pt>
    <dgm:pt modelId="{BBB5AB5A-B2CD-4ED8-AC26-A56EC2CB45A1}" type="sibTrans" cxnId="{9DF76621-2E1D-45C1-86F3-51EE610F2581}">
      <dgm:prSet/>
      <dgm:spPr/>
      <dgm:t>
        <a:bodyPr/>
        <a:lstStyle/>
        <a:p>
          <a:endParaRPr lang="en-US"/>
        </a:p>
      </dgm:t>
    </dgm:pt>
    <dgm:pt modelId="{7323F1E4-8BF7-41B2-856D-762F7C6F11D6}" type="pres">
      <dgm:prSet presAssocID="{829051DE-6A04-4030-821F-5F64478B6E66}" presName="root" presStyleCnt="0">
        <dgm:presLayoutVars>
          <dgm:dir/>
          <dgm:resizeHandles val="exact"/>
        </dgm:presLayoutVars>
      </dgm:prSet>
      <dgm:spPr/>
    </dgm:pt>
    <dgm:pt modelId="{790C7338-BA97-40EB-AAA8-A09FD6595248}" type="pres">
      <dgm:prSet presAssocID="{0193EECA-75B8-4303-8B6A-E8B901AC239C}" presName="compNode" presStyleCnt="0"/>
      <dgm:spPr/>
    </dgm:pt>
    <dgm:pt modelId="{2904F71A-197C-458A-B6D4-F2A9C736F10C}" type="pres">
      <dgm:prSet presAssocID="{0193EECA-75B8-4303-8B6A-E8B901AC239C}" presName="bgRect" presStyleLbl="bgShp" presStyleIdx="0" presStyleCnt="2"/>
      <dgm:spPr/>
    </dgm:pt>
    <dgm:pt modelId="{CAE32912-8A3A-4513-9538-EA37E9C060CD}" type="pres">
      <dgm:prSet presAssocID="{0193EECA-75B8-4303-8B6A-E8B901AC239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či"/>
        </a:ext>
      </dgm:extLst>
    </dgm:pt>
    <dgm:pt modelId="{7450DFBA-BEDA-4698-ABCE-F300464C8F19}" type="pres">
      <dgm:prSet presAssocID="{0193EECA-75B8-4303-8B6A-E8B901AC239C}" presName="spaceRect" presStyleCnt="0"/>
      <dgm:spPr/>
    </dgm:pt>
    <dgm:pt modelId="{90E7D17A-9F71-4625-9E0A-C64C25602298}" type="pres">
      <dgm:prSet presAssocID="{0193EECA-75B8-4303-8B6A-E8B901AC239C}" presName="parTx" presStyleLbl="revTx" presStyleIdx="0" presStyleCnt="2">
        <dgm:presLayoutVars>
          <dgm:chMax val="0"/>
          <dgm:chPref val="0"/>
        </dgm:presLayoutVars>
      </dgm:prSet>
      <dgm:spPr/>
    </dgm:pt>
    <dgm:pt modelId="{31A41FB1-3AD2-42AC-829A-B74B8168D2F8}" type="pres">
      <dgm:prSet presAssocID="{A2671673-E33E-4B39-A77C-16FBA8ED2A96}" presName="sibTrans" presStyleCnt="0"/>
      <dgm:spPr/>
    </dgm:pt>
    <dgm:pt modelId="{343AE0E4-B585-4B0B-9361-E9E99B04744C}" type="pres">
      <dgm:prSet presAssocID="{814B1574-E9B7-4F27-985D-3EA52B240C52}" presName="compNode" presStyleCnt="0"/>
      <dgm:spPr/>
    </dgm:pt>
    <dgm:pt modelId="{7A5C58EB-B62C-4733-A614-55079C2049A0}" type="pres">
      <dgm:prSet presAssocID="{814B1574-E9B7-4F27-985D-3EA52B240C52}" presName="bgRect" presStyleLbl="bgShp" presStyleIdx="1" presStyleCnt="2"/>
      <dgm:spPr/>
    </dgm:pt>
    <dgm:pt modelId="{A305C759-9FE5-4CA8-A469-7CEF6A459E45}" type="pres">
      <dgm:prSet presAssocID="{814B1574-E9B7-4F27-985D-3EA52B240C5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cho"/>
        </a:ext>
      </dgm:extLst>
    </dgm:pt>
    <dgm:pt modelId="{90E977FA-A9DE-458D-BA26-AB87423EFA2F}" type="pres">
      <dgm:prSet presAssocID="{814B1574-E9B7-4F27-985D-3EA52B240C52}" presName="spaceRect" presStyleCnt="0"/>
      <dgm:spPr/>
    </dgm:pt>
    <dgm:pt modelId="{D05EFC33-999A-4786-8D6C-1EDA0D959C61}" type="pres">
      <dgm:prSet presAssocID="{814B1574-E9B7-4F27-985D-3EA52B240C52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9DF76621-2E1D-45C1-86F3-51EE610F2581}" srcId="{829051DE-6A04-4030-821F-5F64478B6E66}" destId="{814B1574-E9B7-4F27-985D-3EA52B240C52}" srcOrd="1" destOrd="0" parTransId="{CA99A492-5A30-4861-ACF1-ED0BC8485137}" sibTransId="{BBB5AB5A-B2CD-4ED8-AC26-A56EC2CB45A1}"/>
    <dgm:cxn modelId="{72D7B15A-1AB4-472B-9525-C372A5C670E9}" type="presOf" srcId="{814B1574-E9B7-4F27-985D-3EA52B240C52}" destId="{D05EFC33-999A-4786-8D6C-1EDA0D959C61}" srcOrd="0" destOrd="0" presId="urn:microsoft.com/office/officeart/2018/2/layout/IconVerticalSolidList"/>
    <dgm:cxn modelId="{E0ABCB7B-C8DD-40D9-9B83-9C0DFCBF54C8}" type="presOf" srcId="{0193EECA-75B8-4303-8B6A-E8B901AC239C}" destId="{90E7D17A-9F71-4625-9E0A-C64C25602298}" srcOrd="0" destOrd="0" presId="urn:microsoft.com/office/officeart/2018/2/layout/IconVerticalSolidList"/>
    <dgm:cxn modelId="{EFDFD2CA-8176-4211-9A69-198B1448BA68}" type="presOf" srcId="{829051DE-6A04-4030-821F-5F64478B6E66}" destId="{7323F1E4-8BF7-41B2-856D-762F7C6F11D6}" srcOrd="0" destOrd="0" presId="urn:microsoft.com/office/officeart/2018/2/layout/IconVerticalSolidList"/>
    <dgm:cxn modelId="{FABED1EB-47CC-4FD7-A026-57B376A3898C}" srcId="{829051DE-6A04-4030-821F-5F64478B6E66}" destId="{0193EECA-75B8-4303-8B6A-E8B901AC239C}" srcOrd="0" destOrd="0" parTransId="{347F291F-493C-4B88-8EC8-780274619942}" sibTransId="{A2671673-E33E-4B39-A77C-16FBA8ED2A96}"/>
    <dgm:cxn modelId="{D742FC94-4BFA-4DBF-A15A-D3647AD4448D}" type="presParOf" srcId="{7323F1E4-8BF7-41B2-856D-762F7C6F11D6}" destId="{790C7338-BA97-40EB-AAA8-A09FD6595248}" srcOrd="0" destOrd="0" presId="urn:microsoft.com/office/officeart/2018/2/layout/IconVerticalSolidList"/>
    <dgm:cxn modelId="{88D7BCC1-94D6-4F20-9B19-B78D6B4FFA5F}" type="presParOf" srcId="{790C7338-BA97-40EB-AAA8-A09FD6595248}" destId="{2904F71A-197C-458A-B6D4-F2A9C736F10C}" srcOrd="0" destOrd="0" presId="urn:microsoft.com/office/officeart/2018/2/layout/IconVerticalSolidList"/>
    <dgm:cxn modelId="{013D5052-9A19-410D-B53F-4F693BB9AB4A}" type="presParOf" srcId="{790C7338-BA97-40EB-AAA8-A09FD6595248}" destId="{CAE32912-8A3A-4513-9538-EA37E9C060CD}" srcOrd="1" destOrd="0" presId="urn:microsoft.com/office/officeart/2018/2/layout/IconVerticalSolidList"/>
    <dgm:cxn modelId="{ED13FC16-C45D-45A1-B839-1068A24D82C6}" type="presParOf" srcId="{790C7338-BA97-40EB-AAA8-A09FD6595248}" destId="{7450DFBA-BEDA-4698-ABCE-F300464C8F19}" srcOrd="2" destOrd="0" presId="urn:microsoft.com/office/officeart/2018/2/layout/IconVerticalSolidList"/>
    <dgm:cxn modelId="{3A449D44-2802-4D0E-ACD9-61C68D81F0AF}" type="presParOf" srcId="{790C7338-BA97-40EB-AAA8-A09FD6595248}" destId="{90E7D17A-9F71-4625-9E0A-C64C25602298}" srcOrd="3" destOrd="0" presId="urn:microsoft.com/office/officeart/2018/2/layout/IconVerticalSolidList"/>
    <dgm:cxn modelId="{148A3488-0AAD-4611-A75F-F28E7BE34919}" type="presParOf" srcId="{7323F1E4-8BF7-41B2-856D-762F7C6F11D6}" destId="{31A41FB1-3AD2-42AC-829A-B74B8168D2F8}" srcOrd="1" destOrd="0" presId="urn:microsoft.com/office/officeart/2018/2/layout/IconVerticalSolidList"/>
    <dgm:cxn modelId="{AAB5389C-AF69-42CB-B29F-40556BF42433}" type="presParOf" srcId="{7323F1E4-8BF7-41B2-856D-762F7C6F11D6}" destId="{343AE0E4-B585-4B0B-9361-E9E99B04744C}" srcOrd="2" destOrd="0" presId="urn:microsoft.com/office/officeart/2018/2/layout/IconVerticalSolidList"/>
    <dgm:cxn modelId="{39139191-B7D0-4A8F-A230-D932A6484486}" type="presParOf" srcId="{343AE0E4-B585-4B0B-9361-E9E99B04744C}" destId="{7A5C58EB-B62C-4733-A614-55079C2049A0}" srcOrd="0" destOrd="0" presId="urn:microsoft.com/office/officeart/2018/2/layout/IconVerticalSolidList"/>
    <dgm:cxn modelId="{C22030BD-AEEC-4B1A-8661-3BF6FB183CAF}" type="presParOf" srcId="{343AE0E4-B585-4B0B-9361-E9E99B04744C}" destId="{A305C759-9FE5-4CA8-A469-7CEF6A459E45}" srcOrd="1" destOrd="0" presId="urn:microsoft.com/office/officeart/2018/2/layout/IconVerticalSolidList"/>
    <dgm:cxn modelId="{75F06626-4708-4E93-87D9-6C0151BBBB3B}" type="presParOf" srcId="{343AE0E4-B585-4B0B-9361-E9E99B04744C}" destId="{90E977FA-A9DE-458D-BA26-AB87423EFA2F}" srcOrd="2" destOrd="0" presId="urn:microsoft.com/office/officeart/2018/2/layout/IconVerticalSolidList"/>
    <dgm:cxn modelId="{E8A70E15-1861-4DC7-806A-4D8A9F4565EB}" type="presParOf" srcId="{343AE0E4-B585-4B0B-9361-E9E99B04744C}" destId="{D05EFC33-999A-4786-8D6C-1EDA0D959C6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73A6584-19F0-499C-AB82-06120C3D3F9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65CE44C-309E-47A1-A2E3-1106E21282E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POZORNOST</a:t>
          </a:r>
          <a:endParaRPr lang="en-US"/>
        </a:p>
      </dgm:t>
    </dgm:pt>
    <dgm:pt modelId="{6893096C-A62B-44EB-B6DE-1AF58AA31E32}" type="parTrans" cxnId="{D4C313E1-6EE5-4923-89D9-A5F848B297A3}">
      <dgm:prSet/>
      <dgm:spPr/>
      <dgm:t>
        <a:bodyPr/>
        <a:lstStyle/>
        <a:p>
          <a:endParaRPr lang="en-US"/>
        </a:p>
      </dgm:t>
    </dgm:pt>
    <dgm:pt modelId="{7F7297A3-34C8-4949-AC03-87877B0228E1}" type="sibTrans" cxnId="{D4C313E1-6EE5-4923-89D9-A5F848B297A3}">
      <dgm:prSet/>
      <dgm:spPr/>
      <dgm:t>
        <a:bodyPr/>
        <a:lstStyle/>
        <a:p>
          <a:endParaRPr lang="en-US"/>
        </a:p>
      </dgm:t>
    </dgm:pt>
    <dgm:pt modelId="{457B7D67-BAC9-4D0B-BAFB-E11A86B5369C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PAMĚŤ</a:t>
          </a:r>
          <a:endParaRPr lang="en-US"/>
        </a:p>
      </dgm:t>
    </dgm:pt>
    <dgm:pt modelId="{9BEC8119-B3E6-404D-BCF3-556CD1C9CFA9}" type="parTrans" cxnId="{E44023C6-33FE-4C1D-94AF-3FCC366B6B1D}">
      <dgm:prSet/>
      <dgm:spPr/>
      <dgm:t>
        <a:bodyPr/>
        <a:lstStyle/>
        <a:p>
          <a:endParaRPr lang="en-US"/>
        </a:p>
      </dgm:t>
    </dgm:pt>
    <dgm:pt modelId="{EE47A961-2E60-4BA9-839D-8637A2D82876}" type="sibTrans" cxnId="{E44023C6-33FE-4C1D-94AF-3FCC366B6B1D}">
      <dgm:prSet/>
      <dgm:spPr/>
      <dgm:t>
        <a:bodyPr/>
        <a:lstStyle/>
        <a:p>
          <a:endParaRPr lang="en-US"/>
        </a:p>
      </dgm:t>
    </dgm:pt>
    <dgm:pt modelId="{2BC153DF-A1DE-489B-B818-90846DC76FD3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MYŠLENÍ</a:t>
          </a:r>
          <a:endParaRPr lang="en-US"/>
        </a:p>
      </dgm:t>
    </dgm:pt>
    <dgm:pt modelId="{810AA6EE-0979-4009-B0CF-21A4C815BB2D}" type="parTrans" cxnId="{B2B2C3F3-5F18-4081-BEC4-987D3783E341}">
      <dgm:prSet/>
      <dgm:spPr/>
      <dgm:t>
        <a:bodyPr/>
        <a:lstStyle/>
        <a:p>
          <a:endParaRPr lang="en-US"/>
        </a:p>
      </dgm:t>
    </dgm:pt>
    <dgm:pt modelId="{5B5D16B1-5B88-4B70-B583-5E37324E3E89}" type="sibTrans" cxnId="{B2B2C3F3-5F18-4081-BEC4-987D3783E341}">
      <dgm:prSet/>
      <dgm:spPr/>
      <dgm:t>
        <a:bodyPr/>
        <a:lstStyle/>
        <a:p>
          <a:endParaRPr lang="en-US"/>
        </a:p>
      </dgm:t>
    </dgm:pt>
    <dgm:pt modelId="{CF667DA3-4284-4ADD-88C4-4B1B33B34F29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cs-CZ">
              <a:latin typeface="Calibri Light" panose="020F0302020204030204"/>
            </a:rPr>
            <a:t>ŘEČ</a:t>
          </a:r>
        </a:p>
      </dgm:t>
    </dgm:pt>
    <dgm:pt modelId="{8E33C4CC-E9A2-4E8F-992E-E00FC2CA50E6}" type="parTrans" cxnId="{7E935130-00C9-4FAE-BE82-B4C387292F7A}">
      <dgm:prSet/>
      <dgm:spPr/>
    </dgm:pt>
    <dgm:pt modelId="{571FF090-9CE3-41C2-AFDA-340BD24F58CD}" type="sibTrans" cxnId="{7E935130-00C9-4FAE-BE82-B4C387292F7A}">
      <dgm:prSet/>
      <dgm:spPr/>
    </dgm:pt>
    <dgm:pt modelId="{65E2CBC1-115A-4507-B435-03C50238C317}">
      <dgm:prSet phldr="0"/>
      <dgm:spPr/>
      <dgm:t>
        <a:bodyPr/>
        <a:lstStyle/>
        <a:p>
          <a:pPr rtl="0">
            <a:lnSpc>
              <a:spcPct val="100000"/>
            </a:lnSpc>
          </a:pPr>
          <a:r>
            <a:rPr lang="cs-CZ">
              <a:latin typeface="Calibri Light" panose="020F0302020204030204"/>
            </a:rPr>
            <a:t>ČÍSELNÉ A PŘEDČÍSELNÉ PŘEDSTAVY</a:t>
          </a:r>
        </a:p>
      </dgm:t>
    </dgm:pt>
    <dgm:pt modelId="{9B4E5ECD-231C-448F-A229-CD862F242B4B}" type="parTrans" cxnId="{18075423-E6CE-4987-91A5-A1E92899B859}">
      <dgm:prSet/>
      <dgm:spPr/>
    </dgm:pt>
    <dgm:pt modelId="{851E4598-E32D-40DE-B6CA-9294D035400D}" type="sibTrans" cxnId="{18075423-E6CE-4987-91A5-A1E92899B859}">
      <dgm:prSet/>
      <dgm:spPr/>
    </dgm:pt>
    <dgm:pt modelId="{ABD7A1F0-3F25-4A7C-B37F-A72A1F3F76DB}" type="pres">
      <dgm:prSet presAssocID="{173A6584-19F0-499C-AB82-06120C3D3F97}" presName="root" presStyleCnt="0">
        <dgm:presLayoutVars>
          <dgm:dir/>
          <dgm:resizeHandles val="exact"/>
        </dgm:presLayoutVars>
      </dgm:prSet>
      <dgm:spPr/>
    </dgm:pt>
    <dgm:pt modelId="{02AEE22E-3000-40E6-A30A-9D4F8CA85FAE}" type="pres">
      <dgm:prSet presAssocID="{C65CE44C-309E-47A1-A2E3-1106E21282E6}" presName="compNode" presStyleCnt="0"/>
      <dgm:spPr/>
    </dgm:pt>
    <dgm:pt modelId="{DC190D77-79F9-4E77-811B-021739F16054}" type="pres">
      <dgm:prSet presAssocID="{C65CE44C-309E-47A1-A2E3-1106E21282E6}" presName="bgRect" presStyleLbl="bgShp" presStyleIdx="0" presStyleCnt="5"/>
      <dgm:spPr/>
    </dgm:pt>
    <dgm:pt modelId="{CA59E4E8-3040-43BF-B567-EC770BA1FAF3}" type="pres">
      <dgm:prSet presAssocID="{C65CE44C-309E-47A1-A2E3-1106E21282E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184386BB-1200-473F-A376-3CA44146D3D3}" type="pres">
      <dgm:prSet presAssocID="{C65CE44C-309E-47A1-A2E3-1106E21282E6}" presName="spaceRect" presStyleCnt="0"/>
      <dgm:spPr/>
    </dgm:pt>
    <dgm:pt modelId="{47A3C971-619F-49D2-B644-F0DED82115A5}" type="pres">
      <dgm:prSet presAssocID="{C65CE44C-309E-47A1-A2E3-1106E21282E6}" presName="parTx" presStyleLbl="revTx" presStyleIdx="0" presStyleCnt="5">
        <dgm:presLayoutVars>
          <dgm:chMax val="0"/>
          <dgm:chPref val="0"/>
        </dgm:presLayoutVars>
      </dgm:prSet>
      <dgm:spPr/>
    </dgm:pt>
    <dgm:pt modelId="{8532B7F7-7AB3-4FE5-A971-11BF5FA81578}" type="pres">
      <dgm:prSet presAssocID="{7F7297A3-34C8-4949-AC03-87877B0228E1}" presName="sibTrans" presStyleCnt="0"/>
      <dgm:spPr/>
    </dgm:pt>
    <dgm:pt modelId="{4DFC8317-5804-4215-B527-E6598F70A68E}" type="pres">
      <dgm:prSet presAssocID="{457B7D67-BAC9-4D0B-BAFB-E11A86B5369C}" presName="compNode" presStyleCnt="0"/>
      <dgm:spPr/>
    </dgm:pt>
    <dgm:pt modelId="{7BE9A261-F0FD-4B2B-BE23-7DCCD0984197}" type="pres">
      <dgm:prSet presAssocID="{457B7D67-BAC9-4D0B-BAFB-E11A86B5369C}" presName="bgRect" presStyleLbl="bgShp" presStyleIdx="1" presStyleCnt="5"/>
      <dgm:spPr/>
    </dgm:pt>
    <dgm:pt modelId="{8C981507-7B1B-4996-BD61-1C2008D2DC94}" type="pres">
      <dgm:prSet presAssocID="{457B7D67-BAC9-4D0B-BAFB-E11A86B5369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brázek"/>
        </a:ext>
      </dgm:extLst>
    </dgm:pt>
    <dgm:pt modelId="{B98A5B02-4EE2-48BB-97C9-5974B1F94C0E}" type="pres">
      <dgm:prSet presAssocID="{457B7D67-BAC9-4D0B-BAFB-E11A86B5369C}" presName="spaceRect" presStyleCnt="0"/>
      <dgm:spPr/>
    </dgm:pt>
    <dgm:pt modelId="{79AB1927-5663-400B-A032-0EB675C09722}" type="pres">
      <dgm:prSet presAssocID="{457B7D67-BAC9-4D0B-BAFB-E11A86B5369C}" presName="parTx" presStyleLbl="revTx" presStyleIdx="1" presStyleCnt="5">
        <dgm:presLayoutVars>
          <dgm:chMax val="0"/>
          <dgm:chPref val="0"/>
        </dgm:presLayoutVars>
      </dgm:prSet>
      <dgm:spPr/>
    </dgm:pt>
    <dgm:pt modelId="{05AC327B-A830-4D61-B524-050A9D573ADB}" type="pres">
      <dgm:prSet presAssocID="{EE47A961-2E60-4BA9-839D-8637A2D82876}" presName="sibTrans" presStyleCnt="0"/>
      <dgm:spPr/>
    </dgm:pt>
    <dgm:pt modelId="{FD787A5C-59A1-499F-AB80-A502A4EF817E}" type="pres">
      <dgm:prSet presAssocID="{2BC153DF-A1DE-489B-B818-90846DC76FD3}" presName="compNode" presStyleCnt="0"/>
      <dgm:spPr/>
    </dgm:pt>
    <dgm:pt modelId="{EADA1E7A-3F9B-4BBF-96B6-F1FD58506825}" type="pres">
      <dgm:prSet presAssocID="{2BC153DF-A1DE-489B-B818-90846DC76FD3}" presName="bgRect" presStyleLbl="bgShp" presStyleIdx="2" presStyleCnt="5"/>
      <dgm:spPr/>
    </dgm:pt>
    <dgm:pt modelId="{6D577684-558B-434C-8569-63347BF4217E}" type="pres">
      <dgm:prSet presAssocID="{2BC153DF-A1DE-489B-B818-90846DC76FD3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E675CDA9-D6A1-406A-855B-1C0BB4F0D64B}" type="pres">
      <dgm:prSet presAssocID="{2BC153DF-A1DE-489B-B818-90846DC76FD3}" presName="spaceRect" presStyleCnt="0"/>
      <dgm:spPr/>
    </dgm:pt>
    <dgm:pt modelId="{8BD214B0-F76F-41C2-A2F1-E77862657B29}" type="pres">
      <dgm:prSet presAssocID="{2BC153DF-A1DE-489B-B818-90846DC76FD3}" presName="parTx" presStyleLbl="revTx" presStyleIdx="2" presStyleCnt="5">
        <dgm:presLayoutVars>
          <dgm:chMax val="0"/>
          <dgm:chPref val="0"/>
        </dgm:presLayoutVars>
      </dgm:prSet>
      <dgm:spPr/>
    </dgm:pt>
    <dgm:pt modelId="{110F5409-AEBB-45BC-8BB4-74F9AC43B380}" type="pres">
      <dgm:prSet presAssocID="{5B5D16B1-5B88-4B70-B583-5E37324E3E89}" presName="sibTrans" presStyleCnt="0"/>
      <dgm:spPr/>
    </dgm:pt>
    <dgm:pt modelId="{7569BDA2-576C-466E-85EC-D37F58668D2E}" type="pres">
      <dgm:prSet presAssocID="{CF667DA3-4284-4ADD-88C4-4B1B33B34F29}" presName="compNode" presStyleCnt="0"/>
      <dgm:spPr/>
    </dgm:pt>
    <dgm:pt modelId="{76C73A1C-A36A-43BB-BF7B-C5AE4EEEFCC8}" type="pres">
      <dgm:prSet presAssocID="{CF667DA3-4284-4ADD-88C4-4B1B33B34F29}" presName="bgRect" presStyleLbl="bgShp" presStyleIdx="3" presStyleCnt="5"/>
      <dgm:spPr/>
    </dgm:pt>
    <dgm:pt modelId="{3A1CE061-079C-4B4F-BA78-81C6ACE3227E}" type="pres">
      <dgm:prSet presAssocID="{CF667DA3-4284-4ADD-88C4-4B1B33B34F29}" presName="iconRect" presStyleLbl="node1" presStyleIdx="3" presStyleCnt="5"/>
      <dgm:spPr/>
    </dgm:pt>
    <dgm:pt modelId="{41C13C3A-BE32-4F1B-BFC7-CC5C68C2E013}" type="pres">
      <dgm:prSet presAssocID="{CF667DA3-4284-4ADD-88C4-4B1B33B34F29}" presName="spaceRect" presStyleCnt="0"/>
      <dgm:spPr/>
    </dgm:pt>
    <dgm:pt modelId="{89B7ECA6-8C41-42EA-94F1-FFCD8D5E69B5}" type="pres">
      <dgm:prSet presAssocID="{CF667DA3-4284-4ADD-88C4-4B1B33B34F29}" presName="parTx" presStyleLbl="revTx" presStyleIdx="3" presStyleCnt="5">
        <dgm:presLayoutVars>
          <dgm:chMax val="0"/>
          <dgm:chPref val="0"/>
        </dgm:presLayoutVars>
      </dgm:prSet>
      <dgm:spPr/>
    </dgm:pt>
    <dgm:pt modelId="{D5CCE9EB-EDE7-4B97-8036-F4C63C2B8FD7}" type="pres">
      <dgm:prSet presAssocID="{571FF090-9CE3-41C2-AFDA-340BD24F58CD}" presName="sibTrans" presStyleCnt="0"/>
      <dgm:spPr/>
    </dgm:pt>
    <dgm:pt modelId="{A9DD5C7E-DB6A-477C-A5EF-8493459B8211}" type="pres">
      <dgm:prSet presAssocID="{65E2CBC1-115A-4507-B435-03C50238C317}" presName="compNode" presStyleCnt="0"/>
      <dgm:spPr/>
    </dgm:pt>
    <dgm:pt modelId="{B74A48C5-8040-42EC-9954-6AB1390F0CCA}" type="pres">
      <dgm:prSet presAssocID="{65E2CBC1-115A-4507-B435-03C50238C317}" presName="bgRect" presStyleLbl="bgShp" presStyleIdx="4" presStyleCnt="5"/>
      <dgm:spPr/>
    </dgm:pt>
    <dgm:pt modelId="{99C8C451-DDE3-4219-AF89-13BF172E9F27}" type="pres">
      <dgm:prSet presAssocID="{65E2CBC1-115A-4507-B435-03C50238C317}" presName="iconRect" presStyleLbl="node1" presStyleIdx="4" presStyleCnt="5"/>
      <dgm:spPr/>
    </dgm:pt>
    <dgm:pt modelId="{AA38240C-F796-4DCE-8C44-78622F99C8A2}" type="pres">
      <dgm:prSet presAssocID="{65E2CBC1-115A-4507-B435-03C50238C317}" presName="spaceRect" presStyleCnt="0"/>
      <dgm:spPr/>
    </dgm:pt>
    <dgm:pt modelId="{77FF6E98-7012-43CD-B030-EF415D003FE6}" type="pres">
      <dgm:prSet presAssocID="{65E2CBC1-115A-4507-B435-03C50238C317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1F26350E-5C77-4294-BE38-0AD5FD1C68BE}" type="presOf" srcId="{173A6584-19F0-499C-AB82-06120C3D3F97}" destId="{ABD7A1F0-3F25-4A7C-B37F-A72A1F3F76DB}" srcOrd="0" destOrd="0" presId="urn:microsoft.com/office/officeart/2018/2/layout/IconVerticalSolidList"/>
    <dgm:cxn modelId="{18075423-E6CE-4987-91A5-A1E92899B859}" srcId="{173A6584-19F0-499C-AB82-06120C3D3F97}" destId="{65E2CBC1-115A-4507-B435-03C50238C317}" srcOrd="4" destOrd="0" parTransId="{9B4E5ECD-231C-448F-A229-CD862F242B4B}" sibTransId="{851E4598-E32D-40DE-B6CA-9294D035400D}"/>
    <dgm:cxn modelId="{7E935130-00C9-4FAE-BE82-B4C387292F7A}" srcId="{173A6584-19F0-499C-AB82-06120C3D3F97}" destId="{CF667DA3-4284-4ADD-88C4-4B1B33B34F29}" srcOrd="3" destOrd="0" parTransId="{8E33C4CC-E9A2-4E8F-992E-E00FC2CA50E6}" sibTransId="{571FF090-9CE3-41C2-AFDA-340BD24F58CD}"/>
    <dgm:cxn modelId="{98A95265-1772-4973-A971-AE6B31F7FA33}" type="presOf" srcId="{C65CE44C-309E-47A1-A2E3-1106E21282E6}" destId="{47A3C971-619F-49D2-B644-F0DED82115A5}" srcOrd="0" destOrd="0" presId="urn:microsoft.com/office/officeart/2018/2/layout/IconVerticalSolidList"/>
    <dgm:cxn modelId="{E44023C6-33FE-4C1D-94AF-3FCC366B6B1D}" srcId="{173A6584-19F0-499C-AB82-06120C3D3F97}" destId="{457B7D67-BAC9-4D0B-BAFB-E11A86B5369C}" srcOrd="1" destOrd="0" parTransId="{9BEC8119-B3E6-404D-BCF3-556CD1C9CFA9}" sibTransId="{EE47A961-2E60-4BA9-839D-8637A2D82876}"/>
    <dgm:cxn modelId="{8C6EAACE-3C33-479D-ABD7-7D2C1CC69A36}" type="presOf" srcId="{457B7D67-BAC9-4D0B-BAFB-E11A86B5369C}" destId="{79AB1927-5663-400B-A032-0EB675C09722}" srcOrd="0" destOrd="0" presId="urn:microsoft.com/office/officeart/2018/2/layout/IconVerticalSolidList"/>
    <dgm:cxn modelId="{64B4D4D9-F730-4EFD-A29E-FFC742B02265}" type="presOf" srcId="{65E2CBC1-115A-4507-B435-03C50238C317}" destId="{77FF6E98-7012-43CD-B030-EF415D003FE6}" srcOrd="0" destOrd="0" presId="urn:microsoft.com/office/officeart/2018/2/layout/IconVerticalSolidList"/>
    <dgm:cxn modelId="{D4C313E1-6EE5-4923-89D9-A5F848B297A3}" srcId="{173A6584-19F0-499C-AB82-06120C3D3F97}" destId="{C65CE44C-309E-47A1-A2E3-1106E21282E6}" srcOrd="0" destOrd="0" parTransId="{6893096C-A62B-44EB-B6DE-1AF58AA31E32}" sibTransId="{7F7297A3-34C8-4949-AC03-87877B0228E1}"/>
    <dgm:cxn modelId="{5C451AEB-B2B4-43D5-8558-79CE5BC62CF5}" type="presOf" srcId="{2BC153DF-A1DE-489B-B818-90846DC76FD3}" destId="{8BD214B0-F76F-41C2-A2F1-E77862657B29}" srcOrd="0" destOrd="0" presId="urn:microsoft.com/office/officeart/2018/2/layout/IconVerticalSolidList"/>
    <dgm:cxn modelId="{B2B2C3F3-5F18-4081-BEC4-987D3783E341}" srcId="{173A6584-19F0-499C-AB82-06120C3D3F97}" destId="{2BC153DF-A1DE-489B-B818-90846DC76FD3}" srcOrd="2" destOrd="0" parTransId="{810AA6EE-0979-4009-B0CF-21A4C815BB2D}" sibTransId="{5B5D16B1-5B88-4B70-B583-5E37324E3E89}"/>
    <dgm:cxn modelId="{710575F7-F0FE-43D1-9345-E5309449308D}" type="presOf" srcId="{CF667DA3-4284-4ADD-88C4-4B1B33B34F29}" destId="{89B7ECA6-8C41-42EA-94F1-FFCD8D5E69B5}" srcOrd="0" destOrd="0" presId="urn:microsoft.com/office/officeart/2018/2/layout/IconVerticalSolidList"/>
    <dgm:cxn modelId="{4964CC77-A864-41C0-A1FE-B323639A5408}" type="presParOf" srcId="{ABD7A1F0-3F25-4A7C-B37F-A72A1F3F76DB}" destId="{02AEE22E-3000-40E6-A30A-9D4F8CA85FAE}" srcOrd="0" destOrd="0" presId="urn:microsoft.com/office/officeart/2018/2/layout/IconVerticalSolidList"/>
    <dgm:cxn modelId="{5F89579B-2085-447C-8154-1B61B3C82A81}" type="presParOf" srcId="{02AEE22E-3000-40E6-A30A-9D4F8CA85FAE}" destId="{DC190D77-79F9-4E77-811B-021739F16054}" srcOrd="0" destOrd="0" presId="urn:microsoft.com/office/officeart/2018/2/layout/IconVerticalSolidList"/>
    <dgm:cxn modelId="{104C4AC2-9781-4B05-995E-A0D5A70EF683}" type="presParOf" srcId="{02AEE22E-3000-40E6-A30A-9D4F8CA85FAE}" destId="{CA59E4E8-3040-43BF-B567-EC770BA1FAF3}" srcOrd="1" destOrd="0" presId="urn:microsoft.com/office/officeart/2018/2/layout/IconVerticalSolidList"/>
    <dgm:cxn modelId="{A7D3F4CE-A2DE-4FBF-AE93-587E6628C0AB}" type="presParOf" srcId="{02AEE22E-3000-40E6-A30A-9D4F8CA85FAE}" destId="{184386BB-1200-473F-A376-3CA44146D3D3}" srcOrd="2" destOrd="0" presId="urn:microsoft.com/office/officeart/2018/2/layout/IconVerticalSolidList"/>
    <dgm:cxn modelId="{D86A7657-2A55-4A26-934D-AAA02750AC51}" type="presParOf" srcId="{02AEE22E-3000-40E6-A30A-9D4F8CA85FAE}" destId="{47A3C971-619F-49D2-B644-F0DED82115A5}" srcOrd="3" destOrd="0" presId="urn:microsoft.com/office/officeart/2018/2/layout/IconVerticalSolidList"/>
    <dgm:cxn modelId="{89B9DB4B-0172-4EFE-BC87-DFB5547972C0}" type="presParOf" srcId="{ABD7A1F0-3F25-4A7C-B37F-A72A1F3F76DB}" destId="{8532B7F7-7AB3-4FE5-A971-11BF5FA81578}" srcOrd="1" destOrd="0" presId="urn:microsoft.com/office/officeart/2018/2/layout/IconVerticalSolidList"/>
    <dgm:cxn modelId="{5F1EDF8B-32A2-407F-8353-FD836487F54B}" type="presParOf" srcId="{ABD7A1F0-3F25-4A7C-B37F-A72A1F3F76DB}" destId="{4DFC8317-5804-4215-B527-E6598F70A68E}" srcOrd="2" destOrd="0" presId="urn:microsoft.com/office/officeart/2018/2/layout/IconVerticalSolidList"/>
    <dgm:cxn modelId="{AD7475F7-213F-4B4F-A29B-BF54C36EB85E}" type="presParOf" srcId="{4DFC8317-5804-4215-B527-E6598F70A68E}" destId="{7BE9A261-F0FD-4B2B-BE23-7DCCD0984197}" srcOrd="0" destOrd="0" presId="urn:microsoft.com/office/officeart/2018/2/layout/IconVerticalSolidList"/>
    <dgm:cxn modelId="{3528BE64-88D6-47A0-86ED-6F867FCEB709}" type="presParOf" srcId="{4DFC8317-5804-4215-B527-E6598F70A68E}" destId="{8C981507-7B1B-4996-BD61-1C2008D2DC94}" srcOrd="1" destOrd="0" presId="urn:microsoft.com/office/officeart/2018/2/layout/IconVerticalSolidList"/>
    <dgm:cxn modelId="{CF229F7D-C1A3-4E03-8575-5C3505A50299}" type="presParOf" srcId="{4DFC8317-5804-4215-B527-E6598F70A68E}" destId="{B98A5B02-4EE2-48BB-97C9-5974B1F94C0E}" srcOrd="2" destOrd="0" presId="urn:microsoft.com/office/officeart/2018/2/layout/IconVerticalSolidList"/>
    <dgm:cxn modelId="{5AB04EF8-C7E9-44FE-AB81-E8060DDE9EF7}" type="presParOf" srcId="{4DFC8317-5804-4215-B527-E6598F70A68E}" destId="{79AB1927-5663-400B-A032-0EB675C09722}" srcOrd="3" destOrd="0" presId="urn:microsoft.com/office/officeart/2018/2/layout/IconVerticalSolidList"/>
    <dgm:cxn modelId="{8AE53800-61D9-4F63-99A1-9EF9C235B65D}" type="presParOf" srcId="{ABD7A1F0-3F25-4A7C-B37F-A72A1F3F76DB}" destId="{05AC327B-A830-4D61-B524-050A9D573ADB}" srcOrd="3" destOrd="0" presId="urn:microsoft.com/office/officeart/2018/2/layout/IconVerticalSolidList"/>
    <dgm:cxn modelId="{D73092DE-C126-4759-936D-54597EC8B4BD}" type="presParOf" srcId="{ABD7A1F0-3F25-4A7C-B37F-A72A1F3F76DB}" destId="{FD787A5C-59A1-499F-AB80-A502A4EF817E}" srcOrd="4" destOrd="0" presId="urn:microsoft.com/office/officeart/2018/2/layout/IconVerticalSolidList"/>
    <dgm:cxn modelId="{81304631-8471-47E4-B8A6-663DB7D8D29E}" type="presParOf" srcId="{FD787A5C-59A1-499F-AB80-A502A4EF817E}" destId="{EADA1E7A-3F9B-4BBF-96B6-F1FD58506825}" srcOrd="0" destOrd="0" presId="urn:microsoft.com/office/officeart/2018/2/layout/IconVerticalSolidList"/>
    <dgm:cxn modelId="{91E703A6-B133-49F4-B516-BB48E2E7188C}" type="presParOf" srcId="{FD787A5C-59A1-499F-AB80-A502A4EF817E}" destId="{6D577684-558B-434C-8569-63347BF4217E}" srcOrd="1" destOrd="0" presId="urn:microsoft.com/office/officeart/2018/2/layout/IconVerticalSolidList"/>
    <dgm:cxn modelId="{923A25A9-9027-4BEC-A443-95CC6AE23D57}" type="presParOf" srcId="{FD787A5C-59A1-499F-AB80-A502A4EF817E}" destId="{E675CDA9-D6A1-406A-855B-1C0BB4F0D64B}" srcOrd="2" destOrd="0" presId="urn:microsoft.com/office/officeart/2018/2/layout/IconVerticalSolidList"/>
    <dgm:cxn modelId="{F7033827-6E43-4025-8731-50D214B53A11}" type="presParOf" srcId="{FD787A5C-59A1-499F-AB80-A502A4EF817E}" destId="{8BD214B0-F76F-41C2-A2F1-E77862657B29}" srcOrd="3" destOrd="0" presId="urn:microsoft.com/office/officeart/2018/2/layout/IconVerticalSolidList"/>
    <dgm:cxn modelId="{5D7102CB-8FBC-4D74-AD73-1A02265A293C}" type="presParOf" srcId="{ABD7A1F0-3F25-4A7C-B37F-A72A1F3F76DB}" destId="{110F5409-AEBB-45BC-8BB4-74F9AC43B380}" srcOrd="5" destOrd="0" presId="urn:microsoft.com/office/officeart/2018/2/layout/IconVerticalSolidList"/>
    <dgm:cxn modelId="{80F86320-8FE5-4293-BD47-90E4BB5D0AE8}" type="presParOf" srcId="{ABD7A1F0-3F25-4A7C-B37F-A72A1F3F76DB}" destId="{7569BDA2-576C-466E-85EC-D37F58668D2E}" srcOrd="6" destOrd="0" presId="urn:microsoft.com/office/officeart/2018/2/layout/IconVerticalSolidList"/>
    <dgm:cxn modelId="{87A8F34A-DC08-40B0-8719-9AD00ABCCC04}" type="presParOf" srcId="{7569BDA2-576C-466E-85EC-D37F58668D2E}" destId="{76C73A1C-A36A-43BB-BF7B-C5AE4EEEFCC8}" srcOrd="0" destOrd="0" presId="urn:microsoft.com/office/officeart/2018/2/layout/IconVerticalSolidList"/>
    <dgm:cxn modelId="{46A306A7-C231-42A1-BC1A-BABE96C8D20D}" type="presParOf" srcId="{7569BDA2-576C-466E-85EC-D37F58668D2E}" destId="{3A1CE061-079C-4B4F-BA78-81C6ACE3227E}" srcOrd="1" destOrd="0" presId="urn:microsoft.com/office/officeart/2018/2/layout/IconVerticalSolidList"/>
    <dgm:cxn modelId="{CCC4809C-7B2D-4327-B5C9-2083CD710570}" type="presParOf" srcId="{7569BDA2-576C-466E-85EC-D37F58668D2E}" destId="{41C13C3A-BE32-4F1B-BFC7-CC5C68C2E013}" srcOrd="2" destOrd="0" presId="urn:microsoft.com/office/officeart/2018/2/layout/IconVerticalSolidList"/>
    <dgm:cxn modelId="{C98514B3-72D9-43F1-BDC4-0249DB453AAB}" type="presParOf" srcId="{7569BDA2-576C-466E-85EC-D37F58668D2E}" destId="{89B7ECA6-8C41-42EA-94F1-FFCD8D5E69B5}" srcOrd="3" destOrd="0" presId="urn:microsoft.com/office/officeart/2018/2/layout/IconVerticalSolidList"/>
    <dgm:cxn modelId="{842E6B94-0416-46FF-8357-B30DD50F1F88}" type="presParOf" srcId="{ABD7A1F0-3F25-4A7C-B37F-A72A1F3F76DB}" destId="{D5CCE9EB-EDE7-4B97-8036-F4C63C2B8FD7}" srcOrd="7" destOrd="0" presId="urn:microsoft.com/office/officeart/2018/2/layout/IconVerticalSolidList"/>
    <dgm:cxn modelId="{8C7EB7B6-02A4-4012-81C5-EACDE62EB0C5}" type="presParOf" srcId="{ABD7A1F0-3F25-4A7C-B37F-A72A1F3F76DB}" destId="{A9DD5C7E-DB6A-477C-A5EF-8493459B8211}" srcOrd="8" destOrd="0" presId="urn:microsoft.com/office/officeart/2018/2/layout/IconVerticalSolidList"/>
    <dgm:cxn modelId="{96E51D28-E430-4278-BBEA-18417B35D363}" type="presParOf" srcId="{A9DD5C7E-DB6A-477C-A5EF-8493459B8211}" destId="{B74A48C5-8040-42EC-9954-6AB1390F0CCA}" srcOrd="0" destOrd="0" presId="urn:microsoft.com/office/officeart/2018/2/layout/IconVerticalSolidList"/>
    <dgm:cxn modelId="{FD5D91F8-4C89-426F-929B-077855B4AD4A}" type="presParOf" srcId="{A9DD5C7E-DB6A-477C-A5EF-8493459B8211}" destId="{99C8C451-DDE3-4219-AF89-13BF172E9F27}" srcOrd="1" destOrd="0" presId="urn:microsoft.com/office/officeart/2018/2/layout/IconVerticalSolidList"/>
    <dgm:cxn modelId="{D7E973D2-1AFC-4ED4-999F-7344F3637827}" type="presParOf" srcId="{A9DD5C7E-DB6A-477C-A5EF-8493459B8211}" destId="{AA38240C-F796-4DCE-8C44-78622F99C8A2}" srcOrd="2" destOrd="0" presId="urn:microsoft.com/office/officeart/2018/2/layout/IconVerticalSolidList"/>
    <dgm:cxn modelId="{2EB6EFE8-5EC5-408B-BA85-75201D5EDF51}" type="presParOf" srcId="{A9DD5C7E-DB6A-477C-A5EF-8493459B8211}" destId="{77FF6E98-7012-43CD-B030-EF415D003FE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52E2CAF-EE44-4FC5-BC8A-7AAECC872B91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3A35938-143E-4F8F-A037-320C19711B26}">
      <dgm:prSet/>
      <dgm:spPr/>
      <dgm:t>
        <a:bodyPr/>
        <a:lstStyle/>
        <a:p>
          <a:r>
            <a:rPr lang="cs-CZ"/>
            <a:t>HRUBÁ A JEMNÁ MOTORIKA</a:t>
          </a:r>
          <a:endParaRPr lang="en-US"/>
        </a:p>
      </dgm:t>
    </dgm:pt>
    <dgm:pt modelId="{448DAD38-56C3-4588-8F15-B2ADFCB55FB7}" type="parTrans" cxnId="{272885A2-E0FE-4813-A520-FED841605E4B}">
      <dgm:prSet/>
      <dgm:spPr/>
      <dgm:t>
        <a:bodyPr/>
        <a:lstStyle/>
        <a:p>
          <a:endParaRPr lang="en-US"/>
        </a:p>
      </dgm:t>
    </dgm:pt>
    <dgm:pt modelId="{EED3057B-8817-4997-85FF-BAF34E938068}" type="sibTrans" cxnId="{272885A2-E0FE-4813-A520-FED841605E4B}">
      <dgm:prSet/>
      <dgm:spPr/>
      <dgm:t>
        <a:bodyPr/>
        <a:lstStyle/>
        <a:p>
          <a:endParaRPr lang="en-US"/>
        </a:p>
      </dgm:t>
    </dgm:pt>
    <dgm:pt modelId="{40C65BE5-CA94-4140-B882-E8C64017187D}">
      <dgm:prSet/>
      <dgm:spPr/>
      <dgm:t>
        <a:bodyPr/>
        <a:lstStyle/>
        <a:p>
          <a:r>
            <a:rPr lang="cs-CZ"/>
            <a:t>SENZOMOTORICKÁ KOORDINACE</a:t>
          </a:r>
          <a:endParaRPr lang="en-US"/>
        </a:p>
      </dgm:t>
    </dgm:pt>
    <dgm:pt modelId="{FE70EE49-A41A-4370-89F1-1BBCCA6FBBEB}" type="parTrans" cxnId="{0F2D20F9-E0A7-4E44-8D48-E9F268F54CD3}">
      <dgm:prSet/>
      <dgm:spPr/>
      <dgm:t>
        <a:bodyPr/>
        <a:lstStyle/>
        <a:p>
          <a:endParaRPr lang="en-US"/>
        </a:p>
      </dgm:t>
    </dgm:pt>
    <dgm:pt modelId="{DBCD3C7F-DB83-4CDF-8543-47459DB0D59B}" type="sibTrans" cxnId="{0F2D20F9-E0A7-4E44-8D48-E9F268F54CD3}">
      <dgm:prSet/>
      <dgm:spPr/>
      <dgm:t>
        <a:bodyPr/>
        <a:lstStyle/>
        <a:p>
          <a:endParaRPr lang="en-US"/>
        </a:p>
      </dgm:t>
    </dgm:pt>
    <dgm:pt modelId="{D1699C66-9F21-4C45-A9EC-399CF2421DB1}">
      <dgm:prSet/>
      <dgm:spPr/>
      <dgm:t>
        <a:bodyPr/>
        <a:lstStyle/>
        <a:p>
          <a:r>
            <a:rPr lang="cs-CZ"/>
            <a:t>VIZUOMOTORICKÁ KOORDINACE</a:t>
          </a:r>
          <a:endParaRPr lang="en-US"/>
        </a:p>
      </dgm:t>
    </dgm:pt>
    <dgm:pt modelId="{7255090E-5413-4BCD-AA03-8D4CACF0C595}" type="parTrans" cxnId="{944B1339-6F7E-41EC-91DE-C9AC6A64D999}">
      <dgm:prSet/>
      <dgm:spPr/>
      <dgm:t>
        <a:bodyPr/>
        <a:lstStyle/>
        <a:p>
          <a:endParaRPr lang="en-US"/>
        </a:p>
      </dgm:t>
    </dgm:pt>
    <dgm:pt modelId="{12709CB3-B71F-4B74-BD48-88713F9993AA}" type="sibTrans" cxnId="{944B1339-6F7E-41EC-91DE-C9AC6A64D999}">
      <dgm:prSet/>
      <dgm:spPr/>
      <dgm:t>
        <a:bodyPr/>
        <a:lstStyle/>
        <a:p>
          <a:endParaRPr lang="en-US"/>
        </a:p>
      </dgm:t>
    </dgm:pt>
    <dgm:pt modelId="{29451118-00C4-4647-B06B-F8D7DB76BC6F}">
      <dgm:prSet/>
      <dgm:spPr/>
      <dgm:t>
        <a:bodyPr/>
        <a:lstStyle/>
        <a:p>
          <a:r>
            <a:rPr lang="cs-CZ"/>
            <a:t>GRAFOMOTORIKA</a:t>
          </a:r>
          <a:endParaRPr lang="en-US"/>
        </a:p>
      </dgm:t>
    </dgm:pt>
    <dgm:pt modelId="{A92758AE-0F83-4551-8D67-EA19291FB0E0}" type="parTrans" cxnId="{6A8DCA46-2890-4465-A125-D5F5A0920790}">
      <dgm:prSet/>
      <dgm:spPr/>
      <dgm:t>
        <a:bodyPr/>
        <a:lstStyle/>
        <a:p>
          <a:endParaRPr lang="en-US"/>
        </a:p>
      </dgm:t>
    </dgm:pt>
    <dgm:pt modelId="{3119D2F6-E56B-48B5-A121-A4A276AC1FAC}" type="sibTrans" cxnId="{6A8DCA46-2890-4465-A125-D5F5A0920790}">
      <dgm:prSet/>
      <dgm:spPr/>
      <dgm:t>
        <a:bodyPr/>
        <a:lstStyle/>
        <a:p>
          <a:endParaRPr lang="en-US"/>
        </a:p>
      </dgm:t>
    </dgm:pt>
    <dgm:pt modelId="{7F2229B6-3870-4965-8550-87CB1E6D2758}" type="pres">
      <dgm:prSet presAssocID="{E52E2CAF-EE44-4FC5-BC8A-7AAECC872B91}" presName="linear" presStyleCnt="0">
        <dgm:presLayoutVars>
          <dgm:dir/>
          <dgm:animLvl val="lvl"/>
          <dgm:resizeHandles val="exact"/>
        </dgm:presLayoutVars>
      </dgm:prSet>
      <dgm:spPr/>
    </dgm:pt>
    <dgm:pt modelId="{38E4E2D3-BE8F-4FDE-9552-10F2B82FC748}" type="pres">
      <dgm:prSet presAssocID="{93A35938-143E-4F8F-A037-320C19711B26}" presName="parentLin" presStyleCnt="0"/>
      <dgm:spPr/>
    </dgm:pt>
    <dgm:pt modelId="{A1A0A45C-FE00-43F6-96EB-12EDF672EF4E}" type="pres">
      <dgm:prSet presAssocID="{93A35938-143E-4F8F-A037-320C19711B26}" presName="parentLeftMargin" presStyleLbl="node1" presStyleIdx="0" presStyleCnt="4"/>
      <dgm:spPr/>
    </dgm:pt>
    <dgm:pt modelId="{E529D855-D76E-4DC4-ABBB-CEA257FA422F}" type="pres">
      <dgm:prSet presAssocID="{93A35938-143E-4F8F-A037-320C19711B2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464F2FD-B7DB-4FBB-A363-60AA5EBD39A7}" type="pres">
      <dgm:prSet presAssocID="{93A35938-143E-4F8F-A037-320C19711B26}" presName="negativeSpace" presStyleCnt="0"/>
      <dgm:spPr/>
    </dgm:pt>
    <dgm:pt modelId="{104CBF3A-2598-4D8D-9321-4E23A2B1B284}" type="pres">
      <dgm:prSet presAssocID="{93A35938-143E-4F8F-A037-320C19711B26}" presName="childText" presStyleLbl="conFgAcc1" presStyleIdx="0" presStyleCnt="4">
        <dgm:presLayoutVars>
          <dgm:bulletEnabled val="1"/>
        </dgm:presLayoutVars>
      </dgm:prSet>
      <dgm:spPr/>
    </dgm:pt>
    <dgm:pt modelId="{7A97906A-E014-4F12-A807-145C39E58562}" type="pres">
      <dgm:prSet presAssocID="{EED3057B-8817-4997-85FF-BAF34E938068}" presName="spaceBetweenRectangles" presStyleCnt="0"/>
      <dgm:spPr/>
    </dgm:pt>
    <dgm:pt modelId="{7239ABED-6152-446B-88AB-64CFA7F312D3}" type="pres">
      <dgm:prSet presAssocID="{40C65BE5-CA94-4140-B882-E8C64017187D}" presName="parentLin" presStyleCnt="0"/>
      <dgm:spPr/>
    </dgm:pt>
    <dgm:pt modelId="{5EE0FC95-4672-41F5-B578-4699000BF094}" type="pres">
      <dgm:prSet presAssocID="{40C65BE5-CA94-4140-B882-E8C64017187D}" presName="parentLeftMargin" presStyleLbl="node1" presStyleIdx="0" presStyleCnt="4"/>
      <dgm:spPr/>
    </dgm:pt>
    <dgm:pt modelId="{D67EB274-F6FA-4CFC-963D-F67EEA2980C7}" type="pres">
      <dgm:prSet presAssocID="{40C65BE5-CA94-4140-B882-E8C64017187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4CD7398-F49A-4649-BFC1-E26A483B6496}" type="pres">
      <dgm:prSet presAssocID="{40C65BE5-CA94-4140-B882-E8C64017187D}" presName="negativeSpace" presStyleCnt="0"/>
      <dgm:spPr/>
    </dgm:pt>
    <dgm:pt modelId="{CB2CE55A-5375-4F6A-B8B0-5974B21C3737}" type="pres">
      <dgm:prSet presAssocID="{40C65BE5-CA94-4140-B882-E8C64017187D}" presName="childText" presStyleLbl="conFgAcc1" presStyleIdx="1" presStyleCnt="4">
        <dgm:presLayoutVars>
          <dgm:bulletEnabled val="1"/>
        </dgm:presLayoutVars>
      </dgm:prSet>
      <dgm:spPr/>
    </dgm:pt>
    <dgm:pt modelId="{2651FFB6-6CF9-41F3-98D7-61760C78F476}" type="pres">
      <dgm:prSet presAssocID="{DBCD3C7F-DB83-4CDF-8543-47459DB0D59B}" presName="spaceBetweenRectangles" presStyleCnt="0"/>
      <dgm:spPr/>
    </dgm:pt>
    <dgm:pt modelId="{FF247AA2-9B00-4C7D-AEEB-2D860B636D66}" type="pres">
      <dgm:prSet presAssocID="{D1699C66-9F21-4C45-A9EC-399CF2421DB1}" presName="parentLin" presStyleCnt="0"/>
      <dgm:spPr/>
    </dgm:pt>
    <dgm:pt modelId="{847A4FC3-ADD1-4556-B393-361A959A56C6}" type="pres">
      <dgm:prSet presAssocID="{D1699C66-9F21-4C45-A9EC-399CF2421DB1}" presName="parentLeftMargin" presStyleLbl="node1" presStyleIdx="1" presStyleCnt="4"/>
      <dgm:spPr/>
    </dgm:pt>
    <dgm:pt modelId="{772ADAD2-A7EA-433D-94DB-EC772938C743}" type="pres">
      <dgm:prSet presAssocID="{D1699C66-9F21-4C45-A9EC-399CF2421DB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E866D5D-A157-4416-97A4-08B0A846E096}" type="pres">
      <dgm:prSet presAssocID="{D1699C66-9F21-4C45-A9EC-399CF2421DB1}" presName="negativeSpace" presStyleCnt="0"/>
      <dgm:spPr/>
    </dgm:pt>
    <dgm:pt modelId="{5DEA738D-D5AA-4D7E-8674-7FE785BB285C}" type="pres">
      <dgm:prSet presAssocID="{D1699C66-9F21-4C45-A9EC-399CF2421DB1}" presName="childText" presStyleLbl="conFgAcc1" presStyleIdx="2" presStyleCnt="4">
        <dgm:presLayoutVars>
          <dgm:bulletEnabled val="1"/>
        </dgm:presLayoutVars>
      </dgm:prSet>
      <dgm:spPr/>
    </dgm:pt>
    <dgm:pt modelId="{9BD0C721-6EA8-4654-B017-1EF3F3AD88DD}" type="pres">
      <dgm:prSet presAssocID="{12709CB3-B71F-4B74-BD48-88713F9993AA}" presName="spaceBetweenRectangles" presStyleCnt="0"/>
      <dgm:spPr/>
    </dgm:pt>
    <dgm:pt modelId="{47190A59-8412-45DB-A312-F36BEA14FAFA}" type="pres">
      <dgm:prSet presAssocID="{29451118-00C4-4647-B06B-F8D7DB76BC6F}" presName="parentLin" presStyleCnt="0"/>
      <dgm:spPr/>
    </dgm:pt>
    <dgm:pt modelId="{6FAE91FA-9353-4021-8E40-06273E7CB5DE}" type="pres">
      <dgm:prSet presAssocID="{29451118-00C4-4647-B06B-F8D7DB76BC6F}" presName="parentLeftMargin" presStyleLbl="node1" presStyleIdx="2" presStyleCnt="4"/>
      <dgm:spPr/>
    </dgm:pt>
    <dgm:pt modelId="{2290FD07-D6E3-461C-B92C-0BFC5BA3B758}" type="pres">
      <dgm:prSet presAssocID="{29451118-00C4-4647-B06B-F8D7DB76BC6F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D9A85A85-F3A4-4FA4-B785-43BB632B4A20}" type="pres">
      <dgm:prSet presAssocID="{29451118-00C4-4647-B06B-F8D7DB76BC6F}" presName="negativeSpace" presStyleCnt="0"/>
      <dgm:spPr/>
    </dgm:pt>
    <dgm:pt modelId="{49854D7B-EED2-47AC-9706-27B6FBFC5DD4}" type="pres">
      <dgm:prSet presAssocID="{29451118-00C4-4647-B06B-F8D7DB76BC6F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A9724817-D89F-490F-96F8-29938464BD35}" type="presOf" srcId="{D1699C66-9F21-4C45-A9EC-399CF2421DB1}" destId="{772ADAD2-A7EA-433D-94DB-EC772938C743}" srcOrd="1" destOrd="0" presId="urn:microsoft.com/office/officeart/2005/8/layout/list1"/>
    <dgm:cxn modelId="{F7AC122E-9EFB-45FF-A158-C78F7B5DA775}" type="presOf" srcId="{29451118-00C4-4647-B06B-F8D7DB76BC6F}" destId="{2290FD07-D6E3-461C-B92C-0BFC5BA3B758}" srcOrd="1" destOrd="0" presId="urn:microsoft.com/office/officeart/2005/8/layout/list1"/>
    <dgm:cxn modelId="{944B1339-6F7E-41EC-91DE-C9AC6A64D999}" srcId="{E52E2CAF-EE44-4FC5-BC8A-7AAECC872B91}" destId="{D1699C66-9F21-4C45-A9EC-399CF2421DB1}" srcOrd="2" destOrd="0" parTransId="{7255090E-5413-4BCD-AA03-8D4CACF0C595}" sibTransId="{12709CB3-B71F-4B74-BD48-88713F9993AA}"/>
    <dgm:cxn modelId="{4B600B5E-5F84-4AFD-8D82-5B21D7F46CF1}" type="presOf" srcId="{40C65BE5-CA94-4140-B882-E8C64017187D}" destId="{5EE0FC95-4672-41F5-B578-4699000BF094}" srcOrd="0" destOrd="0" presId="urn:microsoft.com/office/officeart/2005/8/layout/list1"/>
    <dgm:cxn modelId="{6A8DCA46-2890-4465-A125-D5F5A0920790}" srcId="{E52E2CAF-EE44-4FC5-BC8A-7AAECC872B91}" destId="{29451118-00C4-4647-B06B-F8D7DB76BC6F}" srcOrd="3" destOrd="0" parTransId="{A92758AE-0F83-4551-8D67-EA19291FB0E0}" sibTransId="{3119D2F6-E56B-48B5-A121-A4A276AC1FAC}"/>
    <dgm:cxn modelId="{5D372575-BAB7-4BE6-8404-952360F1F8BA}" type="presOf" srcId="{40C65BE5-CA94-4140-B882-E8C64017187D}" destId="{D67EB274-F6FA-4CFC-963D-F67EEA2980C7}" srcOrd="1" destOrd="0" presId="urn:microsoft.com/office/officeart/2005/8/layout/list1"/>
    <dgm:cxn modelId="{56FC5F80-E0A0-4522-8454-F3ED47185456}" type="presOf" srcId="{93A35938-143E-4F8F-A037-320C19711B26}" destId="{A1A0A45C-FE00-43F6-96EB-12EDF672EF4E}" srcOrd="0" destOrd="0" presId="urn:microsoft.com/office/officeart/2005/8/layout/list1"/>
    <dgm:cxn modelId="{27A10094-5F83-498A-8DE2-6F31FFC40833}" type="presOf" srcId="{93A35938-143E-4F8F-A037-320C19711B26}" destId="{E529D855-D76E-4DC4-ABBB-CEA257FA422F}" srcOrd="1" destOrd="0" presId="urn:microsoft.com/office/officeart/2005/8/layout/list1"/>
    <dgm:cxn modelId="{272885A2-E0FE-4813-A520-FED841605E4B}" srcId="{E52E2CAF-EE44-4FC5-BC8A-7AAECC872B91}" destId="{93A35938-143E-4F8F-A037-320C19711B26}" srcOrd="0" destOrd="0" parTransId="{448DAD38-56C3-4588-8F15-B2ADFCB55FB7}" sibTransId="{EED3057B-8817-4997-85FF-BAF34E938068}"/>
    <dgm:cxn modelId="{94B94CBC-3D58-4868-8E17-E830E0D5C3FD}" type="presOf" srcId="{E52E2CAF-EE44-4FC5-BC8A-7AAECC872B91}" destId="{7F2229B6-3870-4965-8550-87CB1E6D2758}" srcOrd="0" destOrd="0" presId="urn:microsoft.com/office/officeart/2005/8/layout/list1"/>
    <dgm:cxn modelId="{A20C5EE9-0FD5-4BCB-AB4F-0CB5BCDD8BBB}" type="presOf" srcId="{29451118-00C4-4647-B06B-F8D7DB76BC6F}" destId="{6FAE91FA-9353-4021-8E40-06273E7CB5DE}" srcOrd="0" destOrd="0" presId="urn:microsoft.com/office/officeart/2005/8/layout/list1"/>
    <dgm:cxn modelId="{C3B6F2EA-2DFE-49DF-B33E-3227E804AB4B}" type="presOf" srcId="{D1699C66-9F21-4C45-A9EC-399CF2421DB1}" destId="{847A4FC3-ADD1-4556-B393-361A959A56C6}" srcOrd="0" destOrd="0" presId="urn:microsoft.com/office/officeart/2005/8/layout/list1"/>
    <dgm:cxn modelId="{0F2D20F9-E0A7-4E44-8D48-E9F268F54CD3}" srcId="{E52E2CAF-EE44-4FC5-BC8A-7AAECC872B91}" destId="{40C65BE5-CA94-4140-B882-E8C64017187D}" srcOrd="1" destOrd="0" parTransId="{FE70EE49-A41A-4370-89F1-1BBCCA6FBBEB}" sibTransId="{DBCD3C7F-DB83-4CDF-8543-47459DB0D59B}"/>
    <dgm:cxn modelId="{61471C7D-81BF-4DD6-A350-5BE682156EC0}" type="presParOf" srcId="{7F2229B6-3870-4965-8550-87CB1E6D2758}" destId="{38E4E2D3-BE8F-4FDE-9552-10F2B82FC748}" srcOrd="0" destOrd="0" presId="urn:microsoft.com/office/officeart/2005/8/layout/list1"/>
    <dgm:cxn modelId="{D1861DA5-3339-4EF1-A9F0-A561294EB963}" type="presParOf" srcId="{38E4E2D3-BE8F-4FDE-9552-10F2B82FC748}" destId="{A1A0A45C-FE00-43F6-96EB-12EDF672EF4E}" srcOrd="0" destOrd="0" presId="urn:microsoft.com/office/officeart/2005/8/layout/list1"/>
    <dgm:cxn modelId="{B8D55D12-8BCC-4645-BE5D-34A9DDEF8079}" type="presParOf" srcId="{38E4E2D3-BE8F-4FDE-9552-10F2B82FC748}" destId="{E529D855-D76E-4DC4-ABBB-CEA257FA422F}" srcOrd="1" destOrd="0" presId="urn:microsoft.com/office/officeart/2005/8/layout/list1"/>
    <dgm:cxn modelId="{B8493389-06BA-4C71-9730-C67ED1680636}" type="presParOf" srcId="{7F2229B6-3870-4965-8550-87CB1E6D2758}" destId="{C464F2FD-B7DB-4FBB-A363-60AA5EBD39A7}" srcOrd="1" destOrd="0" presId="urn:microsoft.com/office/officeart/2005/8/layout/list1"/>
    <dgm:cxn modelId="{7CBC740F-3F61-44B5-B553-A8C138112087}" type="presParOf" srcId="{7F2229B6-3870-4965-8550-87CB1E6D2758}" destId="{104CBF3A-2598-4D8D-9321-4E23A2B1B284}" srcOrd="2" destOrd="0" presId="urn:microsoft.com/office/officeart/2005/8/layout/list1"/>
    <dgm:cxn modelId="{87B6CE61-F0F5-4C62-ACBB-E3CA47275EFA}" type="presParOf" srcId="{7F2229B6-3870-4965-8550-87CB1E6D2758}" destId="{7A97906A-E014-4F12-A807-145C39E58562}" srcOrd="3" destOrd="0" presId="urn:microsoft.com/office/officeart/2005/8/layout/list1"/>
    <dgm:cxn modelId="{8A78A04D-B866-423C-9A66-2A0B2D5DB36E}" type="presParOf" srcId="{7F2229B6-3870-4965-8550-87CB1E6D2758}" destId="{7239ABED-6152-446B-88AB-64CFA7F312D3}" srcOrd="4" destOrd="0" presId="urn:microsoft.com/office/officeart/2005/8/layout/list1"/>
    <dgm:cxn modelId="{35141F11-3062-4EFC-A582-DBB934553C04}" type="presParOf" srcId="{7239ABED-6152-446B-88AB-64CFA7F312D3}" destId="{5EE0FC95-4672-41F5-B578-4699000BF094}" srcOrd="0" destOrd="0" presId="urn:microsoft.com/office/officeart/2005/8/layout/list1"/>
    <dgm:cxn modelId="{A137896F-5E32-42B8-9F21-31DABDC506BD}" type="presParOf" srcId="{7239ABED-6152-446B-88AB-64CFA7F312D3}" destId="{D67EB274-F6FA-4CFC-963D-F67EEA2980C7}" srcOrd="1" destOrd="0" presId="urn:microsoft.com/office/officeart/2005/8/layout/list1"/>
    <dgm:cxn modelId="{CD0A4B3D-085E-4C70-9212-83AB858525C8}" type="presParOf" srcId="{7F2229B6-3870-4965-8550-87CB1E6D2758}" destId="{64CD7398-F49A-4649-BFC1-E26A483B6496}" srcOrd="5" destOrd="0" presId="urn:microsoft.com/office/officeart/2005/8/layout/list1"/>
    <dgm:cxn modelId="{DBCBB400-131D-4C08-8A28-CFE353DBAAF7}" type="presParOf" srcId="{7F2229B6-3870-4965-8550-87CB1E6D2758}" destId="{CB2CE55A-5375-4F6A-B8B0-5974B21C3737}" srcOrd="6" destOrd="0" presId="urn:microsoft.com/office/officeart/2005/8/layout/list1"/>
    <dgm:cxn modelId="{8F47DEFF-BEF8-4425-8FEB-1B3BA8F3DC0D}" type="presParOf" srcId="{7F2229B6-3870-4965-8550-87CB1E6D2758}" destId="{2651FFB6-6CF9-41F3-98D7-61760C78F476}" srcOrd="7" destOrd="0" presId="urn:microsoft.com/office/officeart/2005/8/layout/list1"/>
    <dgm:cxn modelId="{A7D3E9F3-FA00-4A8D-9338-92E5BCD39CEC}" type="presParOf" srcId="{7F2229B6-3870-4965-8550-87CB1E6D2758}" destId="{FF247AA2-9B00-4C7D-AEEB-2D860B636D66}" srcOrd="8" destOrd="0" presId="urn:microsoft.com/office/officeart/2005/8/layout/list1"/>
    <dgm:cxn modelId="{5EFD7AF0-DA38-4B31-9640-AF9001F3FD17}" type="presParOf" srcId="{FF247AA2-9B00-4C7D-AEEB-2D860B636D66}" destId="{847A4FC3-ADD1-4556-B393-361A959A56C6}" srcOrd="0" destOrd="0" presId="urn:microsoft.com/office/officeart/2005/8/layout/list1"/>
    <dgm:cxn modelId="{7F95D99C-D2DF-4726-94A9-5E0F92A5C4FC}" type="presParOf" srcId="{FF247AA2-9B00-4C7D-AEEB-2D860B636D66}" destId="{772ADAD2-A7EA-433D-94DB-EC772938C743}" srcOrd="1" destOrd="0" presId="urn:microsoft.com/office/officeart/2005/8/layout/list1"/>
    <dgm:cxn modelId="{871E1B07-F8BF-4C73-BB32-BFA983A365FF}" type="presParOf" srcId="{7F2229B6-3870-4965-8550-87CB1E6D2758}" destId="{3E866D5D-A157-4416-97A4-08B0A846E096}" srcOrd="9" destOrd="0" presId="urn:microsoft.com/office/officeart/2005/8/layout/list1"/>
    <dgm:cxn modelId="{E3C9A9B7-A2DC-4D45-B968-105DDCBD6D37}" type="presParOf" srcId="{7F2229B6-3870-4965-8550-87CB1E6D2758}" destId="{5DEA738D-D5AA-4D7E-8674-7FE785BB285C}" srcOrd="10" destOrd="0" presId="urn:microsoft.com/office/officeart/2005/8/layout/list1"/>
    <dgm:cxn modelId="{94A56002-6B56-46DA-86DC-262EC37993B6}" type="presParOf" srcId="{7F2229B6-3870-4965-8550-87CB1E6D2758}" destId="{9BD0C721-6EA8-4654-B017-1EF3F3AD88DD}" srcOrd="11" destOrd="0" presId="urn:microsoft.com/office/officeart/2005/8/layout/list1"/>
    <dgm:cxn modelId="{BDB989E4-26E9-4760-9395-A0E443B53722}" type="presParOf" srcId="{7F2229B6-3870-4965-8550-87CB1E6D2758}" destId="{47190A59-8412-45DB-A312-F36BEA14FAFA}" srcOrd="12" destOrd="0" presId="urn:microsoft.com/office/officeart/2005/8/layout/list1"/>
    <dgm:cxn modelId="{354D015E-0113-4B52-B5AD-797FB48E996C}" type="presParOf" srcId="{47190A59-8412-45DB-A312-F36BEA14FAFA}" destId="{6FAE91FA-9353-4021-8E40-06273E7CB5DE}" srcOrd="0" destOrd="0" presId="urn:microsoft.com/office/officeart/2005/8/layout/list1"/>
    <dgm:cxn modelId="{0938E758-E719-4CAD-B9F9-286691C0CEC3}" type="presParOf" srcId="{47190A59-8412-45DB-A312-F36BEA14FAFA}" destId="{2290FD07-D6E3-461C-B92C-0BFC5BA3B758}" srcOrd="1" destOrd="0" presId="urn:microsoft.com/office/officeart/2005/8/layout/list1"/>
    <dgm:cxn modelId="{F46BA725-0ADF-47CE-A9BB-07EBAC7452AD}" type="presParOf" srcId="{7F2229B6-3870-4965-8550-87CB1E6D2758}" destId="{D9A85A85-F3A4-4FA4-B785-43BB632B4A20}" srcOrd="13" destOrd="0" presId="urn:microsoft.com/office/officeart/2005/8/layout/list1"/>
    <dgm:cxn modelId="{1EBE1195-58F4-465E-A985-4C7AA9113529}" type="presParOf" srcId="{7F2229B6-3870-4965-8550-87CB1E6D2758}" destId="{49854D7B-EED2-47AC-9706-27B6FBFC5DD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7919A9F-4DBF-408B-AA4B-8A17B2B9B13B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26F8AEEF-E70F-49C8-B731-F6029E64849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>
              <a:hlinkClick xmlns:r="http://schemas.openxmlformats.org/officeDocument/2006/relationships" r:id="rId1"/>
            </a:rPr>
            <a:t>Vzdělávání | Dyscentrum</a:t>
          </a:r>
          <a:endParaRPr lang="en-US"/>
        </a:p>
      </dgm:t>
    </dgm:pt>
    <dgm:pt modelId="{B058B811-A8BE-4B20-BBD0-03734F2B9519}" type="parTrans" cxnId="{10A8EF9A-388B-491E-8887-80D57F773CC3}">
      <dgm:prSet/>
      <dgm:spPr/>
      <dgm:t>
        <a:bodyPr/>
        <a:lstStyle/>
        <a:p>
          <a:endParaRPr lang="en-US"/>
        </a:p>
      </dgm:t>
    </dgm:pt>
    <dgm:pt modelId="{334910A5-AC8A-446C-8FE2-6598B57E4C42}" type="sibTrans" cxnId="{10A8EF9A-388B-491E-8887-80D57F773CC3}">
      <dgm:prSet/>
      <dgm:spPr/>
      <dgm:t>
        <a:bodyPr/>
        <a:lstStyle/>
        <a:p>
          <a:endParaRPr lang="en-US"/>
        </a:p>
      </dgm:t>
    </dgm:pt>
    <dgm:pt modelId="{345F5BCD-4F2A-44C0-A2C6-588166CF4EC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>
              <a:hlinkClick xmlns:r="http://schemas.openxmlformats.org/officeDocument/2006/relationships" r:id="rId2"/>
            </a:rPr>
            <a:t>Kurzy pro pedagogické pracovníky MŠ, ZŠ, ŠPP, ŠPZ | Pedagogicko-psychologická poradna Brno, p.o. (pppbrno.cz)</a:t>
          </a:r>
          <a:endParaRPr lang="en-US"/>
        </a:p>
      </dgm:t>
    </dgm:pt>
    <dgm:pt modelId="{93321BBD-3780-4331-AE8D-6AC44E4ABAB9}" type="parTrans" cxnId="{AE597D84-762C-4006-B576-A159391BDAA6}">
      <dgm:prSet/>
      <dgm:spPr/>
      <dgm:t>
        <a:bodyPr/>
        <a:lstStyle/>
        <a:p>
          <a:endParaRPr lang="en-US"/>
        </a:p>
      </dgm:t>
    </dgm:pt>
    <dgm:pt modelId="{3F7B68FE-6613-43C4-83C7-CA9C437839B1}" type="sibTrans" cxnId="{AE597D84-762C-4006-B576-A159391BDAA6}">
      <dgm:prSet/>
      <dgm:spPr/>
      <dgm:t>
        <a:bodyPr/>
        <a:lstStyle/>
        <a:p>
          <a:endParaRPr lang="en-US"/>
        </a:p>
      </dgm:t>
    </dgm:pt>
    <dgm:pt modelId="{884388E1-927C-479A-87F7-FE19A238462F}" type="pres">
      <dgm:prSet presAssocID="{E7919A9F-4DBF-408B-AA4B-8A17B2B9B13B}" presName="root" presStyleCnt="0">
        <dgm:presLayoutVars>
          <dgm:dir/>
          <dgm:resizeHandles val="exact"/>
        </dgm:presLayoutVars>
      </dgm:prSet>
      <dgm:spPr/>
    </dgm:pt>
    <dgm:pt modelId="{CEEB8106-FACE-4E5B-B2DF-9ED3FD872C60}" type="pres">
      <dgm:prSet presAssocID="{26F8AEEF-E70F-49C8-B731-F6029E648495}" presName="compNode" presStyleCnt="0"/>
      <dgm:spPr/>
    </dgm:pt>
    <dgm:pt modelId="{6B65AE5E-6227-41BE-83ED-36DD3E1B8385}" type="pres">
      <dgm:prSet presAssocID="{26F8AEEF-E70F-49C8-B731-F6029E648495}" presName="iconBgRect" presStyleLbl="bgShp" presStyleIdx="0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18B8A94D-EF14-499D-B98B-6A9E48DBDC4C}" type="pres">
      <dgm:prSet presAssocID="{26F8AEEF-E70F-49C8-B731-F6029E648495}" presName="iconRect" presStyleLbl="node1" presStyleIdx="0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nihy"/>
        </a:ext>
      </dgm:extLst>
    </dgm:pt>
    <dgm:pt modelId="{D0688D70-3F69-491F-84F2-1A0CF9CB7180}" type="pres">
      <dgm:prSet presAssocID="{26F8AEEF-E70F-49C8-B731-F6029E648495}" presName="spaceRect" presStyleCnt="0"/>
      <dgm:spPr/>
    </dgm:pt>
    <dgm:pt modelId="{21FBE2A6-79D0-4418-B3B1-3D80CD231F6C}" type="pres">
      <dgm:prSet presAssocID="{26F8AEEF-E70F-49C8-B731-F6029E648495}" presName="textRect" presStyleLbl="revTx" presStyleIdx="0" presStyleCnt="2">
        <dgm:presLayoutVars>
          <dgm:chMax val="1"/>
          <dgm:chPref val="1"/>
        </dgm:presLayoutVars>
      </dgm:prSet>
      <dgm:spPr/>
    </dgm:pt>
    <dgm:pt modelId="{72668A86-B11C-42B7-8D8A-E7B942E684A0}" type="pres">
      <dgm:prSet presAssocID="{334910A5-AC8A-446C-8FE2-6598B57E4C42}" presName="sibTrans" presStyleCnt="0"/>
      <dgm:spPr/>
    </dgm:pt>
    <dgm:pt modelId="{0BCC59A0-8272-466A-A673-240C251F6044}" type="pres">
      <dgm:prSet presAssocID="{345F5BCD-4F2A-44C0-A2C6-588166CF4ECB}" presName="compNode" presStyleCnt="0"/>
      <dgm:spPr/>
    </dgm:pt>
    <dgm:pt modelId="{9AD18430-111E-49A2-9047-AB26E56C8AAD}" type="pres">
      <dgm:prSet presAssocID="{345F5BCD-4F2A-44C0-A2C6-588166CF4ECB}" presName="iconBgRect" presStyleLbl="bgShp" presStyleIdx="1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2402FAAD-9171-4269-B926-6DACA4C9E23D}" type="pres">
      <dgm:prSet presAssocID="{345F5BCD-4F2A-44C0-A2C6-588166CF4ECB}" presName="iconRect" presStyleLbl="node1" presStyleIdx="1" presStyleCnt="2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agon Dance"/>
        </a:ext>
      </dgm:extLst>
    </dgm:pt>
    <dgm:pt modelId="{689F77D5-357C-4DDD-9A1F-C6D27A0FC488}" type="pres">
      <dgm:prSet presAssocID="{345F5BCD-4F2A-44C0-A2C6-588166CF4ECB}" presName="spaceRect" presStyleCnt="0"/>
      <dgm:spPr/>
    </dgm:pt>
    <dgm:pt modelId="{516961B5-0605-4429-B3C0-2C4B552E98FD}" type="pres">
      <dgm:prSet presAssocID="{345F5BCD-4F2A-44C0-A2C6-588166CF4ECB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AE597D84-762C-4006-B576-A159391BDAA6}" srcId="{E7919A9F-4DBF-408B-AA4B-8A17B2B9B13B}" destId="{345F5BCD-4F2A-44C0-A2C6-588166CF4ECB}" srcOrd="1" destOrd="0" parTransId="{93321BBD-3780-4331-AE8D-6AC44E4ABAB9}" sibTransId="{3F7B68FE-6613-43C4-83C7-CA9C437839B1}"/>
    <dgm:cxn modelId="{24FD6E90-4E9B-4090-9875-8D4DDCDCF11E}" type="presOf" srcId="{26F8AEEF-E70F-49C8-B731-F6029E648495}" destId="{21FBE2A6-79D0-4418-B3B1-3D80CD231F6C}" srcOrd="0" destOrd="0" presId="urn:microsoft.com/office/officeart/2018/5/layout/IconLeafLabelList"/>
    <dgm:cxn modelId="{10A8EF9A-388B-491E-8887-80D57F773CC3}" srcId="{E7919A9F-4DBF-408B-AA4B-8A17B2B9B13B}" destId="{26F8AEEF-E70F-49C8-B731-F6029E648495}" srcOrd="0" destOrd="0" parTransId="{B058B811-A8BE-4B20-BBD0-03734F2B9519}" sibTransId="{334910A5-AC8A-446C-8FE2-6598B57E4C42}"/>
    <dgm:cxn modelId="{88028DA1-D0AB-457E-BDEB-C1EC68565984}" type="presOf" srcId="{345F5BCD-4F2A-44C0-A2C6-588166CF4ECB}" destId="{516961B5-0605-4429-B3C0-2C4B552E98FD}" srcOrd="0" destOrd="0" presId="urn:microsoft.com/office/officeart/2018/5/layout/IconLeafLabelList"/>
    <dgm:cxn modelId="{C292F2DE-663B-413F-80FE-E5849B1D3742}" type="presOf" srcId="{E7919A9F-4DBF-408B-AA4B-8A17B2B9B13B}" destId="{884388E1-927C-479A-87F7-FE19A238462F}" srcOrd="0" destOrd="0" presId="urn:microsoft.com/office/officeart/2018/5/layout/IconLeafLabelList"/>
    <dgm:cxn modelId="{4170935F-A990-46BD-A98E-D6493EDCEAA9}" type="presParOf" srcId="{884388E1-927C-479A-87F7-FE19A238462F}" destId="{CEEB8106-FACE-4E5B-B2DF-9ED3FD872C60}" srcOrd="0" destOrd="0" presId="urn:microsoft.com/office/officeart/2018/5/layout/IconLeafLabelList"/>
    <dgm:cxn modelId="{A53454EE-B668-4492-9D7D-599BFA2E61AD}" type="presParOf" srcId="{CEEB8106-FACE-4E5B-B2DF-9ED3FD872C60}" destId="{6B65AE5E-6227-41BE-83ED-36DD3E1B8385}" srcOrd="0" destOrd="0" presId="urn:microsoft.com/office/officeart/2018/5/layout/IconLeafLabelList"/>
    <dgm:cxn modelId="{57330496-AA8B-4258-8724-807F9062BE63}" type="presParOf" srcId="{CEEB8106-FACE-4E5B-B2DF-9ED3FD872C60}" destId="{18B8A94D-EF14-499D-B98B-6A9E48DBDC4C}" srcOrd="1" destOrd="0" presId="urn:microsoft.com/office/officeart/2018/5/layout/IconLeafLabelList"/>
    <dgm:cxn modelId="{974E6C86-88EF-4D9B-9CA1-775D8572DAF0}" type="presParOf" srcId="{CEEB8106-FACE-4E5B-B2DF-9ED3FD872C60}" destId="{D0688D70-3F69-491F-84F2-1A0CF9CB7180}" srcOrd="2" destOrd="0" presId="urn:microsoft.com/office/officeart/2018/5/layout/IconLeafLabelList"/>
    <dgm:cxn modelId="{872C15EC-0D56-41AF-8A6E-D73B1F63EACE}" type="presParOf" srcId="{CEEB8106-FACE-4E5B-B2DF-9ED3FD872C60}" destId="{21FBE2A6-79D0-4418-B3B1-3D80CD231F6C}" srcOrd="3" destOrd="0" presId="urn:microsoft.com/office/officeart/2018/5/layout/IconLeafLabelList"/>
    <dgm:cxn modelId="{D157A083-967A-4828-9E6C-A212F95C9012}" type="presParOf" srcId="{884388E1-927C-479A-87F7-FE19A238462F}" destId="{72668A86-B11C-42B7-8D8A-E7B942E684A0}" srcOrd="1" destOrd="0" presId="urn:microsoft.com/office/officeart/2018/5/layout/IconLeafLabelList"/>
    <dgm:cxn modelId="{7AEBFB22-D0BC-4083-94E9-572AE92FECA1}" type="presParOf" srcId="{884388E1-927C-479A-87F7-FE19A238462F}" destId="{0BCC59A0-8272-466A-A673-240C251F6044}" srcOrd="2" destOrd="0" presId="urn:microsoft.com/office/officeart/2018/5/layout/IconLeafLabelList"/>
    <dgm:cxn modelId="{9D22F664-A007-45EC-B2A3-99056E642CF6}" type="presParOf" srcId="{0BCC59A0-8272-466A-A673-240C251F6044}" destId="{9AD18430-111E-49A2-9047-AB26E56C8AAD}" srcOrd="0" destOrd="0" presId="urn:microsoft.com/office/officeart/2018/5/layout/IconLeafLabelList"/>
    <dgm:cxn modelId="{F4C3F26C-749B-4C0A-B208-71B2787FC32B}" type="presParOf" srcId="{0BCC59A0-8272-466A-A673-240C251F6044}" destId="{2402FAAD-9171-4269-B926-6DACA4C9E23D}" srcOrd="1" destOrd="0" presId="urn:microsoft.com/office/officeart/2018/5/layout/IconLeafLabelList"/>
    <dgm:cxn modelId="{4A30F698-D676-40CD-AABA-595B92413504}" type="presParOf" srcId="{0BCC59A0-8272-466A-A673-240C251F6044}" destId="{689F77D5-357C-4DDD-9A1F-C6D27A0FC488}" srcOrd="2" destOrd="0" presId="urn:microsoft.com/office/officeart/2018/5/layout/IconLeafLabelList"/>
    <dgm:cxn modelId="{D313BA00-5D08-4CD6-B1D5-40DACBA9E4E1}" type="presParOf" srcId="{0BCC59A0-8272-466A-A673-240C251F6044}" destId="{516961B5-0605-4429-B3C0-2C4B552E98FD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D74F6E-4910-4239-8887-62BED4099532}">
      <dsp:nvSpPr>
        <dsp:cNvPr id="0" name=""/>
        <dsp:cNvSpPr/>
      </dsp:nvSpPr>
      <dsp:spPr>
        <a:xfrm>
          <a:off x="0" y="766"/>
          <a:ext cx="6430297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12BF93-026B-4E2B-9591-61DE6ED8DE62}">
      <dsp:nvSpPr>
        <dsp:cNvPr id="0" name=""/>
        <dsp:cNvSpPr/>
      </dsp:nvSpPr>
      <dsp:spPr>
        <a:xfrm>
          <a:off x="0" y="766"/>
          <a:ext cx="6430297" cy="627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dirty="0">
              <a:latin typeface="Calibri Light" panose="020F0302020204030204"/>
            </a:rPr>
            <a:t>1. MATEMATICKÁ SCHOPNOST, DÍLČÍ FUNKCE</a:t>
          </a:r>
        </a:p>
      </dsp:txBody>
      <dsp:txXfrm>
        <a:off x="0" y="766"/>
        <a:ext cx="6430297" cy="627636"/>
      </dsp:txXfrm>
    </dsp:sp>
    <dsp:sp modelId="{3BB18036-D645-461B-9CEA-D14B97C10166}">
      <dsp:nvSpPr>
        <dsp:cNvPr id="0" name=""/>
        <dsp:cNvSpPr/>
      </dsp:nvSpPr>
      <dsp:spPr>
        <a:xfrm>
          <a:off x="0" y="628402"/>
          <a:ext cx="6430297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682B61-E90A-4C80-8E3A-C4EBBC392FF8}">
      <dsp:nvSpPr>
        <dsp:cNvPr id="0" name=""/>
        <dsp:cNvSpPr/>
      </dsp:nvSpPr>
      <dsp:spPr>
        <a:xfrm>
          <a:off x="0" y="628402"/>
          <a:ext cx="6430297" cy="627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dirty="0">
              <a:latin typeface="Calibri Light" panose="020F0302020204030204"/>
            </a:rPr>
            <a:t>2. SPECIFICKÉ PORUCHY UČENÍ A JEJICH VLIV NA ÚSPĚŠNOST ŽÁKŮ V MATEMATICE</a:t>
          </a:r>
        </a:p>
      </dsp:txBody>
      <dsp:txXfrm>
        <a:off x="0" y="628402"/>
        <a:ext cx="6430297" cy="627636"/>
      </dsp:txXfrm>
    </dsp:sp>
    <dsp:sp modelId="{01A4B5D8-41AF-4673-BC68-4A0F851A9CE2}">
      <dsp:nvSpPr>
        <dsp:cNvPr id="0" name=""/>
        <dsp:cNvSpPr/>
      </dsp:nvSpPr>
      <dsp:spPr>
        <a:xfrm>
          <a:off x="0" y="1256038"/>
          <a:ext cx="6430297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6D478E-3559-4E23-8643-982FF9ADEF17}">
      <dsp:nvSpPr>
        <dsp:cNvPr id="0" name=""/>
        <dsp:cNvSpPr/>
      </dsp:nvSpPr>
      <dsp:spPr>
        <a:xfrm>
          <a:off x="0" y="1256038"/>
          <a:ext cx="6430297" cy="627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dirty="0"/>
            <a:t>3. </a:t>
          </a:r>
          <a:r>
            <a:rPr lang="cs-CZ" sz="1500" b="0" kern="1200" dirty="0">
              <a:latin typeface="Calibri Light" panose="020F0302020204030204"/>
            </a:rPr>
            <a:t>DYSKALKULIE A JEJÍ KLASIFIKACE</a:t>
          </a:r>
          <a:endParaRPr lang="en-US" sz="1500" b="0" kern="1200" dirty="0">
            <a:latin typeface="Calibri Light" panose="020F0302020204030204"/>
          </a:endParaRPr>
        </a:p>
      </dsp:txBody>
      <dsp:txXfrm>
        <a:off x="0" y="1256038"/>
        <a:ext cx="6430297" cy="627636"/>
      </dsp:txXfrm>
    </dsp:sp>
    <dsp:sp modelId="{002C0F4E-6704-45A2-919C-0FE5E734A976}">
      <dsp:nvSpPr>
        <dsp:cNvPr id="0" name=""/>
        <dsp:cNvSpPr/>
      </dsp:nvSpPr>
      <dsp:spPr>
        <a:xfrm>
          <a:off x="0" y="1883675"/>
          <a:ext cx="6430297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0681FB-7CC7-49BB-BEAB-F5D5275A22B6}">
      <dsp:nvSpPr>
        <dsp:cNvPr id="0" name=""/>
        <dsp:cNvSpPr/>
      </dsp:nvSpPr>
      <dsp:spPr>
        <a:xfrm>
          <a:off x="0" y="1883675"/>
          <a:ext cx="6430297" cy="627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dirty="0">
              <a:latin typeface="Calibri Light" panose="020F0302020204030204"/>
            </a:rPr>
            <a:t>4. REEDUKACE DYSKALKULIE</a:t>
          </a:r>
          <a:endParaRPr lang="cs-CZ" sz="1500" kern="1200" dirty="0"/>
        </a:p>
      </dsp:txBody>
      <dsp:txXfrm>
        <a:off x="0" y="1883675"/>
        <a:ext cx="6430297" cy="627636"/>
      </dsp:txXfrm>
    </dsp:sp>
    <dsp:sp modelId="{99953F42-6B9E-4C85-9C05-30409E3F474F}">
      <dsp:nvSpPr>
        <dsp:cNvPr id="0" name=""/>
        <dsp:cNvSpPr/>
      </dsp:nvSpPr>
      <dsp:spPr>
        <a:xfrm>
          <a:off x="0" y="2511311"/>
          <a:ext cx="6430297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F220A1-F735-4D38-96DC-4BCDF22AFB58}">
      <dsp:nvSpPr>
        <dsp:cNvPr id="0" name=""/>
        <dsp:cNvSpPr/>
      </dsp:nvSpPr>
      <dsp:spPr>
        <a:xfrm>
          <a:off x="0" y="2511311"/>
          <a:ext cx="6430297" cy="627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dirty="0">
              <a:latin typeface="Calibri Light" panose="020F0302020204030204"/>
            </a:rPr>
            <a:t>5. ŽÁK SE SPECIÁLNÍMI VZDĚLÁVACÍMI POTŘEBAMI, VZDĚLÁVÁNÍ ŽÁKŮ SE SVP  </a:t>
          </a:r>
        </a:p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dirty="0">
              <a:latin typeface="Calibri Light" panose="020F0302020204030204"/>
            </a:rPr>
            <a:t>PODPŮRNÁ OPATŘENÍ, INDIVIDUÁLNÍ VZDĚLÁVACÍ PLÁN</a:t>
          </a:r>
        </a:p>
      </dsp:txBody>
      <dsp:txXfrm>
        <a:off x="0" y="2511311"/>
        <a:ext cx="6430297" cy="627636"/>
      </dsp:txXfrm>
    </dsp:sp>
    <dsp:sp modelId="{C6C25A85-C783-45B9-9DF0-CB02C6E22AD6}">
      <dsp:nvSpPr>
        <dsp:cNvPr id="0" name=""/>
        <dsp:cNvSpPr/>
      </dsp:nvSpPr>
      <dsp:spPr>
        <a:xfrm>
          <a:off x="0" y="3138947"/>
          <a:ext cx="6430297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D8A86B-0112-4944-9A8D-CAA4B4F9573E}">
      <dsp:nvSpPr>
        <dsp:cNvPr id="0" name=""/>
        <dsp:cNvSpPr/>
      </dsp:nvSpPr>
      <dsp:spPr>
        <a:xfrm>
          <a:off x="0" y="3138947"/>
          <a:ext cx="6430297" cy="627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dirty="0">
              <a:latin typeface="Calibri Light" panose="020F0302020204030204"/>
            </a:rPr>
            <a:t>6. HODNOCENÍ ŽÁKŮ SE SVP, KOMUNIKACE V MATEMATICE</a:t>
          </a:r>
        </a:p>
      </dsp:txBody>
      <dsp:txXfrm>
        <a:off x="0" y="3138947"/>
        <a:ext cx="6430297" cy="627636"/>
      </dsp:txXfrm>
    </dsp:sp>
    <dsp:sp modelId="{057E265F-141F-4ADC-AF54-0BE06BF8BEEA}">
      <dsp:nvSpPr>
        <dsp:cNvPr id="0" name=""/>
        <dsp:cNvSpPr/>
      </dsp:nvSpPr>
      <dsp:spPr>
        <a:xfrm>
          <a:off x="0" y="3766583"/>
          <a:ext cx="6430297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9E49DE-12E5-474B-A497-932E1C1C6EB7}">
      <dsp:nvSpPr>
        <dsp:cNvPr id="0" name=""/>
        <dsp:cNvSpPr/>
      </dsp:nvSpPr>
      <dsp:spPr>
        <a:xfrm>
          <a:off x="0" y="3766583"/>
          <a:ext cx="6430297" cy="627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dirty="0">
              <a:latin typeface="Calibri Light" panose="020F0302020204030204"/>
            </a:rPr>
            <a:t>7. DIDAKTICKÉ POMŮCKY, MONTESSORI POMŮCKY</a:t>
          </a:r>
          <a:endParaRPr lang="cs-CZ" sz="1500" b="0" kern="1200" dirty="0"/>
        </a:p>
      </dsp:txBody>
      <dsp:txXfrm>
        <a:off x="0" y="3766583"/>
        <a:ext cx="6430297" cy="627636"/>
      </dsp:txXfrm>
    </dsp:sp>
    <dsp:sp modelId="{5D989446-33CC-46C0-B184-39B8AC2BCE24}">
      <dsp:nvSpPr>
        <dsp:cNvPr id="0" name=""/>
        <dsp:cNvSpPr/>
      </dsp:nvSpPr>
      <dsp:spPr>
        <a:xfrm>
          <a:off x="0" y="4394219"/>
          <a:ext cx="6430297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3D76F3-157A-468A-BA8C-4EA5E4B689D5}">
      <dsp:nvSpPr>
        <dsp:cNvPr id="0" name=""/>
        <dsp:cNvSpPr/>
      </dsp:nvSpPr>
      <dsp:spPr>
        <a:xfrm>
          <a:off x="0" y="4394219"/>
          <a:ext cx="6430297" cy="627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dirty="0"/>
            <a:t>8. </a:t>
          </a:r>
          <a:r>
            <a:rPr lang="cs-CZ" sz="1500" b="0" kern="1200" dirty="0">
              <a:latin typeface="Calibri Light" panose="020F0302020204030204"/>
            </a:rPr>
            <a:t>NADANÍ ŽÁCI</a:t>
          </a:r>
          <a:endParaRPr lang="cs-CZ" sz="1500" b="0" kern="1200" dirty="0"/>
        </a:p>
      </dsp:txBody>
      <dsp:txXfrm>
        <a:off x="0" y="4394219"/>
        <a:ext cx="6430297" cy="627636"/>
      </dsp:txXfrm>
    </dsp:sp>
    <dsp:sp modelId="{41C2FE4B-DCB3-47AE-AD36-827D8F0DFBCB}">
      <dsp:nvSpPr>
        <dsp:cNvPr id="0" name=""/>
        <dsp:cNvSpPr/>
      </dsp:nvSpPr>
      <dsp:spPr>
        <a:xfrm>
          <a:off x="0" y="5021856"/>
          <a:ext cx="6430297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E97D63-2C84-4F65-AA63-6C99D7082BDD}">
      <dsp:nvSpPr>
        <dsp:cNvPr id="0" name=""/>
        <dsp:cNvSpPr/>
      </dsp:nvSpPr>
      <dsp:spPr>
        <a:xfrm>
          <a:off x="0" y="5021856"/>
          <a:ext cx="6430297" cy="627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>
              <a:latin typeface="Calibri Light" panose="020F0302020204030204"/>
            </a:rPr>
            <a:t>7</a:t>
          </a:r>
          <a:r>
            <a:rPr lang="cs-CZ" sz="1500" b="0" kern="1200"/>
            <a:t>. </a:t>
          </a:r>
          <a:r>
            <a:rPr lang="cs-CZ" sz="1500" b="0" kern="1200" dirty="0">
              <a:latin typeface="Calibri Light" panose="020F0302020204030204"/>
            </a:rPr>
            <a:t>GRADOVANÉ ÚLOHY, ŘEŠENÍ ÚLOH NADANÝMI ŽÁKY</a:t>
          </a:r>
          <a:endParaRPr lang="cs-CZ" sz="1500" b="0" kern="1200" dirty="0"/>
        </a:p>
      </dsp:txBody>
      <dsp:txXfrm>
        <a:off x="0" y="5021856"/>
        <a:ext cx="6430297" cy="627636"/>
      </dsp:txXfrm>
    </dsp:sp>
    <dsp:sp modelId="{9A8BF725-DAFB-465B-9526-5A5B0B3132D6}">
      <dsp:nvSpPr>
        <dsp:cNvPr id="0" name=""/>
        <dsp:cNvSpPr/>
      </dsp:nvSpPr>
      <dsp:spPr>
        <a:xfrm>
          <a:off x="0" y="5649492"/>
          <a:ext cx="6430297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A6790-BC88-4FAC-BDEC-C3548FB3D462}">
      <dsp:nvSpPr>
        <dsp:cNvPr id="0" name=""/>
        <dsp:cNvSpPr/>
      </dsp:nvSpPr>
      <dsp:spPr>
        <a:xfrm>
          <a:off x="0" y="5649492"/>
          <a:ext cx="6430297" cy="6276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dirty="0"/>
            <a:t>8. PREZENTACE ÚKOLŮ DO SEMINÁŘE </a:t>
          </a:r>
        </a:p>
      </dsp:txBody>
      <dsp:txXfrm>
        <a:off x="0" y="5649492"/>
        <a:ext cx="6430297" cy="6276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29754C-9A1C-46E7-A6D8-913A73597081}">
      <dsp:nvSpPr>
        <dsp:cNvPr id="0" name=""/>
        <dsp:cNvSpPr/>
      </dsp:nvSpPr>
      <dsp:spPr>
        <a:xfrm>
          <a:off x="0" y="451366"/>
          <a:ext cx="5741533" cy="13747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Snaha pomoci dětem, pokud pomoc potřebují (vlastní děti, děti příbuzných, známých) </a:t>
          </a:r>
          <a:endParaRPr lang="en-US" sz="2500" kern="1200" dirty="0"/>
        </a:p>
      </dsp:txBody>
      <dsp:txXfrm>
        <a:off x="67110" y="518476"/>
        <a:ext cx="5607313" cy="1240530"/>
      </dsp:txXfrm>
    </dsp:sp>
    <dsp:sp modelId="{076E9F4C-DD8D-446E-A3A1-220279150ABD}">
      <dsp:nvSpPr>
        <dsp:cNvPr id="0" name=""/>
        <dsp:cNvSpPr/>
      </dsp:nvSpPr>
      <dsp:spPr>
        <a:xfrm>
          <a:off x="0" y="1898116"/>
          <a:ext cx="5741533" cy="1374750"/>
        </a:xfrm>
        <a:prstGeom prst="roundRect">
          <a:avLst/>
        </a:prstGeom>
        <a:solidFill>
          <a:schemeClr val="accent2">
            <a:hueOff val="-1555074"/>
            <a:satOff val="-8227"/>
            <a:lumOff val="-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Možnost fundovaně poradit, s přehledem a znalostí problému</a:t>
          </a:r>
          <a:endParaRPr lang="en-US" sz="2500" kern="1200" dirty="0"/>
        </a:p>
      </dsp:txBody>
      <dsp:txXfrm>
        <a:off x="67110" y="1965226"/>
        <a:ext cx="5607313" cy="1240530"/>
      </dsp:txXfrm>
    </dsp:sp>
    <dsp:sp modelId="{B1CD4593-2B30-4764-B9F5-3A950437B4C3}">
      <dsp:nvSpPr>
        <dsp:cNvPr id="0" name=""/>
        <dsp:cNvSpPr/>
      </dsp:nvSpPr>
      <dsp:spPr>
        <a:xfrm>
          <a:off x="0" y="3344866"/>
          <a:ext cx="5741533" cy="1374750"/>
        </a:xfrm>
        <a:prstGeom prst="roundRect">
          <a:avLst/>
        </a:prstGeom>
        <a:solidFill>
          <a:schemeClr val="accent2">
            <a:hueOff val="-3110148"/>
            <a:satOff val="-16453"/>
            <a:lumOff val="-627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Seznámit se s projevy a příčinami problémů dětí v matematice a s možnostmi jejich nápravy</a:t>
          </a:r>
          <a:r>
            <a:rPr lang="cs-CZ" sz="2500" kern="1200" dirty="0">
              <a:latin typeface="Calibri Light" panose="020F0302020204030204"/>
            </a:rPr>
            <a:t> (Blažková,2013)</a:t>
          </a:r>
          <a:endParaRPr lang="en-US" sz="2500" kern="1200" dirty="0"/>
        </a:p>
      </dsp:txBody>
      <dsp:txXfrm>
        <a:off x="67110" y="3411976"/>
        <a:ext cx="5607313" cy="12405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36ACA6-4AFE-4631-BFDB-2903AE78C1E7}">
      <dsp:nvSpPr>
        <dsp:cNvPr id="0" name=""/>
        <dsp:cNvSpPr/>
      </dsp:nvSpPr>
      <dsp:spPr>
        <a:xfrm>
          <a:off x="0" y="600"/>
          <a:ext cx="5886291" cy="140457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4B97EE-CE1F-4D86-B0BE-F1B81F684CA0}">
      <dsp:nvSpPr>
        <dsp:cNvPr id="0" name=""/>
        <dsp:cNvSpPr/>
      </dsp:nvSpPr>
      <dsp:spPr>
        <a:xfrm>
          <a:off x="424883" y="316629"/>
          <a:ext cx="772515" cy="77251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2D89E7-BB56-4CF0-8C1E-3FF879D403B8}">
      <dsp:nvSpPr>
        <dsp:cNvPr id="0" name=""/>
        <dsp:cNvSpPr/>
      </dsp:nvSpPr>
      <dsp:spPr>
        <a:xfrm>
          <a:off x="1622283" y="600"/>
          <a:ext cx="4264007" cy="1404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651" tIns="148651" rIns="148651" bIns="14865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funkce percepční (smyslové vnímání)</a:t>
          </a:r>
          <a:endParaRPr lang="en-US" sz="2500" kern="1200"/>
        </a:p>
      </dsp:txBody>
      <dsp:txXfrm>
        <a:off x="1622283" y="600"/>
        <a:ext cx="4264007" cy="1404574"/>
      </dsp:txXfrm>
    </dsp:sp>
    <dsp:sp modelId="{DC58F54D-E1CF-4510-8155-625B7DBFFA75}">
      <dsp:nvSpPr>
        <dsp:cNvPr id="0" name=""/>
        <dsp:cNvSpPr/>
      </dsp:nvSpPr>
      <dsp:spPr>
        <a:xfrm>
          <a:off x="0" y="1756318"/>
          <a:ext cx="5886291" cy="140457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CF6987-0B21-457E-BBC0-EC5F7DE5968F}">
      <dsp:nvSpPr>
        <dsp:cNvPr id="0" name=""/>
        <dsp:cNvSpPr/>
      </dsp:nvSpPr>
      <dsp:spPr>
        <a:xfrm>
          <a:off x="424883" y="2072347"/>
          <a:ext cx="772515" cy="77251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4E4141-EC0A-4B97-815F-AD3AEFB83B93}">
      <dsp:nvSpPr>
        <dsp:cNvPr id="0" name=""/>
        <dsp:cNvSpPr/>
      </dsp:nvSpPr>
      <dsp:spPr>
        <a:xfrm>
          <a:off x="1622283" y="1756318"/>
          <a:ext cx="4264007" cy="1404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651" tIns="148651" rIns="148651" bIns="14865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funkce kognitivní (poznávací) </a:t>
          </a:r>
          <a:endParaRPr lang="en-US" sz="2500" kern="1200"/>
        </a:p>
      </dsp:txBody>
      <dsp:txXfrm>
        <a:off x="1622283" y="1756318"/>
        <a:ext cx="4264007" cy="1404574"/>
      </dsp:txXfrm>
    </dsp:sp>
    <dsp:sp modelId="{B410FB8E-4CDE-4D7F-835A-BD716FE99D11}">
      <dsp:nvSpPr>
        <dsp:cNvPr id="0" name=""/>
        <dsp:cNvSpPr/>
      </dsp:nvSpPr>
      <dsp:spPr>
        <a:xfrm>
          <a:off x="0" y="3512036"/>
          <a:ext cx="5886291" cy="140457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11E610-20C2-43FA-B032-EDE406ED4E9A}">
      <dsp:nvSpPr>
        <dsp:cNvPr id="0" name=""/>
        <dsp:cNvSpPr/>
      </dsp:nvSpPr>
      <dsp:spPr>
        <a:xfrm>
          <a:off x="424883" y="3828065"/>
          <a:ext cx="772515" cy="77251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27A0CF-59B8-418F-9EAB-216179C232AD}">
      <dsp:nvSpPr>
        <dsp:cNvPr id="0" name=""/>
        <dsp:cNvSpPr/>
      </dsp:nvSpPr>
      <dsp:spPr>
        <a:xfrm>
          <a:off x="1622283" y="3512036"/>
          <a:ext cx="4264007" cy="1404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651" tIns="148651" rIns="148651" bIns="14865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funkce motorické (pohybové)</a:t>
          </a:r>
          <a:endParaRPr lang="en-US" sz="2500" kern="1200"/>
        </a:p>
      </dsp:txBody>
      <dsp:txXfrm>
        <a:off x="1622283" y="3512036"/>
        <a:ext cx="4264007" cy="14045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04F71A-197C-458A-B6D4-F2A9C736F10C}">
      <dsp:nvSpPr>
        <dsp:cNvPr id="0" name=""/>
        <dsp:cNvSpPr/>
      </dsp:nvSpPr>
      <dsp:spPr>
        <a:xfrm>
          <a:off x="0" y="799046"/>
          <a:ext cx="5886291" cy="147516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E32912-8A3A-4513-9538-EA37E9C060CD}">
      <dsp:nvSpPr>
        <dsp:cNvPr id="0" name=""/>
        <dsp:cNvSpPr/>
      </dsp:nvSpPr>
      <dsp:spPr>
        <a:xfrm>
          <a:off x="446236" y="1130958"/>
          <a:ext cx="811339" cy="8113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E7D17A-9F71-4625-9E0A-C64C25602298}">
      <dsp:nvSpPr>
        <dsp:cNvPr id="0" name=""/>
        <dsp:cNvSpPr/>
      </dsp:nvSpPr>
      <dsp:spPr>
        <a:xfrm>
          <a:off x="1703813" y="799046"/>
          <a:ext cx="4182477" cy="14751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121" tIns="156121" rIns="156121" bIns="15612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ZRAKOVÉ VNÍMÁNÍ (vizuální)</a:t>
          </a:r>
          <a:endParaRPr lang="en-US" sz="2500" kern="1200"/>
        </a:p>
      </dsp:txBody>
      <dsp:txXfrm>
        <a:off x="1703813" y="799046"/>
        <a:ext cx="4182477" cy="1475163"/>
      </dsp:txXfrm>
    </dsp:sp>
    <dsp:sp modelId="{7A5C58EB-B62C-4733-A614-55079C2049A0}">
      <dsp:nvSpPr>
        <dsp:cNvPr id="0" name=""/>
        <dsp:cNvSpPr/>
      </dsp:nvSpPr>
      <dsp:spPr>
        <a:xfrm>
          <a:off x="0" y="2643000"/>
          <a:ext cx="5886291" cy="147516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05C759-9FE5-4CA8-A469-7CEF6A459E45}">
      <dsp:nvSpPr>
        <dsp:cNvPr id="0" name=""/>
        <dsp:cNvSpPr/>
      </dsp:nvSpPr>
      <dsp:spPr>
        <a:xfrm>
          <a:off x="446236" y="2974912"/>
          <a:ext cx="811339" cy="8113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5EFC33-999A-4786-8D6C-1EDA0D959C61}">
      <dsp:nvSpPr>
        <dsp:cNvPr id="0" name=""/>
        <dsp:cNvSpPr/>
      </dsp:nvSpPr>
      <dsp:spPr>
        <a:xfrm>
          <a:off x="1703813" y="2643000"/>
          <a:ext cx="4182477" cy="14751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121" tIns="156121" rIns="156121" bIns="15612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SLUCHOVÉ VNÍMÁNÍ (auditivní)</a:t>
          </a:r>
          <a:endParaRPr lang="en-US" sz="2500" kern="1200"/>
        </a:p>
      </dsp:txBody>
      <dsp:txXfrm>
        <a:off x="1703813" y="2643000"/>
        <a:ext cx="4182477" cy="14751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190D77-79F9-4E77-811B-021739F16054}">
      <dsp:nvSpPr>
        <dsp:cNvPr id="0" name=""/>
        <dsp:cNvSpPr/>
      </dsp:nvSpPr>
      <dsp:spPr>
        <a:xfrm>
          <a:off x="0" y="3841"/>
          <a:ext cx="5886291" cy="818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59E4E8-3040-43BF-B567-EC770BA1FAF3}">
      <dsp:nvSpPr>
        <dsp:cNvPr id="0" name=""/>
        <dsp:cNvSpPr/>
      </dsp:nvSpPr>
      <dsp:spPr>
        <a:xfrm>
          <a:off x="247522" y="187948"/>
          <a:ext cx="450040" cy="45004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A3C971-619F-49D2-B644-F0DED82115A5}">
      <dsp:nvSpPr>
        <dsp:cNvPr id="0" name=""/>
        <dsp:cNvSpPr/>
      </dsp:nvSpPr>
      <dsp:spPr>
        <a:xfrm>
          <a:off x="945084" y="3841"/>
          <a:ext cx="4941206" cy="818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99" tIns="86599" rIns="86599" bIns="8659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POZORNOST</a:t>
          </a:r>
          <a:endParaRPr lang="en-US" sz="1900" kern="1200"/>
        </a:p>
      </dsp:txBody>
      <dsp:txXfrm>
        <a:off x="945084" y="3841"/>
        <a:ext cx="4941206" cy="818254"/>
      </dsp:txXfrm>
    </dsp:sp>
    <dsp:sp modelId="{7BE9A261-F0FD-4B2B-BE23-7DCCD0984197}">
      <dsp:nvSpPr>
        <dsp:cNvPr id="0" name=""/>
        <dsp:cNvSpPr/>
      </dsp:nvSpPr>
      <dsp:spPr>
        <a:xfrm>
          <a:off x="0" y="1026659"/>
          <a:ext cx="5886291" cy="818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981507-7B1B-4996-BD61-1C2008D2DC94}">
      <dsp:nvSpPr>
        <dsp:cNvPr id="0" name=""/>
        <dsp:cNvSpPr/>
      </dsp:nvSpPr>
      <dsp:spPr>
        <a:xfrm>
          <a:off x="247522" y="1210767"/>
          <a:ext cx="450040" cy="45004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AB1927-5663-400B-A032-0EB675C09722}">
      <dsp:nvSpPr>
        <dsp:cNvPr id="0" name=""/>
        <dsp:cNvSpPr/>
      </dsp:nvSpPr>
      <dsp:spPr>
        <a:xfrm>
          <a:off x="945084" y="1026659"/>
          <a:ext cx="4941206" cy="818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99" tIns="86599" rIns="86599" bIns="8659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PAMĚŤ</a:t>
          </a:r>
          <a:endParaRPr lang="en-US" sz="1900" kern="1200"/>
        </a:p>
      </dsp:txBody>
      <dsp:txXfrm>
        <a:off x="945084" y="1026659"/>
        <a:ext cx="4941206" cy="818254"/>
      </dsp:txXfrm>
    </dsp:sp>
    <dsp:sp modelId="{EADA1E7A-3F9B-4BBF-96B6-F1FD58506825}">
      <dsp:nvSpPr>
        <dsp:cNvPr id="0" name=""/>
        <dsp:cNvSpPr/>
      </dsp:nvSpPr>
      <dsp:spPr>
        <a:xfrm>
          <a:off x="0" y="2049478"/>
          <a:ext cx="5886291" cy="818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577684-558B-434C-8569-63347BF4217E}">
      <dsp:nvSpPr>
        <dsp:cNvPr id="0" name=""/>
        <dsp:cNvSpPr/>
      </dsp:nvSpPr>
      <dsp:spPr>
        <a:xfrm>
          <a:off x="247522" y="2233585"/>
          <a:ext cx="450040" cy="45004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D214B0-F76F-41C2-A2F1-E77862657B29}">
      <dsp:nvSpPr>
        <dsp:cNvPr id="0" name=""/>
        <dsp:cNvSpPr/>
      </dsp:nvSpPr>
      <dsp:spPr>
        <a:xfrm>
          <a:off x="945084" y="2049478"/>
          <a:ext cx="4941206" cy="818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99" tIns="86599" rIns="86599" bIns="8659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MYŠLENÍ</a:t>
          </a:r>
          <a:endParaRPr lang="en-US" sz="1900" kern="1200"/>
        </a:p>
      </dsp:txBody>
      <dsp:txXfrm>
        <a:off x="945084" y="2049478"/>
        <a:ext cx="4941206" cy="818254"/>
      </dsp:txXfrm>
    </dsp:sp>
    <dsp:sp modelId="{76C73A1C-A36A-43BB-BF7B-C5AE4EEEFCC8}">
      <dsp:nvSpPr>
        <dsp:cNvPr id="0" name=""/>
        <dsp:cNvSpPr/>
      </dsp:nvSpPr>
      <dsp:spPr>
        <a:xfrm>
          <a:off x="0" y="3072296"/>
          <a:ext cx="5886291" cy="818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1CE061-079C-4B4F-BA78-81C6ACE3227E}">
      <dsp:nvSpPr>
        <dsp:cNvPr id="0" name=""/>
        <dsp:cNvSpPr/>
      </dsp:nvSpPr>
      <dsp:spPr>
        <a:xfrm>
          <a:off x="247522" y="3256403"/>
          <a:ext cx="450040" cy="45004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B7ECA6-8C41-42EA-94F1-FFCD8D5E69B5}">
      <dsp:nvSpPr>
        <dsp:cNvPr id="0" name=""/>
        <dsp:cNvSpPr/>
      </dsp:nvSpPr>
      <dsp:spPr>
        <a:xfrm>
          <a:off x="945084" y="3072296"/>
          <a:ext cx="4941206" cy="818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99" tIns="86599" rIns="86599" bIns="8659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>
              <a:latin typeface="Calibri Light" panose="020F0302020204030204"/>
            </a:rPr>
            <a:t>ŘEČ</a:t>
          </a:r>
        </a:p>
      </dsp:txBody>
      <dsp:txXfrm>
        <a:off x="945084" y="3072296"/>
        <a:ext cx="4941206" cy="818254"/>
      </dsp:txXfrm>
    </dsp:sp>
    <dsp:sp modelId="{B74A48C5-8040-42EC-9954-6AB1390F0CCA}">
      <dsp:nvSpPr>
        <dsp:cNvPr id="0" name=""/>
        <dsp:cNvSpPr/>
      </dsp:nvSpPr>
      <dsp:spPr>
        <a:xfrm>
          <a:off x="0" y="4095114"/>
          <a:ext cx="5886291" cy="818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C8C451-DDE3-4219-AF89-13BF172E9F27}">
      <dsp:nvSpPr>
        <dsp:cNvPr id="0" name=""/>
        <dsp:cNvSpPr/>
      </dsp:nvSpPr>
      <dsp:spPr>
        <a:xfrm>
          <a:off x="247522" y="4279222"/>
          <a:ext cx="450040" cy="45004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FF6E98-7012-43CD-B030-EF415D003FE6}">
      <dsp:nvSpPr>
        <dsp:cNvPr id="0" name=""/>
        <dsp:cNvSpPr/>
      </dsp:nvSpPr>
      <dsp:spPr>
        <a:xfrm>
          <a:off x="945084" y="4095114"/>
          <a:ext cx="4941206" cy="818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99" tIns="86599" rIns="86599" bIns="86599" numCol="1" spcCol="1270" anchor="ctr" anchorCtr="0">
          <a:noAutofit/>
        </a:bodyPr>
        <a:lstStyle/>
        <a:p>
          <a:pPr marL="0" lvl="0" indent="0" algn="l" defTabSz="8445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>
              <a:latin typeface="Calibri Light" panose="020F0302020204030204"/>
            </a:rPr>
            <a:t>ČÍSELNÉ A PŘEDČÍSELNÉ PŘEDSTAVY</a:t>
          </a:r>
        </a:p>
      </dsp:txBody>
      <dsp:txXfrm>
        <a:off x="945084" y="4095114"/>
        <a:ext cx="4941206" cy="81825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4CBF3A-2598-4D8D-9321-4E23A2B1B284}">
      <dsp:nvSpPr>
        <dsp:cNvPr id="0" name=""/>
        <dsp:cNvSpPr/>
      </dsp:nvSpPr>
      <dsp:spPr>
        <a:xfrm>
          <a:off x="0" y="920145"/>
          <a:ext cx="5886291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29D855-D76E-4DC4-ABBB-CEA257FA422F}">
      <dsp:nvSpPr>
        <dsp:cNvPr id="0" name=""/>
        <dsp:cNvSpPr/>
      </dsp:nvSpPr>
      <dsp:spPr>
        <a:xfrm>
          <a:off x="294314" y="610185"/>
          <a:ext cx="4120403" cy="619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741" tIns="0" rIns="155741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HRUBÁ A JEMNÁ MOTORIKA</a:t>
          </a:r>
          <a:endParaRPr lang="en-US" sz="2100" kern="1200"/>
        </a:p>
      </dsp:txBody>
      <dsp:txXfrm>
        <a:off x="324576" y="640447"/>
        <a:ext cx="4059879" cy="559396"/>
      </dsp:txXfrm>
    </dsp:sp>
    <dsp:sp modelId="{CB2CE55A-5375-4F6A-B8B0-5974B21C3737}">
      <dsp:nvSpPr>
        <dsp:cNvPr id="0" name=""/>
        <dsp:cNvSpPr/>
      </dsp:nvSpPr>
      <dsp:spPr>
        <a:xfrm>
          <a:off x="0" y="1872705"/>
          <a:ext cx="5886291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1036716"/>
              <a:satOff val="-5484"/>
              <a:lumOff val="-209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7EB274-F6FA-4CFC-963D-F67EEA2980C7}">
      <dsp:nvSpPr>
        <dsp:cNvPr id="0" name=""/>
        <dsp:cNvSpPr/>
      </dsp:nvSpPr>
      <dsp:spPr>
        <a:xfrm>
          <a:off x="294314" y="1562745"/>
          <a:ext cx="4120403" cy="619920"/>
        </a:xfrm>
        <a:prstGeom prst="roundRect">
          <a:avLst/>
        </a:prstGeom>
        <a:solidFill>
          <a:schemeClr val="accent2">
            <a:hueOff val="-1036716"/>
            <a:satOff val="-5484"/>
            <a:lumOff val="-209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741" tIns="0" rIns="155741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SENZOMOTORICKÁ KOORDINACE</a:t>
          </a:r>
          <a:endParaRPr lang="en-US" sz="2100" kern="1200"/>
        </a:p>
      </dsp:txBody>
      <dsp:txXfrm>
        <a:off x="324576" y="1593007"/>
        <a:ext cx="4059879" cy="559396"/>
      </dsp:txXfrm>
    </dsp:sp>
    <dsp:sp modelId="{5DEA738D-D5AA-4D7E-8674-7FE785BB285C}">
      <dsp:nvSpPr>
        <dsp:cNvPr id="0" name=""/>
        <dsp:cNvSpPr/>
      </dsp:nvSpPr>
      <dsp:spPr>
        <a:xfrm>
          <a:off x="0" y="2825265"/>
          <a:ext cx="5886291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2073432"/>
              <a:satOff val="-10969"/>
              <a:lumOff val="-41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2ADAD2-A7EA-433D-94DB-EC772938C743}">
      <dsp:nvSpPr>
        <dsp:cNvPr id="0" name=""/>
        <dsp:cNvSpPr/>
      </dsp:nvSpPr>
      <dsp:spPr>
        <a:xfrm>
          <a:off x="294314" y="2515305"/>
          <a:ext cx="4120403" cy="619920"/>
        </a:xfrm>
        <a:prstGeom prst="roundRect">
          <a:avLst/>
        </a:prstGeom>
        <a:solidFill>
          <a:schemeClr val="accent2">
            <a:hueOff val="-2073432"/>
            <a:satOff val="-10969"/>
            <a:lumOff val="-418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741" tIns="0" rIns="155741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VIZUOMOTORICKÁ KOORDINACE</a:t>
          </a:r>
          <a:endParaRPr lang="en-US" sz="2100" kern="1200"/>
        </a:p>
      </dsp:txBody>
      <dsp:txXfrm>
        <a:off x="324576" y="2545567"/>
        <a:ext cx="4059879" cy="559396"/>
      </dsp:txXfrm>
    </dsp:sp>
    <dsp:sp modelId="{49854D7B-EED2-47AC-9706-27B6FBFC5DD4}">
      <dsp:nvSpPr>
        <dsp:cNvPr id="0" name=""/>
        <dsp:cNvSpPr/>
      </dsp:nvSpPr>
      <dsp:spPr>
        <a:xfrm>
          <a:off x="0" y="3777825"/>
          <a:ext cx="5886291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3110148"/>
              <a:satOff val="-16453"/>
              <a:lumOff val="-62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90FD07-D6E3-461C-B92C-0BFC5BA3B758}">
      <dsp:nvSpPr>
        <dsp:cNvPr id="0" name=""/>
        <dsp:cNvSpPr/>
      </dsp:nvSpPr>
      <dsp:spPr>
        <a:xfrm>
          <a:off x="294314" y="3467865"/>
          <a:ext cx="4120403" cy="619920"/>
        </a:xfrm>
        <a:prstGeom prst="roundRect">
          <a:avLst/>
        </a:prstGeom>
        <a:solidFill>
          <a:schemeClr val="accent2">
            <a:hueOff val="-3110148"/>
            <a:satOff val="-16453"/>
            <a:lumOff val="-627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741" tIns="0" rIns="155741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GRAFOMOTORIKA</a:t>
          </a:r>
          <a:endParaRPr lang="en-US" sz="2100" kern="1200"/>
        </a:p>
      </dsp:txBody>
      <dsp:txXfrm>
        <a:off x="324576" y="3498127"/>
        <a:ext cx="4059879" cy="55939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65AE5E-6227-41BE-83ED-36DD3E1B8385}">
      <dsp:nvSpPr>
        <dsp:cNvPr id="0" name=""/>
        <dsp:cNvSpPr/>
      </dsp:nvSpPr>
      <dsp:spPr>
        <a:xfrm>
          <a:off x="2103728" y="4899"/>
          <a:ext cx="2024437" cy="2024437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B8A94D-EF14-499D-B98B-6A9E48DBDC4C}">
      <dsp:nvSpPr>
        <dsp:cNvPr id="0" name=""/>
        <dsp:cNvSpPr/>
      </dsp:nvSpPr>
      <dsp:spPr>
        <a:xfrm>
          <a:off x="2535165" y="436336"/>
          <a:ext cx="1161562" cy="11615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FBE2A6-79D0-4418-B3B1-3D80CD231F6C}">
      <dsp:nvSpPr>
        <dsp:cNvPr id="0" name=""/>
        <dsp:cNvSpPr/>
      </dsp:nvSpPr>
      <dsp:spPr>
        <a:xfrm>
          <a:off x="1456571" y="2659899"/>
          <a:ext cx="331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300" kern="1200">
              <a:hlinkClick xmlns:r="http://schemas.openxmlformats.org/officeDocument/2006/relationships" r:id="rId3"/>
            </a:rPr>
            <a:t>Vzdělávání | Dyscentrum</a:t>
          </a:r>
          <a:endParaRPr lang="en-US" sz="1300" kern="1200"/>
        </a:p>
      </dsp:txBody>
      <dsp:txXfrm>
        <a:off x="1456571" y="2659899"/>
        <a:ext cx="3318750" cy="720000"/>
      </dsp:txXfrm>
    </dsp:sp>
    <dsp:sp modelId="{9AD18430-111E-49A2-9047-AB26E56C8AAD}">
      <dsp:nvSpPr>
        <dsp:cNvPr id="0" name=""/>
        <dsp:cNvSpPr/>
      </dsp:nvSpPr>
      <dsp:spPr>
        <a:xfrm>
          <a:off x="6003259" y="4899"/>
          <a:ext cx="2024437" cy="2024437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02FAAD-9171-4269-B926-6DACA4C9E23D}">
      <dsp:nvSpPr>
        <dsp:cNvPr id="0" name=""/>
        <dsp:cNvSpPr/>
      </dsp:nvSpPr>
      <dsp:spPr>
        <a:xfrm>
          <a:off x="6434696" y="436336"/>
          <a:ext cx="1161562" cy="1161562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6961B5-0605-4429-B3C0-2C4B552E98FD}">
      <dsp:nvSpPr>
        <dsp:cNvPr id="0" name=""/>
        <dsp:cNvSpPr/>
      </dsp:nvSpPr>
      <dsp:spPr>
        <a:xfrm>
          <a:off x="5356103" y="2659899"/>
          <a:ext cx="331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300" kern="1200">
              <a:hlinkClick xmlns:r="http://schemas.openxmlformats.org/officeDocument/2006/relationships" r:id="rId6"/>
            </a:rPr>
            <a:t>Kurzy pro pedagogické pracovníky MŠ, ZŠ, ŠPP, ŠPZ | Pedagogicko-psychologická poradna Brno, p.o. (pppbrno.cz)</a:t>
          </a:r>
          <a:endParaRPr lang="en-US" sz="1300" kern="1200"/>
        </a:p>
      </dsp:txBody>
      <dsp:txXfrm>
        <a:off x="5356103" y="2659899"/>
        <a:ext cx="33187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66EDE8D6-CCE1-46E0-87F9-71FC3C1CA7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F092703-85BE-414D-A636-744A36A9B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9EDA8D-F985-4870-A77D-239A62DBF3A3}" type="datetime1">
              <a:rPr lang="cs-CZ" smtClean="0"/>
              <a:t>14.02.2023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EBDEE86-7CCA-47BA-817A-2DA9D329255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6619FF4-9DFD-4EF0-9100-2AFF2EE85F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3AD06F-0700-4B89-BC7B-4661042DCA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8250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50A0E-D71B-4BC5-B6CE-DF54F01DC169}" type="datetime1">
              <a:rPr lang="cs-CZ" noProof="0" smtClean="0"/>
              <a:pPr/>
              <a:t>14.02.2023</a:t>
            </a:fld>
            <a:endParaRPr lang="cs-CZ" noProof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4E337-12CE-4DD0-B8CF-2F53D0746A67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9524246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4E337-12CE-4DD0-B8CF-2F53D0746A67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031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735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22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76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20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01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42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945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2647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240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409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36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262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114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74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892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9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259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65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jana.veselakova@mail.muni.cz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slovnik-cizich-slov.abz.cz/web.php/slovo/specialni" TargetMode="External"/><Relationship Id="rId2" Type="http://schemas.openxmlformats.org/officeDocument/2006/relationships/hyperlink" Target="https://slovnik-cizich-slov.abz.cz/web.php/slovo/metod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lovnik-cizich-slov.abz.cz/web.php/slovo/funkce" TargetMode="External"/><Relationship Id="rId4" Type="http://schemas.openxmlformats.org/officeDocument/2006/relationships/hyperlink" Target="https://slovnik-cizich-slov.abz.cz/web.php/slovo/pedagogika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r06Xoybyoc" TargetMode="External"/><Relationship Id="rId2" Type="http://schemas.openxmlformats.org/officeDocument/2006/relationships/hyperlink" Target="https://www.youtube.com/watch?v=Ozz59O8xXi4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d3Qm0xbahrk&#160;-&#160;prostorov&#233;&#160;vn&#237;m&#225;n&#237;" TargetMode="External"/><Relationship Id="rId4" Type="http://schemas.openxmlformats.org/officeDocument/2006/relationships/hyperlink" Target="https://www.youtube.com/watch?v=IPm3F92yI74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ppbrno.cz/materialy.php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arsHG-_k5k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20">
            <a:extLst>
              <a:ext uri="{FF2B5EF4-FFF2-40B4-BE49-F238E27FC236}">
                <a16:creationId xmlns:a16="http://schemas.microsoft.com/office/drawing/2014/main" id="{DF43132E-D4DF-4A83-9344-A782D0F5D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31875" y="1212935"/>
            <a:ext cx="6020177" cy="4432130"/>
          </a:xfrm>
        </p:spPr>
        <p:txBody>
          <a:bodyPr rtlCol="0" anchor="ctr">
            <a:normAutofit/>
          </a:bodyPr>
          <a:lstStyle/>
          <a:p>
            <a:pPr algn="ctr"/>
            <a:r>
              <a:rPr lang="cs-CZ" sz="5100" b="1" dirty="0">
                <a:latin typeface="Calibr light"/>
                <a:ea typeface="+mj-lt"/>
                <a:cs typeface="+mj-lt"/>
              </a:rPr>
              <a:t>Speciální vzdělávací potřeby </a:t>
            </a:r>
            <a:br>
              <a:rPr lang="cs-CZ" sz="5100" b="1" dirty="0">
                <a:latin typeface="Calibr light"/>
                <a:ea typeface="+mj-lt"/>
                <a:cs typeface="+mj-lt"/>
              </a:rPr>
            </a:br>
            <a:r>
              <a:rPr lang="cs-CZ" sz="5100" b="1" dirty="0">
                <a:latin typeface="Calibr light"/>
                <a:ea typeface="+mj-lt"/>
                <a:cs typeface="+mj-lt"/>
              </a:rPr>
              <a:t>v matematice</a:t>
            </a:r>
            <a:endParaRPr lang="cs-CZ" dirty="0"/>
          </a:p>
          <a:p>
            <a:endParaRPr lang="cs-CZ" sz="5100" dirty="0">
              <a:cs typeface="Calibri Light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017261" y="2087881"/>
            <a:ext cx="3741578" cy="26822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cs-CZ" sz="2500" b="1" dirty="0">
                <a:latin typeface="Calibr light"/>
                <a:cs typeface="Calibri"/>
              </a:rPr>
              <a:t>   </a:t>
            </a:r>
            <a:r>
              <a:rPr lang="cs-CZ" sz="3000" b="1" dirty="0">
                <a:latin typeface="Calibr light"/>
                <a:cs typeface="Calibri"/>
              </a:rPr>
              <a:t>Jana </a:t>
            </a:r>
            <a:r>
              <a:rPr lang="cs-CZ" sz="3000" b="1" dirty="0" err="1">
                <a:latin typeface="Calibr light"/>
                <a:cs typeface="Calibri"/>
              </a:rPr>
              <a:t>veseláková</a:t>
            </a:r>
            <a:endParaRPr lang="cs-CZ" sz="3000" b="1" dirty="0">
              <a:latin typeface="Calibr light"/>
              <a:cs typeface="Calibri"/>
            </a:endParaRPr>
          </a:p>
          <a:p>
            <a:pPr algn="l"/>
            <a:r>
              <a:rPr lang="cs-CZ" dirty="0">
                <a:latin typeface="Calibr light"/>
                <a:cs typeface="Calibri"/>
              </a:rPr>
              <a:t>             Katedra matematiky</a:t>
            </a:r>
          </a:p>
        </p:txBody>
      </p:sp>
      <p:cxnSp>
        <p:nvCxnSpPr>
          <p:cNvPr id="19" name="Straight Connector 22">
            <a:extLst>
              <a:ext uri="{FF2B5EF4-FFF2-40B4-BE49-F238E27FC236}">
                <a16:creationId xmlns:a16="http://schemas.microsoft.com/office/drawing/2014/main" id="{6AA24BC1-1577-4586-AD7A-417660E37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1668780"/>
            <a:ext cx="0" cy="35204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26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BB2A8F-250B-4DAA-8EFB-7D2D560F2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1" y="285750"/>
            <a:ext cx="10131425" cy="1456267"/>
          </a:xfrm>
        </p:spPr>
        <p:txBody>
          <a:bodyPr/>
          <a:lstStyle/>
          <a:p>
            <a:pPr algn="ctr"/>
            <a:r>
              <a:rPr lang="cs-CZ" b="1" dirty="0">
                <a:cs typeface="Calibri Light"/>
              </a:rPr>
              <a:t>Matematická schopnost</a:t>
            </a:r>
            <a:r>
              <a:rPr lang="cs-CZ" dirty="0">
                <a:cs typeface="Calibri Light"/>
              </a:rPr>
              <a:t> 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3761D3-D516-49A3-85E4-F9DAA870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4432009"/>
          </a:xfrm>
        </p:spPr>
        <p:txBody>
          <a:bodyPr/>
          <a:lstStyle/>
          <a:p>
            <a:r>
              <a:rPr lang="cs-CZ" sz="2800" dirty="0">
                <a:ea typeface="+mn-lt"/>
                <a:cs typeface="+mn-lt"/>
              </a:rPr>
              <a:t>„schopnost (</a:t>
            </a:r>
            <a:r>
              <a:rPr lang="cs-CZ" sz="2800" dirty="0" err="1">
                <a:ea typeface="+mn-lt"/>
                <a:cs typeface="+mn-lt"/>
              </a:rPr>
              <a:t>ability</a:t>
            </a:r>
            <a:r>
              <a:rPr lang="cs-CZ" sz="2800" dirty="0">
                <a:ea typeface="+mn-lt"/>
                <a:cs typeface="+mn-lt"/>
              </a:rPr>
              <a:t>) je soubor předpokladů nutných k úspěšnému vykonávání určité činnosti, dovednosti, vyvíjí se na základě vloh, </a:t>
            </a:r>
            <a:br>
              <a:rPr lang="cs-CZ" sz="2800" dirty="0">
                <a:ea typeface="+mn-lt"/>
                <a:cs typeface="+mn-lt"/>
              </a:rPr>
            </a:br>
            <a:r>
              <a:rPr lang="cs-CZ" sz="2800" dirty="0">
                <a:ea typeface="+mn-lt"/>
                <a:cs typeface="+mn-lt"/>
              </a:rPr>
              <a:t>a to učením“ (Hartl et al., 2004)</a:t>
            </a:r>
          </a:p>
          <a:p>
            <a:pPr>
              <a:buClr>
                <a:srgbClr val="FFFFFF"/>
              </a:buClr>
            </a:pPr>
            <a:endParaRPr lang="cs-CZ" sz="280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800" dirty="0">
                <a:ea typeface="+mn-lt"/>
                <a:cs typeface="+mn-lt"/>
              </a:rPr>
              <a:t>matematická schopnost „schopnost řešit matematické úlohy, jaké se dávají ve škole“ (</a:t>
            </a:r>
            <a:r>
              <a:rPr lang="cs-CZ" sz="2800" dirty="0" err="1">
                <a:ea typeface="+mn-lt"/>
                <a:cs typeface="+mn-lt"/>
              </a:rPr>
              <a:t>Meinander</a:t>
            </a:r>
            <a:r>
              <a:rPr lang="cs-CZ" sz="2800" dirty="0">
                <a:ea typeface="+mn-lt"/>
                <a:cs typeface="+mn-lt"/>
              </a:rPr>
              <a:t>, 1943, cit in </a:t>
            </a:r>
            <a:r>
              <a:rPr lang="cs-CZ" sz="2800" dirty="0" err="1">
                <a:ea typeface="+mn-lt"/>
                <a:cs typeface="+mn-lt"/>
              </a:rPr>
              <a:t>Košč</a:t>
            </a:r>
            <a:r>
              <a:rPr lang="cs-CZ" sz="2800" dirty="0">
                <a:ea typeface="+mn-lt"/>
                <a:cs typeface="+mn-lt"/>
              </a:rPr>
              <a:t>, 1972)</a:t>
            </a:r>
          </a:p>
          <a:p>
            <a:pPr>
              <a:buClr>
                <a:srgbClr val="FFFFFF"/>
              </a:buClr>
            </a:pPr>
            <a:endParaRPr lang="cs-CZ">
              <a:cs typeface="Calibri"/>
            </a:endParaRPr>
          </a:p>
          <a:p>
            <a:pPr>
              <a:buClr>
                <a:srgbClr val="FFFFFF"/>
              </a:buClr>
            </a:pPr>
            <a:endParaRPr lang="cs-CZ">
              <a:cs typeface="Calibri"/>
            </a:endParaRPr>
          </a:p>
          <a:p>
            <a:pPr>
              <a:buClr>
                <a:srgbClr val="FFFFFF"/>
              </a:buClr>
            </a:pPr>
            <a:endParaRPr lang="cs-CZ">
              <a:cs typeface="Calibri"/>
            </a:endParaRPr>
          </a:p>
          <a:p>
            <a:pPr>
              <a:buClr>
                <a:srgbClr val="FFFFFF"/>
              </a:buClr>
            </a:pPr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431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A166780-9337-4437-95D3-5EA9D55AAA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3D0F40-BF1F-4120-945D-90C5AAD6E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4654296" cy="6856214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640A69-3748-450C-8DDB-B2051AC04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93"/>
          <a:stretch/>
        </p:blipFill>
        <p:spPr>
          <a:xfrm>
            <a:off x="0" y="0"/>
            <a:ext cx="4644770" cy="685621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25F7948-1E48-4954-8E22-13A6B6CB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43466"/>
            <a:ext cx="3351530" cy="4995333"/>
          </a:xfrm>
        </p:spPr>
        <p:txBody>
          <a:bodyPr>
            <a:normAutofit/>
          </a:bodyPr>
          <a:lstStyle/>
          <a:p>
            <a:r>
              <a:rPr lang="cs-CZ" b="1">
                <a:solidFill>
                  <a:srgbClr val="FFFFFF"/>
                </a:solidFill>
                <a:ea typeface="+mj-lt"/>
                <a:cs typeface="+mj-lt"/>
              </a:rPr>
              <a:t>DÍLČÍ FUNKCE MATEMATICKÉ SCHOPNOSTI</a:t>
            </a:r>
            <a:endParaRPr lang="cs-CZ">
              <a:solidFill>
                <a:srgbClr val="FFFFFF"/>
              </a:solidFill>
              <a:cs typeface="Calibri Light" panose="020F0302020204030204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6F4F323-644B-4A47-97E9-BFB73840F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1120" y="-2"/>
            <a:ext cx="7537705" cy="68562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6AAD0C8D-25EA-41D4-A946-FE79ADB5B3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7279040"/>
              </p:ext>
            </p:extLst>
          </p:nvPr>
        </p:nvGraphicFramePr>
        <p:xfrm>
          <a:off x="5467509" y="804671"/>
          <a:ext cx="5886291" cy="4917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30381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9">
            <a:extLst>
              <a:ext uri="{FF2B5EF4-FFF2-40B4-BE49-F238E27FC236}">
                <a16:creationId xmlns:a16="http://schemas.microsoft.com/office/drawing/2014/main" id="{6A166780-9337-4437-95D3-5EA9D55AAA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1">
            <a:extLst>
              <a:ext uri="{FF2B5EF4-FFF2-40B4-BE49-F238E27FC236}">
                <a16:creationId xmlns:a16="http://schemas.microsoft.com/office/drawing/2014/main" id="{EB3D0F40-BF1F-4120-945D-90C5AAD6E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4654296" cy="6856214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640A69-3748-450C-8DDB-B2051AC04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93"/>
          <a:stretch/>
        </p:blipFill>
        <p:spPr>
          <a:xfrm>
            <a:off x="0" y="0"/>
            <a:ext cx="4644770" cy="685621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D112B11-3C2F-430C-9868-00FAF9790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43466"/>
            <a:ext cx="3351530" cy="4995333"/>
          </a:xfrm>
        </p:spPr>
        <p:txBody>
          <a:bodyPr>
            <a:normAutofit/>
          </a:bodyPr>
          <a:lstStyle/>
          <a:p>
            <a:r>
              <a:rPr lang="cs-CZ" b="1" u="sng" dirty="0">
                <a:solidFill>
                  <a:srgbClr val="FFFFFF"/>
                </a:solidFill>
                <a:cs typeface="Calibri Light"/>
              </a:rPr>
              <a:t>PERCEPČNÍ </a:t>
            </a:r>
            <a:br>
              <a:rPr lang="cs-CZ" b="1" u="sng" dirty="0">
                <a:solidFill>
                  <a:srgbClr val="FFFFFF"/>
                </a:solidFill>
                <a:cs typeface="Calibri Light"/>
              </a:rPr>
            </a:br>
            <a:r>
              <a:rPr lang="cs-CZ" b="1" u="sng" dirty="0">
                <a:solidFill>
                  <a:srgbClr val="FFFFFF"/>
                </a:solidFill>
                <a:cs typeface="Calibri Light"/>
              </a:rPr>
              <a:t>FUNKCE</a:t>
            </a:r>
            <a:br>
              <a:rPr lang="cs-CZ" b="1" u="sng" dirty="0">
                <a:solidFill>
                  <a:srgbClr val="FFFFFF"/>
                </a:solidFill>
                <a:cs typeface="Calibri Light"/>
              </a:rPr>
            </a:br>
            <a:r>
              <a:rPr lang="cs-CZ" b="1" dirty="0">
                <a:solidFill>
                  <a:srgbClr val="FFFFFF"/>
                </a:solidFill>
                <a:cs typeface="Calibri Light"/>
              </a:rPr>
              <a:t>(vnímání)</a:t>
            </a:r>
            <a:endParaRPr lang="cs-CZ" dirty="0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6F4F323-644B-4A47-97E9-BFB73840F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1120" y="-2"/>
            <a:ext cx="7537705" cy="68562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94855060-A3C5-40EE-AAE8-1B0E0E6A15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3218156"/>
              </p:ext>
            </p:extLst>
          </p:nvPr>
        </p:nvGraphicFramePr>
        <p:xfrm>
          <a:off x="5467509" y="804671"/>
          <a:ext cx="5886291" cy="4917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71224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1C836A-4307-4B6A-BF9B-F600264A8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554" y="693107"/>
            <a:ext cx="10622028" cy="485500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  <a:spcAft>
                <a:spcPts val="1000"/>
              </a:spcAft>
            </a:pPr>
            <a:br>
              <a:rPr lang="cs-CZ" dirty="0">
                <a:latin typeface="Calibri"/>
                <a:cs typeface="Calibri"/>
              </a:rPr>
            </a:br>
            <a:r>
              <a:rPr lang="cs-CZ" dirty="0">
                <a:latin typeface="Calibri"/>
                <a:cs typeface="Calibri"/>
              </a:rPr>
              <a:t>Percepční funkce (vnímání)</a:t>
            </a:r>
            <a:endParaRPr lang="cs-CZ" dirty="0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B78F72-8823-4B9A-8FF6-870080F5F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400" y="560359"/>
            <a:ext cx="10611589" cy="4985242"/>
          </a:xfrm>
        </p:spPr>
        <p:txBody>
          <a:bodyPr>
            <a:normAutofit/>
          </a:bodyPr>
          <a:lstStyle/>
          <a:p>
            <a:endParaRPr lang="cs-CZ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endParaRPr lang="cs-CZ">
              <a:cs typeface="Calibri" panose="020F0502020204030204"/>
            </a:endParaRPr>
          </a:p>
          <a:p>
            <a:pPr marL="0" indent="0">
              <a:buClr>
                <a:srgbClr val="FFFFFF"/>
              </a:buClr>
              <a:buNone/>
            </a:pPr>
            <a:r>
              <a:rPr lang="cs-CZ" sz="2500" b="1" dirty="0">
                <a:ea typeface="+mn-lt"/>
                <a:cs typeface="+mn-lt"/>
              </a:rPr>
              <a:t>Zrakové vnímání (vizuální percepce)</a:t>
            </a:r>
            <a:endParaRPr lang="cs-CZ" sz="2500" b="1" dirty="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orientace v prostoru</a:t>
            </a:r>
            <a:endParaRPr lang="cs-CZ" sz="2500" dirty="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pravolevá orientace</a:t>
            </a: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zrakové rozlišování (diferenciace)</a:t>
            </a:r>
            <a:endParaRPr lang="cs-CZ" sz="2500" dirty="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zraková analýza a syntéza</a:t>
            </a:r>
            <a:endParaRPr lang="cs-CZ" sz="2500" dirty="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zraková paměť</a:t>
            </a:r>
            <a:endParaRPr lang="cs-CZ" sz="2500" dirty="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 vizuální postřeh</a:t>
            </a:r>
            <a:endParaRPr lang="cs-CZ" sz="25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26393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D38289-C8CD-42CA-BE57-EA4D35C4F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294" y="505216"/>
            <a:ext cx="10131425" cy="145626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cs-CZ">
                <a:latin typeface="Calibri"/>
                <a:cs typeface="Calibri"/>
              </a:rPr>
              <a:t>PERCEPČNÍ FUNKCE (VNÍMÁNÍ)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FC1760-8E2F-4947-8ED9-EF0DBD15E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924" y="1526204"/>
            <a:ext cx="10131425" cy="3649133"/>
          </a:xfrm>
        </p:spPr>
        <p:txBody>
          <a:bodyPr/>
          <a:lstStyle/>
          <a:p>
            <a:pPr marL="0" indent="0">
              <a:buNone/>
            </a:pPr>
            <a:r>
              <a:rPr lang="cs-CZ" sz="2500" b="1" dirty="0">
                <a:cs typeface="Calibri"/>
              </a:rPr>
              <a:t>Sluchové vnímání (auditivní percepce)</a:t>
            </a:r>
            <a:endParaRPr lang="cs-CZ" sz="2500" b="1" dirty="0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cs typeface="Calibri"/>
              </a:rPr>
              <a:t> sluchová analýza a syntéza</a:t>
            </a:r>
            <a:endParaRPr lang="cs-CZ" sz="2500" dirty="0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cs typeface="Calibri"/>
              </a:rPr>
              <a:t> sluchové rozlišování (diferenciace)</a:t>
            </a:r>
            <a:endParaRPr lang="cs-CZ" sz="2500" dirty="0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cs typeface="Calibri"/>
              </a:rPr>
              <a:t> vnímání a reprodukce rytmu</a:t>
            </a:r>
            <a:endParaRPr lang="cs-CZ" sz="2500" dirty="0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cs typeface="Calibri"/>
              </a:rPr>
              <a:t>sluchová paměť</a:t>
            </a:r>
            <a:endParaRPr lang="cs-CZ" sz="2500" dirty="0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3041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B3F4C2-B47B-4C79-945F-7E5B625AB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9" y="442586"/>
            <a:ext cx="10131425" cy="145626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cs-CZ">
                <a:latin typeface="Calibri"/>
                <a:cs typeface="Calibri"/>
              </a:rPr>
              <a:t>PERCEPČNÍ FUNKCE (VNÍMÁNÍ)</a:t>
            </a:r>
            <a:endParaRPr lang="cs-CZ">
              <a:ea typeface="+mj-lt"/>
              <a:cs typeface="+mj-lt"/>
            </a:endParaRPr>
          </a:p>
          <a:p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4B3A74-884C-48B3-8B4C-07D51947E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09" y="2507409"/>
            <a:ext cx="10956054" cy="420236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cs-CZ" sz="2500" b="1" u="sng">
                <a:ea typeface="+mn-lt"/>
                <a:cs typeface="+mn-lt"/>
              </a:rPr>
              <a:t>Zrakové vnímání</a:t>
            </a:r>
          </a:p>
          <a:p>
            <a:pPr>
              <a:buClr>
                <a:srgbClr val="FFFFFF"/>
              </a:buClr>
            </a:pPr>
            <a:r>
              <a:rPr lang="cs-CZ" sz="2500">
                <a:ea typeface="+mn-lt"/>
                <a:cs typeface="+mn-lt"/>
              </a:rPr>
              <a:t>zkreslení tvarů a číslic </a:t>
            </a:r>
          </a:p>
          <a:p>
            <a:pPr>
              <a:buClr>
                <a:srgbClr val="FFFFFF"/>
              </a:buClr>
            </a:pPr>
            <a:r>
              <a:rPr lang="cs-CZ" sz="2500">
                <a:ea typeface="+mn-lt"/>
                <a:cs typeface="+mn-lt"/>
              </a:rPr>
              <a:t>záměna podobných tvarů 6 a 9, 3 a 8</a:t>
            </a:r>
          </a:p>
          <a:p>
            <a:pPr>
              <a:buClr>
                <a:srgbClr val="FFFFFF"/>
              </a:buClr>
            </a:pPr>
            <a:r>
              <a:rPr lang="cs-CZ" sz="2500">
                <a:ea typeface="+mn-lt"/>
                <a:cs typeface="+mn-lt"/>
              </a:rPr>
              <a:t>nerozlišuje podobné tvary a drobné rozdíly (problémy s geometrií)</a:t>
            </a:r>
          </a:p>
          <a:p>
            <a:pPr>
              <a:buClr>
                <a:srgbClr val="FFFFFF"/>
              </a:buClr>
            </a:pPr>
            <a:r>
              <a:rPr lang="cs-CZ" sz="2500">
                <a:ea typeface="+mn-lt"/>
                <a:cs typeface="+mn-lt"/>
              </a:rPr>
              <a:t>špatně odhaduje vzdálenosti </a:t>
            </a:r>
          </a:p>
          <a:p>
            <a:pPr>
              <a:buClr>
                <a:srgbClr val="FFFFFF"/>
              </a:buClr>
            </a:pPr>
            <a:endParaRPr lang="cs-CZ" sz="2500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r>
              <a:rPr lang="cs-CZ" sz="2500">
                <a:ea typeface="+mn-lt"/>
                <a:cs typeface="+mn-lt"/>
              </a:rPr>
              <a:t>deficit ve zrakovém vnímání mají zejména žáci s dyslexií a dále i žáci s dyskalkulií a s dysortografií</a:t>
            </a:r>
            <a:endParaRPr lang="cs-CZ" sz="2500">
              <a:cs typeface="Calibri"/>
            </a:endParaRPr>
          </a:p>
          <a:p>
            <a:pPr>
              <a:buClr>
                <a:srgbClr val="FFFFFF"/>
              </a:buClr>
            </a:pPr>
            <a:endParaRPr lang="cs-CZ" sz="2500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r>
              <a:rPr lang="cs-CZ" sz="2500">
                <a:ea typeface="+mn-lt"/>
                <a:cs typeface="+mn-lt"/>
              </a:rPr>
              <a:t>U žáků s dyskalkulií bývá přítomna především porucha pravolevé a prostorové orientace.</a:t>
            </a:r>
            <a:endParaRPr lang="cs-CZ"/>
          </a:p>
          <a:p>
            <a:pPr>
              <a:buClr>
                <a:srgbClr val="FFFFFF"/>
              </a:buClr>
            </a:pPr>
            <a:endParaRPr lang="cs-CZ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endParaRPr lang="cs-CZ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endParaRPr lang="cs-CZ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endParaRPr lang="cs-CZ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endParaRPr lang="cs-CZ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2627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D9C00E-8F48-45C4-BBD1-39EF91631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144" y="1957"/>
            <a:ext cx="10131425" cy="1456267"/>
          </a:xfrm>
        </p:spPr>
        <p:txBody>
          <a:bodyPr/>
          <a:lstStyle/>
          <a:p>
            <a:r>
              <a:rPr lang="cs-CZ" b="1">
                <a:ea typeface="+mj-lt"/>
                <a:cs typeface="+mj-lt"/>
              </a:rPr>
              <a:t>DEFICIT DÍLČÍ FUNKCE ZRAKOVÉHO VNÍMÁNÍ</a:t>
            </a:r>
            <a:endParaRPr lang="cs-CZ" b="1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159A2F-7DDE-4CEB-9EBB-816CC8FEE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390" y="1076395"/>
            <a:ext cx="14643405" cy="5841186"/>
          </a:xfrm>
        </p:spPr>
        <p:txBody>
          <a:bodyPr>
            <a:normAutofit/>
          </a:bodyPr>
          <a:lstStyle/>
          <a:p>
            <a:pPr marL="0" indent="0">
              <a:buClr>
                <a:srgbClr val="FFFFFF"/>
              </a:buClr>
              <a:buNone/>
            </a:pPr>
            <a:r>
              <a:rPr lang="cs-CZ" sz="3000" dirty="0">
                <a:ea typeface="+mn-lt"/>
                <a:cs typeface="+mn-lt"/>
              </a:rPr>
              <a:t>Orientace v prostoru</a:t>
            </a:r>
            <a:endParaRPr lang="cs-CZ" sz="3000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 obtíže při orientaci na stránce</a:t>
            </a:r>
            <a:endParaRPr lang="cs-CZ" dirty="0"/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 žák se obtížně orientuje v makro – i mikro – prostoru (nahoře – dole, vpředu – vzadu, </a:t>
            </a:r>
            <a:endParaRPr lang="cs-CZ" dirty="0">
              <a:ea typeface="+mn-lt"/>
              <a:cs typeface="+mn-lt"/>
            </a:endParaRPr>
          </a:p>
          <a:p>
            <a:pPr marL="0" indent="0">
              <a:buClr>
                <a:srgbClr val="FFFFFF"/>
              </a:buClr>
              <a:buNone/>
            </a:pPr>
            <a:r>
              <a:rPr lang="cs-CZ" sz="2500" dirty="0">
                <a:ea typeface="+mn-lt"/>
                <a:cs typeface="+mn-lt"/>
              </a:rPr>
              <a:t>první – poslední)</a:t>
            </a:r>
            <a:endParaRPr lang="cs-CZ" dirty="0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 posuny v řazení číslic v čísle (přehazování číslic v čísle),</a:t>
            </a:r>
            <a:endParaRPr lang="cs-CZ" dirty="0"/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 posuny při písemném sčítání, odčítání atd. pod sebou</a:t>
            </a:r>
            <a:endParaRPr lang="cs-CZ" dirty="0"/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obtíže při orientaci na číselné ose</a:t>
            </a:r>
            <a:endParaRPr lang="cs-CZ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obtíže v zápisech slovních úloh</a:t>
            </a:r>
            <a:endParaRPr lang="cs-CZ"/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obtíže při odhadu vzdáleností</a:t>
            </a:r>
            <a:endParaRPr lang="cs-CZ" dirty="0"/>
          </a:p>
          <a:p>
            <a:pPr>
              <a:buClr>
                <a:srgbClr val="FFFFFF"/>
              </a:buClr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3262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1616C1-E87A-40C0-8804-7FEB7F85E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226" y="390395"/>
            <a:ext cx="10131425" cy="1456267"/>
          </a:xfrm>
        </p:spPr>
        <p:txBody>
          <a:bodyPr/>
          <a:lstStyle/>
          <a:p>
            <a:r>
              <a:rPr lang="cs-CZ" b="1">
                <a:cs typeface="Calibri Light"/>
              </a:rPr>
              <a:t>DEFICIT DÍLČÍ FUNKCE ZRAKOVÉHO VNÍMÁNÍ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732EF8-CA41-46AE-B09E-8A5BDFB7E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243" y="2434341"/>
            <a:ext cx="11337353" cy="38579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z="2500" dirty="0">
                <a:cs typeface="Calibri"/>
              </a:rPr>
              <a:t>snížená schopnost definovat postavení prvků v řadě, uspořádat prvky podle kritérií</a:t>
            </a:r>
            <a:endParaRPr lang="cs-CZ" sz="2500" dirty="0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cs typeface="Calibri"/>
              </a:rPr>
              <a:t>obtíže při orientaci v čase (na časové ose)</a:t>
            </a:r>
            <a:endParaRPr lang="cs-CZ" sz="2500" dirty="0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cs typeface="Calibri"/>
              </a:rPr>
              <a:t>obtíže při řešení rovnic</a:t>
            </a:r>
            <a:endParaRPr lang="cs-CZ" sz="2500" dirty="0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cs typeface="Calibri"/>
              </a:rPr>
              <a:t>obtíže při zápisu vzorců</a:t>
            </a:r>
            <a:endParaRPr lang="cs-CZ" sz="2500" dirty="0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cs typeface="Calibri"/>
              </a:rPr>
              <a:t>obtíže při orientaci v souřadnicích (v grafu)</a:t>
            </a:r>
            <a:endParaRPr lang="cs-CZ" sz="2500" dirty="0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cs typeface="Calibri"/>
              </a:rPr>
              <a:t>obtíže v pochopení znázornění prostorové situace v rovině pomocí některého ze zobrazení (např. volného rovnoběžného promítání) na obrázku</a:t>
            </a:r>
            <a:endParaRPr lang="cs-CZ" sz="2500" dirty="0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endParaRPr lang="cs-CZ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endParaRPr lang="cs-CZ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9833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1DBC02-B731-486B-AB32-EC469E178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ea typeface="+mj-lt"/>
                <a:cs typeface="+mj-lt"/>
              </a:rPr>
              <a:t>DEFICIT DÍLČÍ FUNKCE ZRAKOVÉHO VNÍMÁNÍ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354653-3CA4-4A87-9517-A27C94C35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cs-CZ" sz="2500" b="1" dirty="0">
                <a:ea typeface="+mn-lt"/>
                <a:cs typeface="+mn-lt"/>
              </a:rPr>
              <a:t>Pravolevá orientace</a:t>
            </a:r>
            <a:endParaRPr lang="cs-CZ" sz="2500" b="1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žáci píší stranově obráceně některé číslice např. 1, 3</a:t>
            </a:r>
            <a:endParaRPr lang="cs-CZ" sz="2500" dirty="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dochází např. k záměnám pořadí číslic v čísle (86 – 68)</a:t>
            </a:r>
            <a:endParaRPr lang="cs-CZ" sz="250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obtíže při zápisu víceciferných čísel</a:t>
            </a:r>
            <a:endParaRPr lang="cs-CZ" sz="250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obtíže při orientaci na číselné ose, v chápání vztahů na číselné ose</a:t>
            </a:r>
            <a:endParaRPr lang="cs-CZ" sz="250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obtíže v geometrii (např. při práci s osovou a středovou souměrností)</a:t>
            </a:r>
            <a:endParaRPr lang="cs-CZ" sz="250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obtíže při orientaci v grafu</a:t>
            </a:r>
            <a:endParaRPr lang="cs-CZ" sz="2500" dirty="0"/>
          </a:p>
        </p:txBody>
      </p:sp>
    </p:spTree>
    <p:extLst>
      <p:ext uri="{BB962C8B-B14F-4D97-AF65-F5344CB8AC3E}">
        <p14:creationId xmlns:p14="http://schemas.microsoft.com/office/powerpoint/2010/main" val="26831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B7DB15-4222-4A97-8D27-ADDB4AA8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14514"/>
          </a:xfrm>
        </p:spPr>
        <p:txBody>
          <a:bodyPr/>
          <a:lstStyle/>
          <a:p>
            <a:r>
              <a:rPr lang="cs-CZ" b="1">
                <a:cs typeface="Calibri Light"/>
              </a:rPr>
              <a:t>DEFICIT DÍLČÍ FUNKCE ZRAKOVÉHO VNÍMÁNÍ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7C15D1-0A4C-4268-A684-D1BDE0FEB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557520"/>
            <a:ext cx="10131425" cy="4233680"/>
          </a:xfrm>
        </p:spPr>
        <p:txBody>
          <a:bodyPr/>
          <a:lstStyle/>
          <a:p>
            <a:pPr marL="0" indent="0">
              <a:buNone/>
            </a:pPr>
            <a:r>
              <a:rPr lang="cs-CZ" sz="2500" b="1" dirty="0">
                <a:ea typeface="+mn-lt"/>
                <a:cs typeface="+mn-lt"/>
              </a:rPr>
              <a:t>Zrakové rozlišování</a:t>
            </a:r>
            <a:endParaRPr lang="cs-CZ" sz="2500" b="1" dirty="0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obtíže při rozlišování vnějších vztahů – barvy, velikosti a tvaru</a:t>
            </a:r>
            <a:endParaRPr lang="cs-CZ" sz="2500" dirty="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obtíže při rozlišování figury a pozadí</a:t>
            </a:r>
            <a:endParaRPr lang="cs-CZ" sz="2500" dirty="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obtíže při rozlišování podobných a stranově obrácených tvarů</a:t>
            </a:r>
            <a:endParaRPr lang="cs-CZ" sz="2500" dirty="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žáci zaměňují tvarově podobné číslice (např. 3 – 8, 4 – 7)</a:t>
            </a:r>
            <a:endParaRPr lang="cs-CZ" sz="2500" dirty="0"/>
          </a:p>
        </p:txBody>
      </p:sp>
    </p:spTree>
    <p:extLst>
      <p:ext uri="{BB962C8B-B14F-4D97-AF65-F5344CB8AC3E}">
        <p14:creationId xmlns:p14="http://schemas.microsoft.com/office/powerpoint/2010/main" val="4196515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02C789-480E-48BF-B9E8-84E533E81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A7BB0B-E050-401A-9475-668731080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217507"/>
            <a:ext cx="10131425" cy="3649133"/>
          </a:xfrm>
        </p:spPr>
        <p:txBody>
          <a:bodyPr/>
          <a:lstStyle/>
          <a:p>
            <a:pPr>
              <a:spcBef>
                <a:spcPts val="900"/>
              </a:spcBef>
              <a:spcAft>
                <a:spcPts val="0"/>
              </a:spcAft>
            </a:pPr>
            <a:r>
              <a:rPr lang="cs-CZ" sz="3000" dirty="0">
                <a:cs typeface="Calibri"/>
              </a:rPr>
              <a:t>e-mail: </a:t>
            </a:r>
            <a:r>
              <a:rPr lang="cs-CZ" sz="3000" dirty="0">
                <a:cs typeface="Calibri"/>
                <a:hlinkClick r:id="rId2"/>
              </a:rPr>
              <a:t>jana.veselakova@mail.muni.cz</a:t>
            </a:r>
            <a:endParaRPr lang="en-US" sz="3000">
              <a:ea typeface="+mn-lt"/>
              <a:cs typeface="+mn-lt"/>
            </a:endParaRPr>
          </a:p>
          <a:p>
            <a:pPr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</a:pPr>
            <a:r>
              <a:rPr lang="cs-CZ" sz="3000" dirty="0">
                <a:cs typeface="Calibri"/>
              </a:rPr>
              <a:t>konzultační hodiny: úterý 9:00 – 9:50</a:t>
            </a: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16990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B7DB15-4222-4A97-8D27-ADDB4AA8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14514"/>
          </a:xfrm>
        </p:spPr>
        <p:txBody>
          <a:bodyPr/>
          <a:lstStyle/>
          <a:p>
            <a:r>
              <a:rPr lang="cs-CZ" b="1">
                <a:cs typeface="Calibri Light"/>
              </a:rPr>
              <a:t>DEFICIT DÍLČÍ FUNKCE ZRAKOVÉHO VNÍMÁNÍ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7C15D1-0A4C-4268-A684-D1BDE0FEB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16" y="606669"/>
            <a:ext cx="12652733" cy="5569789"/>
          </a:xfrm>
        </p:spPr>
        <p:txBody>
          <a:bodyPr/>
          <a:lstStyle/>
          <a:p>
            <a:r>
              <a:rPr lang="cs-CZ" sz="2500" dirty="0">
                <a:ea typeface="+mn-lt"/>
                <a:cs typeface="+mn-lt"/>
              </a:rPr>
              <a:t>žáci zaměňují číslice stranově obrácené podle roviny horizontální (6 – 9) – </a:t>
            </a:r>
            <a:r>
              <a:rPr lang="cs-CZ" sz="2500" b="1" dirty="0">
                <a:ea typeface="+mn-lt"/>
                <a:cs typeface="+mn-lt"/>
              </a:rPr>
              <a:t>statická inverze</a:t>
            </a:r>
            <a:endParaRPr lang="cs-CZ" sz="2500" b="1">
              <a:cs typeface="Calibri" panose="020F0502020204030204"/>
            </a:endParaRPr>
          </a:p>
          <a:p>
            <a:r>
              <a:rPr lang="cs-CZ" sz="2500" dirty="0">
                <a:ea typeface="+mn-lt"/>
                <a:cs typeface="+mn-lt"/>
              </a:rPr>
              <a:t>žáci zaměňují (přesmykují) pořadí číslic v čísle (24 – 42) –</a:t>
            </a:r>
            <a:r>
              <a:rPr lang="cs-CZ" sz="2500" b="1" dirty="0">
                <a:ea typeface="+mn-lt"/>
                <a:cs typeface="+mn-lt"/>
              </a:rPr>
              <a:t>kinetická inverze</a:t>
            </a:r>
            <a:endParaRPr lang="cs-CZ" sz="2500" b="1" dirty="0">
              <a:cs typeface="Calibri" panose="020F0502020204030204"/>
            </a:endParaRPr>
          </a:p>
          <a:p>
            <a:endParaRPr lang="cs-CZ" sz="2500" b="1">
              <a:ea typeface="+mn-lt"/>
              <a:cs typeface="+mn-lt"/>
            </a:endParaRPr>
          </a:p>
          <a:p>
            <a:r>
              <a:rPr lang="cs-CZ" sz="2500" dirty="0">
                <a:ea typeface="+mn-lt"/>
                <a:cs typeface="+mn-lt"/>
              </a:rPr>
              <a:t>obtíže při rozlišování geometrických tvarů (žák je neroztřídí podle tvaru ani velikosti)</a:t>
            </a:r>
            <a:endParaRPr lang="cs-CZ" sz="2500" dirty="0">
              <a:cs typeface="Calibri" panose="020F0502020204030204"/>
            </a:endParaRPr>
          </a:p>
          <a:p>
            <a:r>
              <a:rPr lang="cs-CZ" sz="2500" dirty="0">
                <a:ea typeface="+mn-lt"/>
                <a:cs typeface="+mn-lt"/>
              </a:rPr>
              <a:t>obtíže při rozlišování operačních znaků a matematických úkonů (např. větší – menší)</a:t>
            </a:r>
            <a:endParaRPr lang="cs-CZ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0479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B7DB15-4222-4A97-8D27-ADDB4AA8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746" y="515655"/>
            <a:ext cx="10131425" cy="1414514"/>
          </a:xfrm>
        </p:spPr>
        <p:txBody>
          <a:bodyPr/>
          <a:lstStyle/>
          <a:p>
            <a:r>
              <a:rPr lang="cs-CZ" b="1">
                <a:cs typeface="Calibri Light"/>
              </a:rPr>
              <a:t>DEFICIT DÍLČÍ FUNKCE ZRAKOVÉHO VNÍMÁNÍ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7C15D1-0A4C-4268-A684-D1BDE0FEB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1" y="961099"/>
            <a:ext cx="12260848" cy="5569789"/>
          </a:xfrm>
        </p:spPr>
        <p:txBody>
          <a:bodyPr/>
          <a:lstStyle/>
          <a:p>
            <a:pPr>
              <a:buNone/>
            </a:pPr>
            <a:r>
              <a:rPr lang="cs-CZ" sz="2500" b="1" dirty="0">
                <a:ea typeface="+mn-lt"/>
                <a:cs typeface="+mn-lt"/>
              </a:rPr>
              <a:t>Zraková analýza a syntéza </a:t>
            </a:r>
            <a:endParaRPr lang="cs-CZ" b="1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obtíže se čtením (dítě musí být schopno slovo skládat z písmen a rozkládat na písmena)</a:t>
            </a:r>
            <a:endParaRPr lang="cs-CZ" dirty="0">
              <a:ea typeface="+mn-lt"/>
              <a:cs typeface="+mn-lt"/>
            </a:endParaRPr>
          </a:p>
          <a:p>
            <a:r>
              <a:rPr lang="cs-CZ" sz="2500" dirty="0">
                <a:ea typeface="+mn-lt"/>
                <a:cs typeface="+mn-lt"/>
              </a:rPr>
              <a:t>neschopnost číst matematické symboly (číslice, čísla, znaky pro porovnávání, znaky operací)</a:t>
            </a:r>
            <a:endParaRPr lang="cs-CZ" dirty="0">
              <a:cs typeface="Calibri" panose="020F0502020204030204"/>
            </a:endParaRPr>
          </a:p>
          <a:p>
            <a:r>
              <a:rPr lang="cs-CZ" sz="2500" dirty="0">
                <a:ea typeface="+mn-lt"/>
                <a:cs typeface="+mn-lt"/>
              </a:rPr>
              <a:t>obtíže při čtení víceciferných čísel</a:t>
            </a:r>
            <a:endParaRPr lang="cs-CZ" dirty="0">
              <a:cs typeface="Calibri" panose="020F0502020204030204"/>
            </a:endParaRPr>
          </a:p>
          <a:p>
            <a:r>
              <a:rPr lang="cs-CZ" sz="2500" dirty="0">
                <a:ea typeface="+mn-lt"/>
                <a:cs typeface="+mn-lt"/>
              </a:rPr>
              <a:t>obtíže při čtení matematických znaků</a:t>
            </a:r>
            <a:endParaRPr lang="cs-CZ" dirty="0">
              <a:ea typeface="+mn-lt"/>
              <a:cs typeface="+mn-lt"/>
            </a:endParaRPr>
          </a:p>
          <a:p>
            <a:r>
              <a:rPr lang="cs-CZ" sz="2500" dirty="0">
                <a:ea typeface="+mn-lt"/>
                <a:cs typeface="+mn-lt"/>
              </a:rPr>
              <a:t>obtíže v psaní formou diktátu, přepisu a opisu (neschopnost psát matematické znaky diktátem nebo přepisem)</a:t>
            </a:r>
            <a:endParaRPr lang="cs-CZ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54319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B7DB15-4222-4A97-8D27-ADDB4AA8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81" y="216239"/>
            <a:ext cx="10131425" cy="1414514"/>
          </a:xfrm>
        </p:spPr>
        <p:txBody>
          <a:bodyPr/>
          <a:lstStyle/>
          <a:p>
            <a:r>
              <a:rPr lang="cs-CZ" b="1">
                <a:cs typeface="Calibri Light"/>
              </a:rPr>
              <a:t>DEFICIT DÍLČÍ FUNKCE ZRAKOVÉHO VNÍMÁNÍ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7C15D1-0A4C-4268-A684-D1BDE0FEB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302" y="1058951"/>
            <a:ext cx="12563560" cy="4734721"/>
          </a:xfrm>
        </p:spPr>
        <p:txBody>
          <a:bodyPr/>
          <a:lstStyle/>
          <a:p>
            <a:pPr>
              <a:buNone/>
            </a:pPr>
            <a:r>
              <a:rPr lang="cs-CZ" sz="2500" b="1" dirty="0">
                <a:ea typeface="+mn-lt"/>
                <a:cs typeface="+mn-lt"/>
              </a:rPr>
              <a:t>Zraková paměť</a:t>
            </a:r>
            <a:endParaRPr lang="cs-CZ" dirty="0">
              <a:cs typeface="Calibri" panose="020F0502020204030204"/>
            </a:endParaRPr>
          </a:p>
          <a:p>
            <a:r>
              <a:rPr lang="cs-CZ" sz="2500" dirty="0">
                <a:ea typeface="+mn-lt"/>
                <a:cs typeface="+mn-lt"/>
              </a:rPr>
              <a:t>obtíže při zapamatování si a vybavování si jednotlivých číslic</a:t>
            </a:r>
            <a:endParaRPr lang="cs-CZ" dirty="0">
              <a:cs typeface="Calibri" panose="020F0502020204030204"/>
            </a:endParaRPr>
          </a:p>
          <a:p>
            <a:r>
              <a:rPr lang="cs-CZ" sz="2500" dirty="0">
                <a:ea typeface="+mn-lt"/>
                <a:cs typeface="+mn-lt"/>
              </a:rPr>
              <a:t>obtíže při zapamatování si čteného a následné reprodukci</a:t>
            </a:r>
            <a:endParaRPr lang="cs-CZ" dirty="0">
              <a:cs typeface="Calibri" panose="020F0502020204030204"/>
            </a:endParaRPr>
          </a:p>
          <a:p>
            <a:r>
              <a:rPr lang="cs-CZ" sz="2500" dirty="0">
                <a:ea typeface="+mn-lt"/>
                <a:cs typeface="+mn-lt"/>
              </a:rPr>
              <a:t>obtíže při čtení (zraková paměť je důležitá pro čtení z hlediska schopnosti vnímat znak či písmeno a podržet je po určitou dobu v paměti)</a:t>
            </a:r>
            <a:endParaRPr lang="cs-CZ" dirty="0">
              <a:cs typeface="Calibri" panose="020F0502020204030204"/>
            </a:endParaRPr>
          </a:p>
          <a:p>
            <a:r>
              <a:rPr lang="cs-CZ" sz="2500" dirty="0">
                <a:ea typeface="+mn-lt"/>
                <a:cs typeface="+mn-lt"/>
              </a:rPr>
              <a:t>obtíže při učení (dítě si nedokáže vybavit z paměti, co bylo napsáno v sešitě, co v učebnici, který obrázek doprovázel text, co bylo zvýrazněno atp., a pomocí asociací si vybavit i</a:t>
            </a:r>
            <a:endParaRPr lang="cs-CZ" dirty="0">
              <a:cs typeface="Calibri" panose="020F0502020204030204"/>
            </a:endParaRPr>
          </a:p>
          <a:p>
            <a:pPr marL="0" indent="0">
              <a:buNone/>
            </a:pPr>
            <a:r>
              <a:rPr lang="cs-CZ" sz="2500" dirty="0">
                <a:ea typeface="+mn-lt"/>
                <a:cs typeface="+mn-lt"/>
              </a:rPr>
              <a:t>     zbývající vědomosti)</a:t>
            </a:r>
            <a:endParaRPr lang="cs-CZ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8925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ABE9AE-F681-414B-A205-8FA2980B8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cs typeface="Calibri Light"/>
              </a:rPr>
              <a:t>reedukace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F84BB4-FE46-4597-97AA-EE1902A87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714094"/>
            <a:ext cx="10131425" cy="3649133"/>
          </a:xfrm>
        </p:spPr>
        <p:txBody>
          <a:bodyPr/>
          <a:lstStyle/>
          <a:p>
            <a:pPr marL="0" indent="0">
              <a:buNone/>
            </a:pPr>
            <a:r>
              <a:rPr lang="cs-CZ" sz="2500" b="1"/>
              <a:t>• využití </a:t>
            </a:r>
            <a:r>
              <a:rPr lang="cs-CZ" sz="2500" b="1">
                <a:hlinkClick r:id="rId2"/>
              </a:rPr>
              <a:t>metod</a:t>
            </a:r>
            <a:r>
              <a:rPr lang="cs-CZ" sz="2500" b="1"/>
              <a:t> </a:t>
            </a:r>
            <a:r>
              <a:rPr lang="cs-CZ" sz="2500" b="1">
                <a:hlinkClick r:id="rId3"/>
              </a:rPr>
              <a:t>speciální</a:t>
            </a:r>
            <a:r>
              <a:rPr lang="cs-CZ" sz="2500" b="1"/>
              <a:t> </a:t>
            </a:r>
            <a:r>
              <a:rPr lang="cs-CZ" sz="2500" b="1">
                <a:hlinkClick r:id="rId4"/>
              </a:rPr>
              <a:t>pedagogiky</a:t>
            </a:r>
            <a:r>
              <a:rPr lang="cs-CZ" sz="2500" b="1"/>
              <a:t> při úpravě narušených </a:t>
            </a:r>
            <a:r>
              <a:rPr lang="cs-CZ" sz="2500" b="1">
                <a:hlinkClick r:id="rId5"/>
              </a:rPr>
              <a:t>funkcí</a:t>
            </a:r>
            <a:r>
              <a:rPr lang="cs-CZ" sz="2500" b="1"/>
              <a:t> (sluchu, zraku, řeči, pohybových a rozumových schopností)</a:t>
            </a:r>
            <a:br>
              <a:rPr lang="cs-CZ" sz="2500" b="1"/>
            </a:br>
            <a:endParaRPr lang="cs-CZ" b="1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endParaRPr lang="cs-CZ" b="1" cap="all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5416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BA0783-03AE-417F-9DA8-CCE9D2342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Nácvik orientace v prostoru</a:t>
            </a:r>
            <a:endParaRPr lang="cs-CZ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DF9E757E-C5CA-4DDF-B1EF-0AAF888EF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026" y="1710730"/>
            <a:ext cx="3175223" cy="4171051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4ECB32F-DB69-47D0-B5B2-251C60FD8505}"/>
              </a:ext>
            </a:extLst>
          </p:cNvPr>
          <p:cNvSpPr txBox="1"/>
          <p:nvPr/>
        </p:nvSpPr>
        <p:spPr>
          <a:xfrm>
            <a:off x="1029222" y="5883058"/>
            <a:ext cx="87556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zdroj: stavebnicehry.cz                                                      zdroj: detskestranky.cz</a:t>
            </a:r>
            <a:endParaRPr lang="cs-CZ" err="1">
              <a:cs typeface="Calibri"/>
            </a:endParaRPr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id="{6A7CF3A0-9FE5-4C01-83EA-B50D10A4D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536" y="1746587"/>
            <a:ext cx="5248404" cy="394937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244ED9E-C1C0-44B7-B58D-7A3E1D6B46F5}"/>
              </a:ext>
            </a:extLst>
          </p:cNvPr>
          <p:cNvSpPr txBox="1"/>
          <p:nvPr/>
        </p:nvSpPr>
        <p:spPr>
          <a:xfrm>
            <a:off x="4300342" y="166753"/>
            <a:ext cx="8285966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3800" b="1">
                <a:solidFill>
                  <a:schemeClr val="tx2"/>
                </a:solidFill>
                <a:cs typeface="Calibri"/>
              </a:rPr>
              <a:t>REEDUKACE ZRAKOVÉHO VNÍMÁNÍ</a:t>
            </a:r>
          </a:p>
        </p:txBody>
      </p:sp>
    </p:spTree>
    <p:extLst>
      <p:ext uri="{BB962C8B-B14F-4D97-AF65-F5344CB8AC3E}">
        <p14:creationId xmlns:p14="http://schemas.microsoft.com/office/powerpoint/2010/main" val="14178350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724E71-167D-4A74-9CAC-C26DA71DA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Nácvik pravolevé orientace</a:t>
            </a:r>
            <a:endParaRPr lang="cs-CZ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1DA06131-3036-4338-B7D1-203CA31568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648" y="1933300"/>
            <a:ext cx="4865511" cy="3649133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0C75C84-0A77-4A2F-8BD0-471CB9B21760}"/>
              </a:ext>
            </a:extLst>
          </p:cNvPr>
          <p:cNvSpPr txBox="1"/>
          <p:nvPr/>
        </p:nvSpPr>
        <p:spPr>
          <a:xfrm>
            <a:off x="7135660" y="588305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zdroj: </a:t>
            </a:r>
            <a:r>
              <a:rPr lang="cs-CZ">
                <a:ea typeface="+mn-lt"/>
                <a:cs typeface="+mn-lt"/>
              </a:rPr>
              <a:t>didaktikamj.upol.cz</a:t>
            </a:r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2E047BD-9EED-4436-AA1A-86ACB918D441}"/>
              </a:ext>
            </a:extLst>
          </p:cNvPr>
          <p:cNvSpPr txBox="1"/>
          <p:nvPr/>
        </p:nvSpPr>
        <p:spPr>
          <a:xfrm>
            <a:off x="1266042" y="595286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 zdroj: mskrupka.cz 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F832648-BBB9-4ED6-92CA-C8FE39E558AA}"/>
              </a:ext>
            </a:extLst>
          </p:cNvPr>
          <p:cNvSpPr txBox="1"/>
          <p:nvPr/>
        </p:nvSpPr>
        <p:spPr>
          <a:xfrm>
            <a:off x="5010150" y="348615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/>
              <a:t>Kliknutím vložíte text.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68C496DD-819A-4E3A-B54E-B633D4581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825" y="3425914"/>
            <a:ext cx="6594952" cy="127965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E3BF50B-555F-428B-AD40-5E0384E9114A}"/>
              </a:ext>
            </a:extLst>
          </p:cNvPr>
          <p:cNvSpPr txBox="1"/>
          <p:nvPr/>
        </p:nvSpPr>
        <p:spPr>
          <a:xfrm>
            <a:off x="4752975" y="219075"/>
            <a:ext cx="8543925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3800" b="1">
                <a:solidFill>
                  <a:schemeClr val="tx2"/>
                </a:solidFill>
                <a:ea typeface="+mn-lt"/>
                <a:cs typeface="+mn-lt"/>
              </a:rPr>
              <a:t>REEDUKACE ZRAKOVÉHO VNÍMÁNÍ</a:t>
            </a:r>
            <a:endParaRPr lang="cs-CZ" sz="3800">
              <a:solidFill>
                <a:schemeClr val="tx2"/>
              </a:solidFill>
              <a:ea typeface="+mn-lt"/>
              <a:cs typeface="+mn-lt"/>
            </a:endParaRPr>
          </a:p>
          <a:p>
            <a:pPr algn="l"/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19684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E71EDD-6789-4E33-87DA-6B56ED10A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Nácvik zrakového rozlišování</a:t>
            </a:r>
            <a:endParaRPr lang="cs-CZ"/>
          </a:p>
        </p:txBody>
      </p:sp>
      <p:pic>
        <p:nvPicPr>
          <p:cNvPr id="4" name="Obrázek 4" descr="Obsah obrázku větrník, objekt v exteriéru, různé, barevné&#10;&#10;Popis se vygeneroval automaticky.">
            <a:extLst>
              <a:ext uri="{FF2B5EF4-FFF2-40B4-BE49-F238E27FC236}">
                <a16:creationId xmlns:a16="http://schemas.microsoft.com/office/drawing/2014/main" id="{DF5F553A-D4CB-4F5B-8D81-0070F5BF8A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016" y="1776725"/>
            <a:ext cx="4779352" cy="3857900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71A713E-D180-4B34-A152-5C27D626AAD4}"/>
              </a:ext>
            </a:extLst>
          </p:cNvPr>
          <p:cNvSpPr txBox="1"/>
          <p:nvPr/>
        </p:nvSpPr>
        <p:spPr>
          <a:xfrm>
            <a:off x="883085" y="5799551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zdroj: rozhybejme-tranovice.cz</a:t>
            </a:r>
            <a:endParaRPr lang="cs-CZ">
              <a:cs typeface="Calibri"/>
            </a:endParaRPr>
          </a:p>
        </p:txBody>
      </p:sp>
      <p:pic>
        <p:nvPicPr>
          <p:cNvPr id="6" name="Obrázek 6" descr="Obsah obrázku šipka&#10;&#10;Popis se vygeneroval automaticky.">
            <a:extLst>
              <a:ext uri="{FF2B5EF4-FFF2-40B4-BE49-F238E27FC236}">
                <a16:creationId xmlns:a16="http://schemas.microsoft.com/office/drawing/2014/main" id="{8D97A7CD-C0F9-42B7-8AE5-450C4D0CC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563" y="693442"/>
            <a:ext cx="3797473" cy="547816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D87A077-A598-4349-AF66-640B52C304DD}"/>
              </a:ext>
            </a:extLst>
          </p:cNvPr>
          <p:cNvSpPr txBox="1"/>
          <p:nvPr/>
        </p:nvSpPr>
        <p:spPr>
          <a:xfrm>
            <a:off x="7988343" y="617207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zdroj: sevt.cz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4030087-06BE-436D-BF5F-E3D777D6037A}"/>
              </a:ext>
            </a:extLst>
          </p:cNvPr>
          <p:cNvSpPr txBox="1"/>
          <p:nvPr/>
        </p:nvSpPr>
        <p:spPr>
          <a:xfrm>
            <a:off x="4743450" y="76200"/>
            <a:ext cx="7629525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3800" b="1">
                <a:solidFill>
                  <a:schemeClr val="tx2"/>
                </a:solidFill>
                <a:ea typeface="+mn-lt"/>
                <a:cs typeface="+mn-lt"/>
              </a:rPr>
              <a:t>REEDUKACE ZRAKOVÉHO VNÍMÁNÍ</a:t>
            </a:r>
            <a:endParaRPr lang="cs-CZ" sz="3800">
              <a:solidFill>
                <a:schemeClr val="tx2"/>
              </a:solidFill>
              <a:ea typeface="+mn-lt"/>
              <a:cs typeface="+mn-lt"/>
            </a:endParaRPr>
          </a:p>
          <a:p>
            <a:pPr algn="l"/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78340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3DE5A8-ECD8-4D93-AE4A-09F506E23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ROZVOJ ZRAKOVÉ ANALÝZY A SYNTÉZY</a:t>
            </a:r>
            <a:endParaRPr lang="cs-CZ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10538D59-6B44-40AF-AA1E-56C837D6F1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028" y="1723620"/>
            <a:ext cx="3424440" cy="4056228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434574D-6F0F-4BCC-B67C-4BE4DE809A6A}"/>
              </a:ext>
            </a:extLst>
          </p:cNvPr>
          <p:cNvSpPr txBox="1"/>
          <p:nvPr/>
        </p:nvSpPr>
        <p:spPr>
          <a:xfrm>
            <a:off x="914400" y="588305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>
                <a:ea typeface="+mn-lt"/>
                <a:cs typeface="+mn-lt"/>
              </a:rPr>
              <a:t>zdroj: </a:t>
            </a:r>
            <a:r>
              <a:rPr lang="cs-CZ"/>
              <a:t>didaktikamj.upol.cz</a:t>
            </a:r>
          </a:p>
        </p:txBody>
      </p:sp>
      <p:pic>
        <p:nvPicPr>
          <p:cNvPr id="6" name="Obrázek 6" descr="Obsah obrázku text, žlutá, různé, plast&#10;&#10;Popis se vygeneroval automaticky.">
            <a:extLst>
              <a:ext uri="{FF2B5EF4-FFF2-40B4-BE49-F238E27FC236}">
                <a16:creationId xmlns:a16="http://schemas.microsoft.com/office/drawing/2014/main" id="{0A1A85E1-EA92-4ED6-8CEE-74951D29B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057" y="1725644"/>
            <a:ext cx="4872623" cy="414783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F08E047-01C1-4808-94BF-5A61229EAAA0}"/>
              </a:ext>
            </a:extLst>
          </p:cNvPr>
          <p:cNvSpPr txBox="1"/>
          <p:nvPr/>
        </p:nvSpPr>
        <p:spPr>
          <a:xfrm>
            <a:off x="6286892" y="605724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zdroj: </a:t>
            </a:r>
            <a:r>
              <a:rPr lang="cs-CZ">
                <a:ea typeface="+mn-lt"/>
                <a:cs typeface="+mn-lt"/>
              </a:rPr>
              <a:t>didaktikamj.upol.cz</a:t>
            </a:r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BE09A51-95F8-4983-B621-EC4C88EAF00E}"/>
              </a:ext>
            </a:extLst>
          </p:cNvPr>
          <p:cNvSpPr txBox="1"/>
          <p:nvPr/>
        </p:nvSpPr>
        <p:spPr>
          <a:xfrm>
            <a:off x="4848225" y="85725"/>
            <a:ext cx="8086725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3800" b="1">
                <a:solidFill>
                  <a:schemeClr val="tx2"/>
                </a:solidFill>
                <a:ea typeface="+mn-lt"/>
                <a:cs typeface="+mn-lt"/>
              </a:rPr>
              <a:t>REEDUKACE ZRAKOVÉHO VNÍMÁNÍ</a:t>
            </a:r>
            <a:endParaRPr lang="cs-CZ" sz="3800">
              <a:solidFill>
                <a:schemeClr val="tx2"/>
              </a:solidFill>
              <a:ea typeface="+mn-lt"/>
              <a:cs typeface="+mn-lt"/>
            </a:endParaRPr>
          </a:p>
          <a:p>
            <a:pPr algn="l"/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43677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51FFD5-6CE2-4F10-90D1-74CB6F33D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Nácvik zrakové paměti</a:t>
            </a:r>
            <a:endParaRPr lang="cs-CZ"/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BA814D58-1986-43D8-A367-1DC18CD1E2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260" y="1839355"/>
            <a:ext cx="5488069" cy="4118859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2DF7975-D2B3-4DC2-9501-55E05FF5DF8B}"/>
              </a:ext>
            </a:extLst>
          </p:cNvPr>
          <p:cNvSpPr txBox="1"/>
          <p:nvPr/>
        </p:nvSpPr>
        <p:spPr>
          <a:xfrm>
            <a:off x="6840646" y="4568477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zdroj: zskunovice.cz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88FB771-CCFD-4CEC-829A-0772069CA01C}"/>
              </a:ext>
            </a:extLst>
          </p:cNvPr>
          <p:cNvSpPr txBox="1"/>
          <p:nvPr/>
        </p:nvSpPr>
        <p:spPr>
          <a:xfrm>
            <a:off x="1130343" y="6099001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zdroj: zshlubocky.cz</a:t>
            </a:r>
          </a:p>
        </p:txBody>
      </p:sp>
      <p:pic>
        <p:nvPicPr>
          <p:cNvPr id="7" name="Obrázek 7" descr="Obsah obrázku text, položky&#10;&#10;Popis se vygeneroval automaticky.">
            <a:extLst>
              <a:ext uri="{FF2B5EF4-FFF2-40B4-BE49-F238E27FC236}">
                <a16:creationId xmlns:a16="http://schemas.microsoft.com/office/drawing/2014/main" id="{C349DC1F-7D6B-4825-8B4F-C0E0C92C1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776" y="829197"/>
            <a:ext cx="4935254" cy="367534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6E92750-D353-470D-B0E2-A87DF7AAF556}"/>
              </a:ext>
            </a:extLst>
          </p:cNvPr>
          <p:cNvSpPr txBox="1"/>
          <p:nvPr/>
        </p:nvSpPr>
        <p:spPr>
          <a:xfrm>
            <a:off x="7463164" y="5469438"/>
            <a:ext cx="2743199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3000" err="1"/>
              <a:t>Kimova</a:t>
            </a:r>
            <a:r>
              <a:rPr lang="cs-CZ" sz="3000"/>
              <a:t> hra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6701DDF-7797-440B-A847-FBEF16BDE940}"/>
              </a:ext>
            </a:extLst>
          </p:cNvPr>
          <p:cNvSpPr txBox="1"/>
          <p:nvPr/>
        </p:nvSpPr>
        <p:spPr>
          <a:xfrm>
            <a:off x="4857750" y="66675"/>
            <a:ext cx="8201025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3800" b="1">
                <a:solidFill>
                  <a:schemeClr val="tx2"/>
                </a:solidFill>
                <a:ea typeface="+mn-lt"/>
                <a:cs typeface="+mn-lt"/>
              </a:rPr>
              <a:t>REEDUKACE ZRAKOVÉHO VNÍMÁNÍ</a:t>
            </a:r>
            <a:endParaRPr lang="cs-CZ" sz="3800">
              <a:solidFill>
                <a:schemeClr val="tx2"/>
              </a:solidFill>
              <a:ea typeface="+mn-lt"/>
              <a:cs typeface="+mn-lt"/>
            </a:endParaRPr>
          </a:p>
          <a:p>
            <a:pPr algn="l"/>
            <a:r>
              <a:rPr lang="cs-CZ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153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EF0B34-03DE-4902-96A5-709411E64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433" y="559468"/>
            <a:ext cx="10131425" cy="145626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cs-CZ">
                <a:latin typeface="Calibri"/>
                <a:cs typeface="Calibri"/>
              </a:rPr>
              <a:t>PERCEPČNÍ FUNKCE (VNÍMÁNÍ)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7C660A-669D-42BC-AECF-9A264A8F8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1" y="1400120"/>
            <a:ext cx="11385287" cy="54638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500" b="1" u="sng" dirty="0">
                <a:cs typeface="Calibri"/>
              </a:rPr>
              <a:t>Sluchové vnímání</a:t>
            </a: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nepřesné sluchové vnímání deformuje a ztěžuje vnímání a porozumění mluvené řeči</a:t>
            </a: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narušená sluchová paměť dovede značně zkomplikovat učení se prostřednictvím sluchové cesty</a:t>
            </a:r>
          </a:p>
          <a:p>
            <a:pPr>
              <a:buClr>
                <a:srgbClr val="FFFFFF"/>
              </a:buClr>
            </a:pPr>
            <a:endParaRPr lang="cs-CZ" sz="2500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žáci s tímto deficitem mají často oslabenou verbální paměť, což se projevuje ve všech předmětech</a:t>
            </a:r>
          </a:p>
          <a:p>
            <a:pPr>
              <a:buClr>
                <a:srgbClr val="FFFFFF"/>
              </a:buClr>
            </a:pPr>
            <a:endParaRPr lang="cs-CZ" sz="250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deficit ve sluchovém vnímání mají zejména žáci s </a:t>
            </a:r>
            <a:r>
              <a:rPr lang="cs-CZ" sz="2500" b="1" dirty="0">
                <a:ea typeface="+mn-lt"/>
                <a:cs typeface="+mn-lt"/>
              </a:rPr>
              <a:t>dysortografií </a:t>
            </a:r>
            <a:r>
              <a:rPr lang="cs-CZ" sz="2500" dirty="0">
                <a:ea typeface="+mn-lt"/>
                <a:cs typeface="+mn-lt"/>
              </a:rPr>
              <a:t>a </a:t>
            </a:r>
            <a:r>
              <a:rPr lang="cs-CZ" sz="2500" b="1" dirty="0">
                <a:ea typeface="+mn-lt"/>
                <a:cs typeface="+mn-lt"/>
              </a:rPr>
              <a:t>dyslexií</a:t>
            </a:r>
            <a:endParaRPr lang="cs-CZ" sz="25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2736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171EB9-8C24-4401-B091-FEDBF99CB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E2C1E1-9AC4-4F36-B55E-28BD83D97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532467"/>
            <a:ext cx="10131425" cy="3649133"/>
          </a:xfrm>
        </p:spPr>
        <p:txBody>
          <a:bodyPr/>
          <a:lstStyle/>
          <a:p>
            <a:r>
              <a:rPr lang="cs-CZ" sz="3000" b="1" dirty="0">
                <a:cs typeface="Calibri"/>
              </a:rPr>
              <a:t>6 seminářů</a:t>
            </a:r>
          </a:p>
          <a:p>
            <a:pPr>
              <a:buClr>
                <a:srgbClr val="FFFFFF"/>
              </a:buClr>
            </a:pPr>
            <a:endParaRPr lang="cs-CZ" sz="3000" dirty="0">
              <a:cs typeface="Calibri"/>
            </a:endParaRPr>
          </a:p>
          <a:p>
            <a:pPr>
              <a:buClr>
                <a:srgbClr val="FFFFFF"/>
              </a:buClr>
            </a:pPr>
            <a:endParaRPr lang="cs-CZ" sz="3000" dirty="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3000" dirty="0">
                <a:cs typeface="Calibri"/>
              </a:rPr>
              <a:t>úterý 14:00 – 17:50 </a:t>
            </a:r>
          </a:p>
          <a:p>
            <a:pPr>
              <a:buClr>
                <a:srgbClr val="FFFFFF"/>
              </a:buClr>
            </a:pPr>
            <a:r>
              <a:rPr lang="cs-CZ" sz="3000" dirty="0">
                <a:cs typeface="Calibri"/>
              </a:rPr>
              <a:t>poslední seminář 21.3.2023 (zkrácený semestr)</a:t>
            </a:r>
          </a:p>
        </p:txBody>
      </p:sp>
    </p:spTree>
    <p:extLst>
      <p:ext uri="{BB962C8B-B14F-4D97-AF65-F5344CB8AC3E}">
        <p14:creationId xmlns:p14="http://schemas.microsoft.com/office/powerpoint/2010/main" val="9746432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9985E1-F99E-49D3-BA44-E9BC8F368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ea typeface="+mj-lt"/>
                <a:cs typeface="+mj-lt"/>
              </a:rPr>
              <a:t>DEFICIT DÍLČÍ FUNKCE </a:t>
            </a:r>
            <a:r>
              <a:rPr lang="cs-CZ" b="1" err="1">
                <a:ea typeface="+mj-lt"/>
                <a:cs typeface="+mj-lt"/>
              </a:rPr>
              <a:t>sluchovÉHO</a:t>
            </a:r>
            <a:r>
              <a:rPr lang="cs-CZ" b="1">
                <a:ea typeface="+mj-lt"/>
                <a:cs typeface="+mj-lt"/>
              </a:rPr>
              <a:t> VNÍMÁNÍ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C79C18-6F36-442F-8196-9C2D10ECF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567936"/>
            <a:ext cx="10131425" cy="5223264"/>
          </a:xfrm>
        </p:spPr>
        <p:txBody>
          <a:bodyPr/>
          <a:lstStyle/>
          <a:p>
            <a:pPr marL="0" indent="0">
              <a:buNone/>
            </a:pPr>
            <a:r>
              <a:rPr lang="cs-CZ" sz="2500" b="1">
                <a:ea typeface="+mn-lt"/>
                <a:cs typeface="+mn-lt"/>
              </a:rPr>
              <a:t>Sluchová analýza a syntéza</a:t>
            </a:r>
            <a:endParaRPr lang="cs-CZ" sz="2500" b="1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r>
              <a:rPr lang="cs-CZ" sz="2500">
                <a:ea typeface="+mn-lt"/>
                <a:cs typeface="+mn-lt"/>
              </a:rPr>
              <a:t>obtíže zvláště při psaní (objevují se specifické chyby)</a:t>
            </a:r>
            <a:endParaRPr lang="cs-CZ" sz="250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>
                <a:ea typeface="+mn-lt"/>
                <a:cs typeface="+mn-lt"/>
              </a:rPr>
              <a:t>nesprávné zaznamenávání číslic a čísel při diktátu</a:t>
            </a:r>
            <a:endParaRPr lang="cs-CZ" sz="250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>
                <a:ea typeface="+mn-lt"/>
                <a:cs typeface="+mn-lt"/>
              </a:rPr>
              <a:t>obtíže při psaní matematických znaků diktátem</a:t>
            </a:r>
            <a:endParaRPr lang="cs-CZ" sz="250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>
                <a:ea typeface="+mn-lt"/>
                <a:cs typeface="+mn-lt"/>
              </a:rPr>
              <a:t>obtíže se mohou vyskytovat i ve čtení</a:t>
            </a:r>
            <a:endParaRPr lang="cs-CZ" sz="250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>
                <a:ea typeface="+mn-lt"/>
                <a:cs typeface="+mn-lt"/>
              </a:rPr>
              <a:t>zapomíná začátky a konce slov</a:t>
            </a:r>
            <a:endParaRPr lang="cs-CZ" sz="2500"/>
          </a:p>
        </p:txBody>
      </p:sp>
    </p:spTree>
    <p:extLst>
      <p:ext uri="{BB962C8B-B14F-4D97-AF65-F5344CB8AC3E}">
        <p14:creationId xmlns:p14="http://schemas.microsoft.com/office/powerpoint/2010/main" val="18350515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9985E1-F99E-49D3-BA44-E9BC8F368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ea typeface="+mj-lt"/>
                <a:cs typeface="+mj-lt"/>
              </a:rPr>
              <a:t>DEFICIT DÍLČÍ FUNKCE </a:t>
            </a:r>
            <a:r>
              <a:rPr lang="cs-CZ" b="1" err="1">
                <a:ea typeface="+mj-lt"/>
                <a:cs typeface="+mj-lt"/>
              </a:rPr>
              <a:t>sluchoVÉHO</a:t>
            </a:r>
            <a:r>
              <a:rPr lang="cs-CZ" b="1">
                <a:ea typeface="+mj-lt"/>
                <a:cs typeface="+mj-lt"/>
              </a:rPr>
              <a:t> VNÍMÁNÍ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C79C18-6F36-442F-8196-9C2D10ECF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567936"/>
            <a:ext cx="10893425" cy="5864948"/>
          </a:xfrm>
        </p:spPr>
        <p:txBody>
          <a:bodyPr/>
          <a:lstStyle/>
          <a:p>
            <a:pPr>
              <a:buNone/>
            </a:pPr>
            <a:r>
              <a:rPr lang="cs-CZ" sz="2500" b="1" dirty="0">
                <a:ea typeface="+mn-lt"/>
                <a:cs typeface="+mn-lt"/>
              </a:rPr>
              <a:t>Sluchové rozlišování</a:t>
            </a:r>
            <a:endParaRPr lang="cs-CZ" b="1" dirty="0"/>
          </a:p>
          <a:p>
            <a:r>
              <a:rPr lang="cs-CZ" sz="2500" dirty="0">
                <a:ea typeface="+mn-lt"/>
                <a:cs typeface="+mn-lt"/>
              </a:rPr>
              <a:t>o</a:t>
            </a:r>
            <a:r>
              <a:rPr lang="cs-CZ" sz="2500" dirty="0">
                <a:solidFill>
                  <a:srgbClr val="FFFFFF"/>
                </a:solidFill>
                <a:ea typeface="+mn-lt"/>
                <a:cs typeface="+mn-lt"/>
              </a:rPr>
              <a:t>btíže zvláště při psaní (objevují se specifické chyby)</a:t>
            </a:r>
            <a:endParaRPr lang="cs-CZ" dirty="0">
              <a:solidFill>
                <a:srgbClr val="FFFFFF"/>
              </a:solidFill>
              <a:ea typeface="+mn-lt"/>
              <a:cs typeface="+mn-lt"/>
            </a:endParaRPr>
          </a:p>
          <a:p>
            <a:r>
              <a:rPr lang="cs-CZ" sz="2500" dirty="0">
                <a:solidFill>
                  <a:srgbClr val="FFFFFF"/>
                </a:solidFill>
                <a:ea typeface="+mn-lt"/>
                <a:cs typeface="+mn-lt"/>
              </a:rPr>
              <a:t>nesprávné zaznamenávání číslic a čísel při diktátu (např. záměna 80 a 18, 3 a 4)</a:t>
            </a:r>
            <a:endParaRPr lang="cs-CZ" dirty="0">
              <a:solidFill>
                <a:srgbClr val="FFFFFF"/>
              </a:solidFill>
              <a:cs typeface="Calibri"/>
            </a:endParaRPr>
          </a:p>
          <a:p>
            <a:r>
              <a:rPr lang="cs-CZ" sz="2500" dirty="0">
                <a:solidFill>
                  <a:srgbClr val="FFFFFF"/>
                </a:solidFill>
                <a:ea typeface="+mn-lt"/>
                <a:cs typeface="+mn-lt"/>
              </a:rPr>
              <a:t>obtíže při psaní matematických znaků diktátem</a:t>
            </a:r>
            <a:endParaRPr lang="cs-CZ" dirty="0">
              <a:solidFill>
                <a:srgbClr val="FFFFFF"/>
              </a:solidFill>
              <a:ea typeface="+mn-lt"/>
              <a:cs typeface="+mn-lt"/>
            </a:endParaRPr>
          </a:p>
          <a:p>
            <a:r>
              <a:rPr lang="cs-CZ" sz="2500" dirty="0">
                <a:solidFill>
                  <a:srgbClr val="FFFFFF"/>
                </a:solidFill>
                <a:ea typeface="+mn-lt"/>
                <a:cs typeface="+mn-lt"/>
              </a:rPr>
              <a:t>obtíže se mohou vyskytovat i ve čtení</a:t>
            </a:r>
            <a:endParaRPr lang="cs-CZ" dirty="0">
              <a:solidFill>
                <a:srgbClr val="FFFFFF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91763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9985E1-F99E-49D3-BA44-E9BC8F368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ea typeface="+mj-lt"/>
                <a:cs typeface="+mj-lt"/>
              </a:rPr>
              <a:t>DEFICIT DÍLČÍ FUNKCE </a:t>
            </a:r>
            <a:r>
              <a:rPr lang="cs-CZ" b="1" err="1">
                <a:ea typeface="+mj-lt"/>
                <a:cs typeface="+mj-lt"/>
              </a:rPr>
              <a:t>sluchoVÉHO</a:t>
            </a:r>
            <a:r>
              <a:rPr lang="cs-CZ" b="1">
                <a:ea typeface="+mj-lt"/>
                <a:cs typeface="+mj-lt"/>
              </a:rPr>
              <a:t> VNÍMÁNÍ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C79C18-6F36-442F-8196-9C2D10ECF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567936"/>
            <a:ext cx="10893425" cy="5864948"/>
          </a:xfrm>
        </p:spPr>
        <p:txBody>
          <a:bodyPr/>
          <a:lstStyle/>
          <a:p>
            <a:pPr>
              <a:buNone/>
            </a:pPr>
            <a:r>
              <a:rPr lang="cs-CZ" sz="2500" b="1" dirty="0">
                <a:ea typeface="+mn-lt"/>
                <a:cs typeface="+mn-lt"/>
              </a:rPr>
              <a:t>Vnímání a reprodukce rytmu</a:t>
            </a:r>
            <a:endParaRPr lang="cs-CZ" b="1" dirty="0"/>
          </a:p>
          <a:p>
            <a:r>
              <a:rPr lang="cs-CZ" sz="2500" dirty="0">
                <a:ea typeface="+mn-lt"/>
                <a:cs typeface="+mn-lt"/>
              </a:rPr>
              <a:t>obtíže při počítání po jedné</a:t>
            </a:r>
            <a:endParaRPr lang="cs-CZ" dirty="0">
              <a:cs typeface="Calibri" panose="020F0502020204030204"/>
            </a:endParaRPr>
          </a:p>
          <a:p>
            <a:r>
              <a:rPr lang="cs-CZ" sz="2500" dirty="0">
                <a:ea typeface="+mn-lt"/>
                <a:cs typeface="+mn-lt"/>
              </a:rPr>
              <a:t>obtíže v orientaci v číselné řadě</a:t>
            </a:r>
            <a:endParaRPr lang="cs-CZ" dirty="0">
              <a:cs typeface="Calibri" panose="020F0502020204030204"/>
            </a:endParaRPr>
          </a:p>
          <a:p>
            <a:r>
              <a:rPr lang="cs-CZ" sz="2500" dirty="0">
                <a:ea typeface="+mn-lt"/>
                <a:cs typeface="+mn-lt"/>
              </a:rPr>
              <a:t>obtíže při sledování zákonitostí, závislostí</a:t>
            </a:r>
            <a:endParaRPr lang="cs-CZ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137056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9985E1-F99E-49D3-BA44-E9BC8F368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ea typeface="+mj-lt"/>
                <a:cs typeface="+mj-lt"/>
              </a:rPr>
              <a:t>DEFICIT DÍLČÍ FUNKCE </a:t>
            </a:r>
            <a:r>
              <a:rPr lang="cs-CZ" b="1" err="1">
                <a:ea typeface="+mj-lt"/>
                <a:cs typeface="+mj-lt"/>
              </a:rPr>
              <a:t>sluchoVÉHO</a:t>
            </a:r>
            <a:r>
              <a:rPr lang="cs-CZ" b="1">
                <a:ea typeface="+mj-lt"/>
                <a:cs typeface="+mj-lt"/>
              </a:rPr>
              <a:t> VNÍMÁNÍ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C79C18-6F36-442F-8196-9C2D10ECF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696" y="989041"/>
            <a:ext cx="10893425" cy="5864948"/>
          </a:xfrm>
        </p:spPr>
        <p:txBody>
          <a:bodyPr/>
          <a:lstStyle/>
          <a:p>
            <a:pPr>
              <a:buNone/>
            </a:pPr>
            <a:r>
              <a:rPr lang="cs-CZ" sz="2500" b="1" dirty="0">
                <a:ea typeface="+mn-lt"/>
                <a:cs typeface="+mn-lt"/>
              </a:rPr>
              <a:t>Sluchová paměť</a:t>
            </a:r>
            <a:endParaRPr lang="cs-CZ" b="1" dirty="0"/>
          </a:p>
          <a:p>
            <a:r>
              <a:rPr lang="cs-CZ" sz="2500" dirty="0">
                <a:ea typeface="+mn-lt"/>
                <a:cs typeface="+mn-lt"/>
              </a:rPr>
              <a:t>obtíže při písemných testech, kdy žák má v paměti udržet ústní zadání příkladu </a:t>
            </a:r>
            <a:br>
              <a:rPr lang="cs-CZ" sz="2500" dirty="0">
                <a:ea typeface="+mn-lt"/>
                <a:cs typeface="+mn-lt"/>
              </a:rPr>
            </a:br>
            <a:r>
              <a:rPr lang="cs-CZ" sz="2500" dirty="0">
                <a:ea typeface="+mn-lt"/>
                <a:cs typeface="+mn-lt"/>
              </a:rPr>
              <a:t>a zaznamenat pouze výsledek</a:t>
            </a:r>
            <a:endParaRPr lang="cs-CZ" dirty="0">
              <a:cs typeface="Calibri" panose="020F0502020204030204"/>
            </a:endParaRPr>
          </a:p>
          <a:p>
            <a:r>
              <a:rPr lang="cs-CZ" sz="2500" dirty="0">
                <a:ea typeface="+mn-lt"/>
                <a:cs typeface="+mn-lt"/>
              </a:rPr>
              <a:t>obtíže při zapamatování si diktovaného příkladu</a:t>
            </a:r>
            <a:endParaRPr lang="cs-CZ" dirty="0">
              <a:cs typeface="Calibri" panose="020F0502020204030204"/>
            </a:endParaRPr>
          </a:p>
          <a:p>
            <a:r>
              <a:rPr lang="cs-CZ" sz="2500" dirty="0">
                <a:ea typeface="+mn-lt"/>
                <a:cs typeface="+mn-lt"/>
              </a:rPr>
              <a:t>dítě má problém zapamatovat si pokyn, větu či její část (např. při diktátu)</a:t>
            </a:r>
            <a:endParaRPr lang="cs-CZ" dirty="0">
              <a:cs typeface="Calibri" panose="020F0502020204030204"/>
            </a:endParaRPr>
          </a:p>
          <a:p>
            <a:r>
              <a:rPr lang="cs-CZ" sz="2500" dirty="0">
                <a:ea typeface="+mn-lt"/>
                <a:cs typeface="+mn-lt"/>
              </a:rPr>
              <a:t>obtíže při osvojování říkadel, básniček</a:t>
            </a:r>
            <a:endParaRPr lang="cs-CZ" dirty="0">
              <a:cs typeface="Calibri" panose="020F0502020204030204"/>
            </a:endParaRPr>
          </a:p>
          <a:p>
            <a:r>
              <a:rPr lang="cs-CZ" sz="2500" dirty="0">
                <a:ea typeface="+mn-lt"/>
                <a:cs typeface="+mn-lt"/>
              </a:rPr>
              <a:t>obtíže při učení se pouze auditivní formou (z výkladu učiva formou mluveného slova si téměř nic nepamatuje)</a:t>
            </a:r>
            <a:endParaRPr lang="cs-CZ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758832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010A0C-3D8B-45F1-AE1E-87CFA9159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0979" y="453024"/>
            <a:ext cx="9953973" cy="61076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z="3800" b="1">
                <a:latin typeface="Calibri"/>
                <a:cs typeface="Calibri"/>
              </a:rPr>
              <a:t>REEDUKACE SLUCHOVÉHO VNÍMÁNÍ</a:t>
            </a:r>
            <a:br>
              <a:rPr lang="cs-CZ" sz="3800" b="1">
                <a:latin typeface="Calibri"/>
                <a:cs typeface="Calibri"/>
              </a:rPr>
            </a:br>
            <a:endParaRPr lang="cs-CZ">
              <a:ea typeface="+mj-lt"/>
              <a:cs typeface="+mj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55CDA2-F777-4C6B-B723-EAB4865B5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226" y="1714094"/>
            <a:ext cx="11425780" cy="4692968"/>
          </a:xfrm>
        </p:spPr>
        <p:txBody>
          <a:bodyPr>
            <a:normAutofit fontScale="92500" lnSpcReduction="20000"/>
          </a:bodyPr>
          <a:lstStyle/>
          <a:p>
            <a:r>
              <a:rPr lang="cs-CZ" sz="2800" dirty="0">
                <a:ea typeface="+mn-lt"/>
                <a:cs typeface="+mn-lt"/>
              </a:rPr>
              <a:t>nácvik sluchové analýzy a syntézy (slovní fotbal)</a:t>
            </a:r>
          </a:p>
          <a:p>
            <a:pPr>
              <a:buClr>
                <a:srgbClr val="FFFFFF"/>
              </a:buClr>
            </a:pPr>
            <a:r>
              <a:rPr lang="cs-CZ" sz="2800" dirty="0">
                <a:ea typeface="+mn-lt"/>
                <a:cs typeface="+mn-lt"/>
              </a:rPr>
              <a:t>nácvik sluchového rozlišování (diferenciace)</a:t>
            </a:r>
          </a:p>
          <a:p>
            <a:pPr>
              <a:buClr>
                <a:srgbClr val="FFFFFF"/>
              </a:buClr>
            </a:pPr>
            <a:r>
              <a:rPr lang="cs-CZ" sz="2800" dirty="0">
                <a:ea typeface="+mn-lt"/>
                <a:cs typeface="+mn-lt"/>
              </a:rPr>
              <a:t>nácvik vnímání a reprodukce rytmu (vytleskávání písní)</a:t>
            </a:r>
          </a:p>
          <a:p>
            <a:pPr>
              <a:buClr>
                <a:srgbClr val="FFFFFF"/>
              </a:buClr>
            </a:pPr>
            <a:r>
              <a:rPr lang="cs-CZ" sz="2800" dirty="0">
                <a:ea typeface="+mn-lt"/>
                <a:cs typeface="+mn-lt"/>
              </a:rPr>
              <a:t>nácvik sluchové paměti</a:t>
            </a:r>
          </a:p>
          <a:p>
            <a:pPr>
              <a:buClr>
                <a:srgbClr val="FFFFFF"/>
              </a:buClr>
            </a:pPr>
            <a:endParaRPr lang="cs-CZ" sz="280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800" dirty="0">
                <a:cs typeface="Calibri"/>
              </a:rPr>
              <a:t>Video: </a:t>
            </a:r>
            <a:r>
              <a:rPr lang="cs-CZ" sz="2800" dirty="0">
                <a:ea typeface="+mn-lt"/>
                <a:cs typeface="+mn-lt"/>
                <a:hlinkClick r:id="rId2"/>
              </a:rPr>
              <a:t>Sluchové vnímání :: co to je a ukázka cvičení hláskování slov - https://www.youtube.com/watch?v=Ozz59O8xXi4</a:t>
            </a:r>
          </a:p>
          <a:p>
            <a:pPr>
              <a:buClr>
                <a:srgbClr val="FFFFFF"/>
              </a:buClr>
            </a:pPr>
            <a:r>
              <a:rPr lang="cs-CZ" sz="2800" dirty="0">
                <a:ea typeface="+mn-lt"/>
                <a:cs typeface="+mn-lt"/>
                <a:hlinkClick r:id="rId3"/>
              </a:rPr>
              <a:t>sluchová diferenciace - https://www.youtube.com/watch?v=Yr06Xoybyoc</a:t>
            </a:r>
          </a:p>
          <a:p>
            <a:pPr>
              <a:buClr>
                <a:srgbClr val="FFFFFF"/>
              </a:buClr>
            </a:pPr>
            <a:r>
              <a:rPr lang="cs-CZ" sz="2800" dirty="0">
                <a:ea typeface="+mn-lt"/>
                <a:cs typeface="+mn-lt"/>
                <a:hlinkClick r:id="rId4"/>
              </a:rPr>
              <a:t>sluchová analýza a syntéza - https://www.youtube.com/watch?v=IPm3F92yI74</a:t>
            </a:r>
            <a:endParaRPr lang="cs-CZ" sz="2800" dirty="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800" dirty="0">
                <a:ea typeface="+mn-lt"/>
                <a:cs typeface="+mn-lt"/>
                <a:hlinkClick r:id="rId5"/>
              </a:rPr>
              <a:t>https://www.youtube.com/watch?v=d3Qm0xbahrk - prostorové vnímání</a:t>
            </a:r>
            <a:endParaRPr lang="cs-CZ" sz="2800" dirty="0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endParaRPr lang="cs-CZ" sz="2800" dirty="0">
              <a:cs typeface="Calibri"/>
            </a:endParaRPr>
          </a:p>
          <a:p>
            <a:pPr>
              <a:buClr>
                <a:srgbClr val="FFFFFF"/>
              </a:buClr>
            </a:pPr>
            <a:endParaRPr lang="cs-CZ" sz="2800" dirty="0">
              <a:cs typeface="Calibri"/>
            </a:endParaRPr>
          </a:p>
          <a:p>
            <a:pPr>
              <a:buClr>
                <a:srgbClr val="FFFFFF"/>
              </a:buClr>
            </a:pPr>
            <a:endParaRPr lang="cs-CZ" sz="2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05608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A166780-9337-4437-95D3-5EA9D55AAA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3D0F40-BF1F-4120-945D-90C5AAD6E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4654296" cy="6856214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640A69-3748-450C-8DDB-B2051AC04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93"/>
          <a:stretch/>
        </p:blipFill>
        <p:spPr>
          <a:xfrm>
            <a:off x="0" y="0"/>
            <a:ext cx="4644770" cy="685621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F568D31-2B57-4025-958C-B27C78D6F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43466"/>
            <a:ext cx="3351530" cy="4995333"/>
          </a:xfrm>
        </p:spPr>
        <p:txBody>
          <a:bodyPr>
            <a:normAutofit/>
          </a:bodyPr>
          <a:lstStyle/>
          <a:p>
            <a:r>
              <a:rPr lang="cs-CZ" b="1" u="sng" dirty="0">
                <a:solidFill>
                  <a:srgbClr val="FFFFFF"/>
                </a:solidFill>
                <a:cs typeface="Calibri Light"/>
              </a:rPr>
              <a:t> Kognitivní</a:t>
            </a:r>
            <a:br>
              <a:rPr lang="cs-CZ" b="1" u="sng" dirty="0">
                <a:solidFill>
                  <a:srgbClr val="FFFFFF"/>
                </a:solidFill>
                <a:cs typeface="Calibri Light"/>
              </a:rPr>
            </a:br>
            <a:r>
              <a:rPr lang="cs-CZ" b="1" u="sng" dirty="0">
                <a:solidFill>
                  <a:srgbClr val="FFFFFF"/>
                </a:solidFill>
                <a:cs typeface="Calibri Light"/>
              </a:rPr>
              <a:t>Funkce</a:t>
            </a:r>
            <a:br>
              <a:rPr lang="cs-CZ" b="1" u="sng" dirty="0">
                <a:solidFill>
                  <a:srgbClr val="FFFFFF"/>
                </a:solidFill>
                <a:cs typeface="Calibri Light"/>
              </a:rPr>
            </a:br>
            <a:r>
              <a:rPr lang="cs-CZ" b="1" dirty="0">
                <a:solidFill>
                  <a:srgbClr val="FFFFFF"/>
                </a:solidFill>
                <a:cs typeface="Calibri Light"/>
              </a:rPr>
              <a:t>(POZNÁVÁNÍ)</a:t>
            </a:r>
            <a:endParaRPr lang="cs-CZ" dirty="0">
              <a:solidFill>
                <a:srgbClr val="FFFFFF"/>
              </a:solidFill>
              <a:cs typeface="Calibri Light" panose="020F0302020204030204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6F4F323-644B-4A47-97E9-BFB73840F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1120" y="-2"/>
            <a:ext cx="7537705" cy="68562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8349594E-EE0C-4038-9AC2-001341E8F7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9457382"/>
              </p:ext>
            </p:extLst>
          </p:nvPr>
        </p:nvGraphicFramePr>
        <p:xfrm>
          <a:off x="5467509" y="804671"/>
          <a:ext cx="5886291" cy="4917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43376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D1178C-1C05-4905-9136-4C3420E60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906" y="118311"/>
            <a:ext cx="10131425" cy="1456267"/>
          </a:xfrm>
        </p:spPr>
        <p:txBody>
          <a:bodyPr/>
          <a:lstStyle/>
          <a:p>
            <a:r>
              <a:rPr lang="cs-CZ">
                <a:cs typeface="Calibri Light"/>
              </a:rPr>
              <a:t>Kognitivní funkce (poznávání)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3C11B2-8CEF-49E8-AEB0-8C230D4C0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196" y="1470304"/>
            <a:ext cx="11144082" cy="364913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z="2500" dirty="0">
                <a:ea typeface="+mn-lt"/>
                <a:cs typeface="+mn-lt"/>
              </a:rPr>
              <a:t>poznávací procesy a operace, které jsou důležité při výuce matematiky, např. úroveň koncentrace pozornosti, paměti, myšlení</a:t>
            </a: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řešení jakéhokoliv matematického úkolu či problému vyžaduje plnou koncentraci </a:t>
            </a:r>
            <a:br>
              <a:rPr lang="cs-CZ" sz="2500" dirty="0">
                <a:ea typeface="+mn-lt"/>
                <a:cs typeface="+mn-lt"/>
              </a:rPr>
            </a:br>
            <a:r>
              <a:rPr lang="cs-CZ" sz="2500" dirty="0">
                <a:ea typeface="+mn-lt"/>
                <a:cs typeface="+mn-lt"/>
              </a:rPr>
              <a:t>a neúspěšnost při řešení může být způsobena například neschopností dítěte na problém se soustředit</a:t>
            </a:r>
          </a:p>
          <a:p>
            <a:pPr>
              <a:buClr>
                <a:srgbClr val="FFFFFF"/>
              </a:buClr>
            </a:pPr>
            <a:endParaRPr lang="cs-CZ" sz="250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deficit v kognitivní funkci mají zejména žáci s </a:t>
            </a:r>
            <a:r>
              <a:rPr lang="cs-CZ" sz="2500" b="1" dirty="0">
                <a:ea typeface="+mn-lt"/>
                <a:cs typeface="+mn-lt"/>
              </a:rPr>
              <a:t>dyskalkulií</a:t>
            </a:r>
            <a:r>
              <a:rPr lang="cs-CZ" sz="2500" dirty="0">
                <a:ea typeface="+mn-lt"/>
                <a:cs typeface="+mn-lt"/>
              </a:rPr>
              <a:t> a dále i žáci s </a:t>
            </a:r>
            <a:r>
              <a:rPr lang="cs-CZ" sz="2500" b="1" dirty="0">
                <a:ea typeface="+mn-lt"/>
                <a:cs typeface="+mn-lt"/>
              </a:rPr>
              <a:t>dyslexií</a:t>
            </a:r>
            <a:r>
              <a:rPr lang="cs-CZ" sz="2500" dirty="0">
                <a:ea typeface="+mn-lt"/>
                <a:cs typeface="+mn-lt"/>
              </a:rPr>
              <a:t> </a:t>
            </a:r>
            <a:br>
              <a:rPr lang="cs-CZ" sz="2500" dirty="0">
                <a:ea typeface="+mn-lt"/>
                <a:cs typeface="+mn-lt"/>
              </a:rPr>
            </a:br>
            <a:r>
              <a:rPr lang="cs-CZ" sz="2500" dirty="0">
                <a:ea typeface="+mn-lt"/>
                <a:cs typeface="+mn-lt"/>
              </a:rPr>
              <a:t>a s </a:t>
            </a:r>
            <a:r>
              <a:rPr lang="cs-CZ" sz="2500" b="1" dirty="0">
                <a:ea typeface="+mn-lt"/>
                <a:cs typeface="+mn-lt"/>
              </a:rPr>
              <a:t>dysortografií</a:t>
            </a:r>
            <a:endParaRPr lang="cs-CZ" sz="2500" b="1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869180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9985E1-F99E-49D3-BA44-E9BC8F368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ea typeface="+mj-lt"/>
                <a:cs typeface="+mj-lt"/>
              </a:rPr>
              <a:t>DEFICIT DÍLČÍ FUNKCE KOGNITIVNÍ FUNKCE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C79C18-6F36-442F-8196-9C2D10ECF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317278"/>
            <a:ext cx="10241715" cy="5112975"/>
          </a:xfrm>
        </p:spPr>
        <p:txBody>
          <a:bodyPr/>
          <a:lstStyle/>
          <a:p>
            <a:pPr>
              <a:buNone/>
            </a:pPr>
            <a:r>
              <a:rPr lang="cs-CZ" sz="2500" b="1" dirty="0">
                <a:ea typeface="+mn-lt"/>
                <a:cs typeface="+mn-lt"/>
              </a:rPr>
              <a:t>Pozornost</a:t>
            </a:r>
            <a:endParaRPr lang="cs-CZ" b="1" dirty="0">
              <a:ea typeface="+mn-lt"/>
              <a:cs typeface="+mn-lt"/>
            </a:endParaRPr>
          </a:p>
          <a:p>
            <a:r>
              <a:rPr lang="cs-CZ" sz="2500" dirty="0">
                <a:ea typeface="+mn-lt"/>
                <a:cs typeface="+mn-lt"/>
              </a:rPr>
              <a:t>dítě se soustředí jen krátkodobě, nedokončuje úkoly</a:t>
            </a:r>
            <a:endParaRPr lang="cs-CZ">
              <a:ea typeface="+mn-lt"/>
              <a:cs typeface="+mn-lt"/>
            </a:endParaRPr>
          </a:p>
          <a:p>
            <a:r>
              <a:rPr lang="cs-CZ" sz="2500" dirty="0">
                <a:ea typeface="+mn-lt"/>
                <a:cs typeface="+mn-lt"/>
              </a:rPr>
              <a:t>dítěti trvá dlouho než se začne soustředit, poté může i úkol dokončit</a:t>
            </a:r>
            <a:endParaRPr lang="cs-CZ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48788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9985E1-F99E-49D3-BA44-E9BC8F368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222" y="208547"/>
            <a:ext cx="10131425" cy="1456267"/>
          </a:xfrm>
        </p:spPr>
        <p:txBody>
          <a:bodyPr/>
          <a:lstStyle/>
          <a:p>
            <a:r>
              <a:rPr lang="cs-CZ" b="1">
                <a:ea typeface="+mj-lt"/>
                <a:cs typeface="+mj-lt"/>
              </a:rPr>
              <a:t>DEFICIT DÍLČÍ FUNKCE KOGNITIVNÍ FUNKCE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C79C18-6F36-442F-8196-9C2D10ECF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514" y="612624"/>
            <a:ext cx="12868609" cy="511297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500" b="1" dirty="0">
                <a:ea typeface="+mn-lt"/>
                <a:cs typeface="+mn-lt"/>
              </a:rPr>
              <a:t>Paměť</a:t>
            </a:r>
            <a:endParaRPr lang="cs-CZ" b="1" dirty="0">
              <a:cs typeface="Calibri"/>
            </a:endParaRPr>
          </a:p>
          <a:p>
            <a:r>
              <a:rPr lang="cs-CZ" sz="2500" dirty="0">
                <a:ea typeface="+mn-lt"/>
                <a:cs typeface="+mn-lt"/>
              </a:rPr>
              <a:t>obtíže s krátkodobou pamětí, která umožňuje pamatovat si diktovaná čísla a příklady, </a:t>
            </a:r>
            <a:endParaRPr lang="cs-CZ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sz="2500" dirty="0">
                <a:ea typeface="+mn-lt"/>
                <a:cs typeface="+mn-lt"/>
              </a:rPr>
              <a:t>provádět mezisoučty a ukládat je v paměti (například při násobení 4 </a:t>
            </a:r>
            <a:r>
              <a:rPr lang="cs-CZ" sz="2500" b="1" dirty="0">
                <a:ea typeface="+mn-lt"/>
                <a:cs typeface="+mn-lt"/>
              </a:rPr>
              <a:t>·</a:t>
            </a:r>
            <a:r>
              <a:rPr lang="cs-CZ" sz="2500" dirty="0">
                <a:ea typeface="+mn-lt"/>
                <a:cs typeface="+mn-lt"/>
              </a:rPr>
              <a:t> 28 postupujeme </a:t>
            </a:r>
            <a:endParaRPr lang="cs-CZ" dirty="0">
              <a:ea typeface="+mn-lt"/>
              <a:cs typeface="+mn-lt"/>
            </a:endParaRPr>
          </a:p>
          <a:p>
            <a:pPr marL="0" indent="0">
              <a:buClr>
                <a:srgbClr val="FFFFFF"/>
              </a:buClr>
              <a:buNone/>
            </a:pPr>
            <a:r>
              <a:rPr lang="cs-CZ" sz="2500" dirty="0">
                <a:ea typeface="+mn-lt"/>
                <a:cs typeface="+mn-lt"/>
              </a:rPr>
              <a:t>takto: 4 </a:t>
            </a:r>
            <a:r>
              <a:rPr lang="cs-CZ" sz="2500" b="1" dirty="0">
                <a:ea typeface="+mn-lt"/>
                <a:cs typeface="+mn-lt"/>
              </a:rPr>
              <a:t>·</a:t>
            </a:r>
            <a:r>
              <a:rPr lang="cs-CZ" sz="2500" dirty="0">
                <a:ea typeface="+mn-lt"/>
                <a:cs typeface="+mn-lt"/>
              </a:rPr>
              <a:t> 20 = 80, 4 </a:t>
            </a:r>
            <a:r>
              <a:rPr lang="cs-CZ" sz="2500" b="1" dirty="0">
                <a:ea typeface="+mn-lt"/>
                <a:cs typeface="+mn-lt"/>
              </a:rPr>
              <a:t>·</a:t>
            </a:r>
            <a:r>
              <a:rPr lang="cs-CZ" sz="2500" dirty="0">
                <a:ea typeface="+mn-lt"/>
                <a:cs typeface="+mn-lt"/>
              </a:rPr>
              <a:t> 8 = 32, 80 + 32 = 112)</a:t>
            </a:r>
            <a:endParaRPr lang="cs-CZ">
              <a:cs typeface="Calibri"/>
            </a:endParaRPr>
          </a:p>
          <a:p>
            <a:endParaRPr lang="cs-CZ" sz="25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639756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9985E1-F99E-49D3-BA44-E9BC8F368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222" y="208547"/>
            <a:ext cx="10131425" cy="1456267"/>
          </a:xfrm>
        </p:spPr>
        <p:txBody>
          <a:bodyPr/>
          <a:lstStyle/>
          <a:p>
            <a:r>
              <a:rPr lang="cs-CZ" b="1">
                <a:ea typeface="+mj-lt"/>
                <a:cs typeface="+mj-lt"/>
              </a:rPr>
              <a:t>DEFICIT DÍLČÍ FUNKCE KOGNITIVNÍ FUNKCE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C79C18-6F36-442F-8196-9C2D10ECF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57" y="558196"/>
            <a:ext cx="12868609" cy="511297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500" b="1" dirty="0">
                <a:ea typeface="+mn-lt"/>
                <a:cs typeface="+mn-lt"/>
              </a:rPr>
              <a:t>Paměť</a:t>
            </a:r>
            <a:endParaRPr lang="cs-CZ" b="1" dirty="0">
              <a:cs typeface="Calibri"/>
            </a:endParaRPr>
          </a:p>
          <a:p>
            <a:r>
              <a:rPr lang="cs-CZ" sz="2500" dirty="0">
                <a:ea typeface="+mn-lt"/>
                <a:cs typeface="+mn-lt"/>
              </a:rPr>
              <a:t>obtíže s pracovní pamětí (při jejím oslabení dítě neumí podržet více poznatků současně </a:t>
            </a:r>
            <a:br>
              <a:rPr lang="cs-CZ" sz="2500" dirty="0">
                <a:ea typeface="+mn-lt"/>
                <a:cs typeface="+mn-lt"/>
              </a:rPr>
            </a:br>
            <a:r>
              <a:rPr lang="cs-CZ" sz="2500" dirty="0">
                <a:ea typeface="+mn-lt"/>
                <a:cs typeface="+mn-lt"/>
              </a:rPr>
              <a:t>v paměti, to se projevuje neschopností aplikovat zároveň poznatky z více oblastí)</a:t>
            </a:r>
            <a:endParaRPr lang="cs-CZ" dirty="0">
              <a:cs typeface="Calibri" panose="020F0502020204030204"/>
            </a:endParaRPr>
          </a:p>
          <a:p>
            <a:r>
              <a:rPr lang="cs-CZ" sz="2500" dirty="0">
                <a:ea typeface="+mn-lt"/>
                <a:cs typeface="+mn-lt"/>
              </a:rPr>
              <a:t>obtíže s dlouhodobou pamětí (naučené poznatky, které nejsou neustále opakovány, si dítě nevybavuje, a je třeba začínat znovu)</a:t>
            </a:r>
            <a:endParaRPr lang="cs-CZ" dirty="0">
              <a:cs typeface="Calibri"/>
            </a:endParaRPr>
          </a:p>
          <a:p>
            <a:r>
              <a:rPr lang="cs-CZ" sz="2500" dirty="0">
                <a:ea typeface="+mn-lt"/>
                <a:cs typeface="+mn-lt"/>
              </a:rPr>
              <a:t>poruchy při osvojování pamětných spojů</a:t>
            </a:r>
            <a:endParaRPr lang="cs-CZ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69475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0E53EDA-3B94-4F6B-9E86-D3BB9EBB9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45E525E-8A89-43EC-8DCA-405CAD3C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150076"/>
            <a:ext cx="3659389" cy="4557849"/>
          </a:xfrm>
        </p:spPr>
        <p:txBody>
          <a:bodyPr>
            <a:normAutofit/>
          </a:bodyPr>
          <a:lstStyle/>
          <a:p>
            <a:pPr algn="r"/>
            <a:r>
              <a:rPr lang="cs-CZ" b="1">
                <a:cs typeface="Calibri Light"/>
              </a:rPr>
              <a:t>POŽADAVKY K PŘEDMĚTU</a:t>
            </a:r>
            <a:br>
              <a:rPr lang="cs-CZ" b="1">
                <a:cs typeface="Calibri Light"/>
              </a:rPr>
            </a:br>
            <a:endParaRPr lang="cs-CZ" b="1">
              <a:cs typeface="Calibri Ligh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EFD79F-7790-479B-B7DB-BD0D8C101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6923" y="1668780"/>
            <a:ext cx="0" cy="35204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2E9766-1D32-437F-B06B-0BDFC2712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8658" y="1150076"/>
            <a:ext cx="7203342" cy="455784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spcBef>
                <a:spcPts val="900"/>
              </a:spcBef>
              <a:spcAft>
                <a:spcPts val="0"/>
              </a:spcAft>
              <a:buNone/>
            </a:pPr>
            <a:endParaRPr lang="cs-CZ" sz="2400" dirty="0">
              <a:ea typeface="+mn-lt"/>
              <a:cs typeface="+mn-lt"/>
            </a:endParaRPr>
          </a:p>
          <a:p>
            <a:pPr marL="0" indent="0"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None/>
            </a:pPr>
            <a:r>
              <a:rPr lang="cs-CZ" sz="3000" b="1" u="sng" dirty="0">
                <a:ea typeface="+mn-lt"/>
                <a:cs typeface="+mn-lt"/>
              </a:rPr>
              <a:t>Požadavky k ukončení předmětu:</a:t>
            </a:r>
            <a:endParaRPr lang="en-US" sz="3000" dirty="0">
              <a:ea typeface="+mn-lt"/>
              <a:cs typeface="+mn-lt"/>
            </a:endParaRPr>
          </a:p>
          <a:p>
            <a:pPr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</a:pPr>
            <a:r>
              <a:rPr lang="cs-CZ" sz="3000" u="sng" dirty="0">
                <a:ea typeface="+mn-lt"/>
                <a:cs typeface="+mn-lt"/>
              </a:rPr>
              <a:t>2 úkoly</a:t>
            </a:r>
            <a:r>
              <a:rPr lang="cs-CZ" sz="3000" dirty="0">
                <a:ea typeface="+mn-lt"/>
                <a:cs typeface="+mn-lt"/>
              </a:rPr>
              <a:t>, termín: konec semestru JS 2023</a:t>
            </a:r>
          </a:p>
          <a:p>
            <a:pPr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</a:pPr>
            <a:r>
              <a:rPr lang="cs-CZ" sz="3000" dirty="0">
                <a:ea typeface="+mn-lt"/>
                <a:cs typeface="+mn-lt"/>
              </a:rPr>
              <a:t>maximálně </a:t>
            </a:r>
            <a:r>
              <a:rPr lang="cs-CZ" sz="3000" u="sng" dirty="0">
                <a:ea typeface="+mn-lt"/>
                <a:cs typeface="+mn-lt"/>
              </a:rPr>
              <a:t>2 neomluvená absence</a:t>
            </a:r>
            <a:r>
              <a:rPr lang="cs-CZ" sz="3000" dirty="0">
                <a:ea typeface="+mn-lt"/>
                <a:cs typeface="+mn-lt"/>
              </a:rPr>
              <a:t> na seminářích v průběhu semestru (70 % docházka)</a:t>
            </a:r>
            <a:endParaRPr lang="cs-CZ" sz="3000" dirty="0">
              <a:cs typeface="Calibri"/>
            </a:endParaRPr>
          </a:p>
          <a:p>
            <a:pPr marL="0" indent="0"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None/>
            </a:pPr>
            <a:endParaRPr lang="cs-CZ" sz="2400" dirty="0">
              <a:cs typeface="Calibri"/>
            </a:endParaRPr>
          </a:p>
          <a:p>
            <a:pPr>
              <a:buClr>
                <a:srgbClr val="FFFFFF"/>
              </a:buClr>
            </a:pPr>
            <a:endParaRPr lang="cs-CZ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62655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9985E1-F99E-49D3-BA44-E9BC8F368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222" y="208547"/>
            <a:ext cx="10131425" cy="1456267"/>
          </a:xfrm>
        </p:spPr>
        <p:txBody>
          <a:bodyPr/>
          <a:lstStyle/>
          <a:p>
            <a:r>
              <a:rPr lang="cs-CZ" b="1">
                <a:ea typeface="+mj-lt"/>
                <a:cs typeface="+mj-lt"/>
              </a:rPr>
              <a:t>DEFICIT DÍLČÍ FUNKCE KOGNITIVNÍ FUNKCE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C79C18-6F36-442F-8196-9C2D10ECF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749" y="-374538"/>
            <a:ext cx="12868609" cy="511297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500" b="1" dirty="0">
                <a:ea typeface="+mn-lt"/>
                <a:cs typeface="+mn-lt"/>
              </a:rPr>
              <a:t>Myšlení</a:t>
            </a:r>
            <a:endParaRPr lang="cs-CZ" b="1" dirty="0">
              <a:cs typeface="Calibri"/>
            </a:endParaRPr>
          </a:p>
          <a:p>
            <a:r>
              <a:rPr lang="cs-CZ" sz="2500" dirty="0">
                <a:ea typeface="+mn-lt"/>
                <a:cs typeface="+mn-lt"/>
              </a:rPr>
              <a:t>obtíže při logickém myšlení (při správném usuzování podle zákonů formální logiky)</a:t>
            </a:r>
            <a:endParaRPr lang="cs-CZ" dirty="0">
              <a:ea typeface="+mn-lt"/>
              <a:cs typeface="+mn-lt"/>
            </a:endParaRPr>
          </a:p>
          <a:p>
            <a:r>
              <a:rPr lang="cs-CZ" sz="2500" dirty="0">
                <a:ea typeface="+mn-lt"/>
                <a:cs typeface="+mn-lt"/>
              </a:rPr>
              <a:t>obtíže při abstraktním myšlení (při přechodu od konkrétního k abstraktnímu)</a:t>
            </a:r>
            <a:endParaRPr lang="cs-CZ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800955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9985E1-F99E-49D3-BA44-E9BC8F368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222" y="208547"/>
            <a:ext cx="10131425" cy="1456267"/>
          </a:xfrm>
        </p:spPr>
        <p:txBody>
          <a:bodyPr/>
          <a:lstStyle/>
          <a:p>
            <a:r>
              <a:rPr lang="cs-CZ" b="1">
                <a:ea typeface="+mj-lt"/>
                <a:cs typeface="+mj-lt"/>
              </a:rPr>
              <a:t>DEFICIT DÍLČÍ FUNKCE KOGNITIVNÍ FUNKCE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C79C18-6F36-442F-8196-9C2D10ECF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064" y="938909"/>
            <a:ext cx="13099214" cy="57245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500" b="1" dirty="0">
                <a:ea typeface="+mn-lt"/>
                <a:cs typeface="+mn-lt"/>
              </a:rPr>
              <a:t>Řeč</a:t>
            </a:r>
            <a:endParaRPr lang="cs-CZ" sz="2500" b="1" dirty="0">
              <a:cs typeface="Calibri"/>
            </a:endParaRPr>
          </a:p>
          <a:p>
            <a:r>
              <a:rPr lang="cs-CZ" sz="2500" dirty="0">
                <a:ea typeface="+mn-lt"/>
                <a:cs typeface="+mn-lt"/>
              </a:rPr>
              <a:t>dítě nedokáže v matematice formulovat myšlenky vlastními slovy</a:t>
            </a:r>
          </a:p>
          <a:p>
            <a:endParaRPr lang="cs-CZ" sz="2500">
              <a:cs typeface="Calibri"/>
            </a:endParaRPr>
          </a:p>
          <a:p>
            <a:r>
              <a:rPr lang="cs-CZ" sz="2500" b="1" dirty="0" err="1">
                <a:ea typeface="+mn-lt"/>
                <a:cs typeface="+mn-lt"/>
              </a:rPr>
              <a:t>Předčíselné</a:t>
            </a:r>
            <a:r>
              <a:rPr lang="cs-CZ" sz="2500" b="1" dirty="0">
                <a:ea typeface="+mn-lt"/>
                <a:cs typeface="+mn-lt"/>
              </a:rPr>
              <a:t> a číselné </a:t>
            </a:r>
            <a:r>
              <a:rPr lang="cs-CZ" sz="2500" dirty="0">
                <a:ea typeface="+mn-lt"/>
                <a:cs typeface="+mn-lt"/>
              </a:rPr>
              <a:t>představy</a:t>
            </a:r>
            <a:endParaRPr lang="cs-CZ" sz="2500" dirty="0">
              <a:cs typeface="Calibri"/>
            </a:endParaRPr>
          </a:p>
          <a:p>
            <a:r>
              <a:rPr lang="cs-CZ" sz="2500" dirty="0">
                <a:ea typeface="+mn-lt"/>
                <a:cs typeface="+mn-lt"/>
              </a:rPr>
              <a:t>neschopnost spojit číslo s počtem prvků, nepochopení pojmu přirozeného čísla</a:t>
            </a:r>
            <a:endParaRPr lang="cs-CZ" sz="2500" dirty="0">
              <a:cs typeface="Calibri"/>
            </a:endParaRPr>
          </a:p>
          <a:p>
            <a:r>
              <a:rPr lang="cs-CZ" sz="2500" dirty="0">
                <a:ea typeface="+mn-lt"/>
                <a:cs typeface="+mn-lt"/>
              </a:rPr>
              <a:t>obtíže při chápání matematických vztahů, např. zákonitostí v číselných řadách </a:t>
            </a:r>
          </a:p>
          <a:p>
            <a:r>
              <a:rPr lang="cs-CZ" sz="2500" dirty="0">
                <a:ea typeface="+mn-lt"/>
                <a:cs typeface="+mn-lt"/>
              </a:rPr>
              <a:t>poruchy časové orientace (problémy s pochopením jednotek času a jejich převody; </a:t>
            </a:r>
          </a:p>
          <a:p>
            <a:r>
              <a:rPr lang="cs-CZ" sz="2500" dirty="0">
                <a:ea typeface="+mn-lt"/>
                <a:cs typeface="+mn-lt"/>
              </a:rPr>
              <a:t>se čtením časových údajů zapsaných digitálně)</a:t>
            </a:r>
            <a:endParaRPr lang="cs-CZ" sz="25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81921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9985E1-F99E-49D3-BA44-E9BC8F368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222" y="208547"/>
            <a:ext cx="10131425" cy="1456267"/>
          </a:xfrm>
        </p:spPr>
        <p:txBody>
          <a:bodyPr/>
          <a:lstStyle/>
          <a:p>
            <a:r>
              <a:rPr lang="cs-CZ" b="1">
                <a:ea typeface="+mj-lt"/>
                <a:cs typeface="+mj-lt"/>
              </a:rPr>
              <a:t>DEFICIT DÍLČÍ FUNKCE KOGNITIVNÍ FUNKCE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C79C18-6F36-442F-8196-9C2D10ECF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906" y="-212685"/>
            <a:ext cx="13099214" cy="5724580"/>
          </a:xfrm>
        </p:spPr>
        <p:txBody>
          <a:bodyPr>
            <a:normAutofit/>
          </a:bodyPr>
          <a:lstStyle/>
          <a:p>
            <a:pPr>
              <a:buNone/>
            </a:pPr>
            <a:endParaRPr lang="cs-CZ" sz="2500">
              <a:cs typeface="Calibri"/>
            </a:endParaRPr>
          </a:p>
          <a:p>
            <a:pPr>
              <a:buNone/>
            </a:pPr>
            <a:r>
              <a:rPr lang="cs-CZ" sz="2500" b="1" dirty="0" err="1">
                <a:ea typeface="+mn-lt"/>
                <a:cs typeface="+mn-lt"/>
              </a:rPr>
              <a:t>Předčíselné</a:t>
            </a:r>
            <a:r>
              <a:rPr lang="cs-CZ" sz="2500" b="1" dirty="0">
                <a:ea typeface="+mn-lt"/>
                <a:cs typeface="+mn-lt"/>
              </a:rPr>
              <a:t> a číselné </a:t>
            </a:r>
            <a:r>
              <a:rPr lang="cs-CZ" sz="2500" dirty="0">
                <a:ea typeface="+mn-lt"/>
                <a:cs typeface="+mn-lt"/>
              </a:rPr>
              <a:t>představy</a:t>
            </a:r>
            <a:endParaRPr lang="cs-CZ" sz="2500" dirty="0">
              <a:cs typeface="Calibri"/>
            </a:endParaRPr>
          </a:p>
          <a:p>
            <a:r>
              <a:rPr lang="cs-CZ" sz="2500" dirty="0">
                <a:ea typeface="+mn-lt"/>
                <a:cs typeface="+mn-lt"/>
              </a:rPr>
              <a:t>obtíže při vykonávání matematických operací (záměny matematických operací, </a:t>
            </a:r>
            <a:endParaRPr lang="cs-CZ" dirty="0">
              <a:ea typeface="+mn-lt"/>
              <a:cs typeface="+mn-lt"/>
            </a:endParaRPr>
          </a:p>
          <a:p>
            <a:r>
              <a:rPr lang="cs-CZ" sz="2500" dirty="0">
                <a:ea typeface="+mn-lt"/>
                <a:cs typeface="+mn-lt"/>
              </a:rPr>
              <a:t>např. dělení – násobení, záměny čitatele a jmenovatele, desítek a jednotek při sčítání atp.)</a:t>
            </a:r>
            <a:endParaRPr lang="cs-CZ" dirty="0">
              <a:cs typeface="Calibri"/>
            </a:endParaRPr>
          </a:p>
          <a:p>
            <a:r>
              <a:rPr lang="cs-CZ" sz="2500" dirty="0">
                <a:ea typeface="+mn-lt"/>
                <a:cs typeface="+mn-lt"/>
              </a:rPr>
              <a:t>narušená schopnost provádět matematické operace s přirozenými čísly </a:t>
            </a:r>
            <a:endParaRPr lang="cs-CZ" dirty="0">
              <a:ea typeface="+mn-lt"/>
              <a:cs typeface="+mn-lt"/>
            </a:endParaRPr>
          </a:p>
          <a:p>
            <a:r>
              <a:rPr lang="cs-CZ" sz="2500" dirty="0">
                <a:ea typeface="+mn-lt"/>
                <a:cs typeface="+mn-lt"/>
              </a:rPr>
              <a:t>záměna jednotlivých operací</a:t>
            </a:r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78135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9985E1-F99E-49D3-BA44-E9BC8F368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222" y="208547"/>
            <a:ext cx="10131425" cy="1456267"/>
          </a:xfrm>
        </p:spPr>
        <p:txBody>
          <a:bodyPr/>
          <a:lstStyle/>
          <a:p>
            <a:r>
              <a:rPr lang="cs-CZ" b="1">
                <a:ea typeface="+mj-lt"/>
                <a:cs typeface="+mj-lt"/>
              </a:rPr>
              <a:t>DEFICIT DÍLČÍ FUNKCE KOGNITIVNÍ FUNKCE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C79C18-6F36-442F-8196-9C2D10ECF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649" y="-245342"/>
            <a:ext cx="13099214" cy="5724580"/>
          </a:xfrm>
        </p:spPr>
        <p:txBody>
          <a:bodyPr>
            <a:normAutofit/>
          </a:bodyPr>
          <a:lstStyle/>
          <a:p>
            <a:pPr>
              <a:buNone/>
            </a:pPr>
            <a:endParaRPr lang="cs-CZ" sz="2500">
              <a:cs typeface="Calibri"/>
            </a:endParaRPr>
          </a:p>
          <a:p>
            <a:pPr>
              <a:buNone/>
            </a:pPr>
            <a:r>
              <a:rPr lang="cs-CZ" sz="2500" b="1" dirty="0" err="1">
                <a:ea typeface="+mn-lt"/>
                <a:cs typeface="+mn-lt"/>
              </a:rPr>
              <a:t>Předčíselné</a:t>
            </a:r>
            <a:r>
              <a:rPr lang="cs-CZ" sz="2500" b="1" dirty="0">
                <a:ea typeface="+mn-lt"/>
                <a:cs typeface="+mn-lt"/>
              </a:rPr>
              <a:t> a číselné </a:t>
            </a:r>
            <a:r>
              <a:rPr lang="cs-CZ" sz="2500" dirty="0">
                <a:ea typeface="+mn-lt"/>
                <a:cs typeface="+mn-lt"/>
              </a:rPr>
              <a:t>představy</a:t>
            </a:r>
            <a:endParaRPr lang="cs-CZ" sz="2500" dirty="0">
              <a:cs typeface="Calibri"/>
            </a:endParaRPr>
          </a:p>
          <a:p>
            <a:r>
              <a:rPr lang="cs-CZ" sz="2500" dirty="0">
                <a:ea typeface="+mn-lt"/>
                <a:cs typeface="+mn-lt"/>
              </a:rPr>
              <a:t>neschopnost respektovat prioritu při provádění více operací různé parity</a:t>
            </a:r>
            <a:endParaRPr lang="cs-CZ" dirty="0">
              <a:cs typeface="Calibri" panose="020F0502020204030204"/>
            </a:endParaRPr>
          </a:p>
          <a:p>
            <a:r>
              <a:rPr lang="cs-CZ" sz="2500" dirty="0">
                <a:ea typeface="+mn-lt"/>
                <a:cs typeface="+mn-lt"/>
              </a:rPr>
              <a:t>problémy při písemných algoritmech jednotlivých operací</a:t>
            </a:r>
            <a:endParaRPr lang="cs-CZ" dirty="0">
              <a:cs typeface="Calibri" panose="020F0502020204030204"/>
            </a:endParaRPr>
          </a:p>
          <a:p>
            <a:r>
              <a:rPr lang="cs-CZ" sz="2500" dirty="0">
                <a:ea typeface="+mn-lt"/>
                <a:cs typeface="+mn-lt"/>
              </a:rPr>
              <a:t>porucha chápání matematických pojmů a vztahů mezi nimi</a:t>
            </a:r>
            <a:endParaRPr lang="cs-CZ" dirty="0">
              <a:cs typeface="Calibri" panose="020F0502020204030204"/>
            </a:endParaRPr>
          </a:p>
          <a:p>
            <a:r>
              <a:rPr lang="cs-CZ" sz="2500" dirty="0">
                <a:ea typeface="+mn-lt"/>
                <a:cs typeface="+mn-lt"/>
              </a:rPr>
              <a:t>porucha zobecňování</a:t>
            </a:r>
            <a:endParaRPr lang="cs-CZ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616964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8970B7-14E2-46AF-A902-8828DF895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3335" y="-89770"/>
            <a:ext cx="10131425" cy="1456267"/>
          </a:xfrm>
        </p:spPr>
        <p:txBody>
          <a:bodyPr>
            <a:normAutofit/>
          </a:bodyPr>
          <a:lstStyle/>
          <a:p>
            <a:r>
              <a:rPr lang="cs-CZ" sz="3800" b="1">
                <a:cs typeface="Calibri Light"/>
              </a:rPr>
              <a:t>Reedukace kognitivních funkcí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7B1F4B-0229-4E0E-8871-33FF6832F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638944"/>
            <a:ext cx="10131425" cy="5152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>
                <a:ea typeface="+mn-lt"/>
                <a:cs typeface="+mn-lt"/>
              </a:rPr>
              <a:t>NÁCVIK KONCENTRACE POZORNOSTI</a:t>
            </a:r>
            <a:endParaRPr lang="cs-CZ"/>
          </a:p>
          <a:p>
            <a:pPr>
              <a:buClr>
                <a:srgbClr val="FFFFFF"/>
              </a:buClr>
            </a:pPr>
            <a:endParaRPr lang="cs-CZ" sz="2800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endParaRPr lang="cs-CZ" sz="2800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endParaRPr lang="cs-CZ" sz="2800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endParaRPr lang="cs-CZ" sz="2800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endParaRPr lang="cs-CZ" sz="2800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endParaRPr lang="cs-CZ" sz="2800">
              <a:cs typeface="Calibri" panose="020F0502020204030204"/>
            </a:endParaRPr>
          </a:p>
        </p:txBody>
      </p:sp>
      <p:pic>
        <p:nvPicPr>
          <p:cNvPr id="4" name="Obrázek 4" descr="Obsah obrázku text, účtenka&#10;&#10;Popis se vygeneroval automaticky.">
            <a:extLst>
              <a:ext uri="{FF2B5EF4-FFF2-40B4-BE49-F238E27FC236}">
                <a16:creationId xmlns:a16="http://schemas.microsoft.com/office/drawing/2014/main" id="{4DAAE4AA-00C3-426A-AD67-D810059FB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23" y="1948295"/>
            <a:ext cx="5290158" cy="433927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F532DFB-4157-4EA8-B085-C338D99198D0}"/>
              </a:ext>
            </a:extLst>
          </p:cNvPr>
          <p:cNvSpPr txBox="1"/>
          <p:nvPr/>
        </p:nvSpPr>
        <p:spPr>
          <a:xfrm>
            <a:off x="382044" y="6425852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>
                <a:cs typeface="Calibri"/>
              </a:rPr>
              <a:t>zdroj: kameveda.cz</a:t>
            </a:r>
          </a:p>
        </p:txBody>
      </p:sp>
      <p:pic>
        <p:nvPicPr>
          <p:cNvPr id="6" name="Obrázek 6" descr="Obsah obrázku text&#10;&#10;Popis se vygeneroval automaticky.">
            <a:extLst>
              <a:ext uri="{FF2B5EF4-FFF2-40B4-BE49-F238E27FC236}">
                <a16:creationId xmlns:a16="http://schemas.microsoft.com/office/drawing/2014/main" id="{773CB823-2BD1-4CE2-B3EA-6AE908B28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857" y="2553614"/>
            <a:ext cx="5086481" cy="346266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6346DE6-63CB-4123-8592-E5D964DC6F8A}"/>
              </a:ext>
            </a:extLst>
          </p:cNvPr>
          <p:cNvSpPr txBox="1"/>
          <p:nvPr/>
        </p:nvSpPr>
        <p:spPr>
          <a:xfrm>
            <a:off x="6245138" y="6161631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zdroj: katedry.ped.muni.cz</a:t>
            </a:r>
          </a:p>
        </p:txBody>
      </p:sp>
    </p:spTree>
    <p:extLst>
      <p:ext uri="{BB962C8B-B14F-4D97-AF65-F5344CB8AC3E}">
        <p14:creationId xmlns:p14="http://schemas.microsoft.com/office/powerpoint/2010/main" val="29052514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74EBA-6029-4C4B-8BBB-ADE84CBE2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Nácvik paměti</a:t>
            </a:r>
            <a:endParaRPr lang="cs-CZ"/>
          </a:p>
        </p:txBody>
      </p:sp>
      <p:pic>
        <p:nvPicPr>
          <p:cNvPr id="4" name="Obrázek 4" descr="Obsah obrázku země, exteriér, špína&#10;&#10;Popis se vygeneroval automaticky.">
            <a:extLst>
              <a:ext uri="{FF2B5EF4-FFF2-40B4-BE49-F238E27FC236}">
                <a16:creationId xmlns:a16="http://schemas.microsoft.com/office/drawing/2014/main" id="{9585263C-8204-4073-9B44-B326DFACE3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731" y="1925935"/>
            <a:ext cx="3701702" cy="4206657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521D2F4-F128-43D9-85F8-94C57B6496CC}"/>
              </a:ext>
            </a:extLst>
          </p:cNvPr>
          <p:cNvSpPr txBox="1"/>
          <p:nvPr/>
        </p:nvSpPr>
        <p:spPr>
          <a:xfrm>
            <a:off x="632565" y="629015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zdroj: lumpino.cz</a:t>
            </a:r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id="{77AEDE48-CA71-4821-B38F-1C25036FC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545" y="1337415"/>
            <a:ext cx="5193212" cy="396500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2B7AD11-DE60-4667-BA55-F503DEB97855}"/>
              </a:ext>
            </a:extLst>
          </p:cNvPr>
          <p:cNvSpPr txBox="1"/>
          <p:nvPr/>
        </p:nvSpPr>
        <p:spPr>
          <a:xfrm>
            <a:off x="6529192" y="527006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zdroj: nomiland.cz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D71A0DE-8E2C-4A47-8559-ADF37702C96C}"/>
              </a:ext>
            </a:extLst>
          </p:cNvPr>
          <p:cNvSpPr txBox="1"/>
          <p:nvPr/>
        </p:nvSpPr>
        <p:spPr>
          <a:xfrm>
            <a:off x="4762500" y="190500"/>
            <a:ext cx="7924800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3800" b="1" cap="all">
                <a:ea typeface="+mn-lt"/>
                <a:cs typeface="+mn-lt"/>
              </a:rPr>
              <a:t>Reedukace kognitivních funkcí</a:t>
            </a:r>
            <a:r>
              <a:rPr lang="cs-CZ" sz="3800"/>
              <a:t> </a:t>
            </a:r>
            <a:endParaRPr lang="cs-CZ" sz="3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12663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F33F83-7C70-43BB-9B89-676BC3FE2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Nácvik myšlení</a:t>
            </a:r>
            <a:br>
              <a:rPr lang="cs-CZ">
                <a:cs typeface="Calibri Light"/>
              </a:rPr>
            </a:br>
            <a:r>
              <a:rPr lang="cs-CZ">
                <a:ea typeface="+mj-lt"/>
                <a:cs typeface="+mj-lt"/>
              </a:rPr>
              <a:t>Nácvik řeči</a:t>
            </a:r>
            <a:endParaRPr lang="cs-CZ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8F260BDF-A67E-4B18-9533-E99B03E07A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946" y="2557260"/>
            <a:ext cx="5335957" cy="3069268"/>
          </a:xfr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3963FF3F-7BCC-4C6C-9E82-B885939AE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749" y="845331"/>
            <a:ext cx="6803720" cy="174199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42B57B5-B285-4008-8988-B9CF6FA0F7D3}"/>
              </a:ext>
            </a:extLst>
          </p:cNvPr>
          <p:cNvSpPr txBox="1"/>
          <p:nvPr/>
        </p:nvSpPr>
        <p:spPr>
          <a:xfrm>
            <a:off x="1144044" y="588305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zdroj: katedry.ped.muni.cz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6E4ABCE-5484-4008-A7B1-EDEE9B7FD217}"/>
              </a:ext>
            </a:extLst>
          </p:cNvPr>
          <p:cNvSpPr txBox="1"/>
          <p:nvPr/>
        </p:nvSpPr>
        <p:spPr>
          <a:xfrm>
            <a:off x="7453900" y="299593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>
                <a:ea typeface="+mn-lt"/>
                <a:cs typeface="+mn-lt"/>
              </a:rPr>
              <a:t>zdroj: katedry.ped.muni.cz</a:t>
            </a:r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8EFF14C-4C91-4543-9AE4-CAAEA33B415F}"/>
              </a:ext>
            </a:extLst>
          </p:cNvPr>
          <p:cNvSpPr txBox="1"/>
          <p:nvPr/>
        </p:nvSpPr>
        <p:spPr>
          <a:xfrm>
            <a:off x="4714875" y="95250"/>
            <a:ext cx="7686675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3800" b="1" cap="all">
                <a:ea typeface="+mn-lt"/>
                <a:cs typeface="+mn-lt"/>
              </a:rPr>
              <a:t>Reedukace kognitivních funkcí</a:t>
            </a:r>
            <a:endParaRPr lang="cs-CZ" sz="3800"/>
          </a:p>
        </p:txBody>
      </p:sp>
    </p:spTree>
    <p:extLst>
      <p:ext uri="{BB962C8B-B14F-4D97-AF65-F5344CB8AC3E}">
        <p14:creationId xmlns:p14="http://schemas.microsoft.com/office/powerpoint/2010/main" val="37687550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A166780-9337-4437-95D3-5EA9D55AAA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3D0F40-BF1F-4120-945D-90C5AAD6E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4654296" cy="6856214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5640A69-3748-450C-8DDB-B2051AC04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93"/>
          <a:stretch/>
        </p:blipFill>
        <p:spPr>
          <a:xfrm>
            <a:off x="0" y="0"/>
            <a:ext cx="4644770" cy="685621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F711749-E27B-4D57-A313-32B522E00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43466"/>
            <a:ext cx="3351530" cy="4995333"/>
          </a:xfrm>
        </p:spPr>
        <p:txBody>
          <a:bodyPr>
            <a:normAutofit/>
          </a:bodyPr>
          <a:lstStyle/>
          <a:p>
            <a:r>
              <a:rPr lang="cs-CZ" b="1" u="sng">
                <a:solidFill>
                  <a:srgbClr val="FFFFFF"/>
                </a:solidFill>
                <a:cs typeface="Calibri Light"/>
              </a:rPr>
              <a:t>Motorické funkce (pohybové)</a:t>
            </a:r>
            <a:endParaRPr lang="cs-CZ">
              <a:solidFill>
                <a:srgbClr val="FFFFFF"/>
              </a:solidFill>
              <a:cs typeface="Calibri Light" panose="020F0302020204030204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6F4F323-644B-4A47-97E9-BFB73840F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1120" y="-2"/>
            <a:ext cx="7537705" cy="68562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Zástupný obsah 2">
            <a:extLst>
              <a:ext uri="{FF2B5EF4-FFF2-40B4-BE49-F238E27FC236}">
                <a16:creationId xmlns:a16="http://schemas.microsoft.com/office/drawing/2014/main" id="{3D25B77B-67B0-4149-8E54-20C9526E7C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8763121"/>
              </p:ext>
            </p:extLst>
          </p:nvPr>
        </p:nvGraphicFramePr>
        <p:xfrm>
          <a:off x="5467509" y="804671"/>
          <a:ext cx="5886291" cy="4917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63485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D79164-39E4-4A23-B8A5-2F1A01DCB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Motorické funkce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93B21E-1321-42F2-8B3E-5733BD23E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500">
                <a:ea typeface="+mn-lt"/>
                <a:cs typeface="+mn-lt"/>
              </a:rPr>
              <a:t>celková</a:t>
            </a:r>
            <a:r>
              <a:rPr lang="cs-CZ" sz="2500">
                <a:cs typeface="Calibri"/>
              </a:rPr>
              <a:t> </a:t>
            </a:r>
            <a:r>
              <a:rPr lang="cs-CZ" sz="2500">
                <a:ea typeface="+mn-lt"/>
                <a:cs typeface="+mn-lt"/>
              </a:rPr>
              <a:t>pohybová schopnost organismu</a:t>
            </a:r>
          </a:p>
          <a:p>
            <a:pPr>
              <a:buClr>
                <a:srgbClr val="FFFFFF"/>
              </a:buClr>
            </a:pPr>
            <a:endParaRPr lang="cs-CZ" sz="250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>
                <a:cs typeface="Calibri"/>
              </a:rPr>
              <a:t>v matematice: nejdůležitější jemná a hrubá motorika, grafomotorika</a:t>
            </a:r>
          </a:p>
          <a:p>
            <a:pPr>
              <a:buClr>
                <a:srgbClr val="FFFFFF"/>
              </a:buClr>
            </a:pPr>
            <a:endParaRPr lang="cs-CZ" sz="250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>
                <a:cs typeface="Calibri"/>
              </a:rPr>
              <a:t>deficit v motorické funkci mají zejména žáci s dysgrafií a dále i žáci s dyskalkulií</a:t>
            </a:r>
            <a:endParaRPr lang="cs-CZ" sz="2500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endParaRPr lang="cs-CZ">
              <a:cs typeface="Calibri"/>
            </a:endParaRPr>
          </a:p>
          <a:p>
            <a:pPr>
              <a:buClr>
                <a:srgbClr val="FFFFFF"/>
              </a:buClr>
            </a:pPr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10526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0A466E-DF2F-4A2C-8256-477750613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8952" y="192066"/>
            <a:ext cx="8607425" cy="934350"/>
          </a:xfrm>
        </p:spPr>
        <p:txBody>
          <a:bodyPr>
            <a:normAutofit/>
          </a:bodyPr>
          <a:lstStyle/>
          <a:p>
            <a:r>
              <a:rPr lang="cs-CZ" sz="3800" b="1">
                <a:latin typeface="Calibri"/>
                <a:cs typeface="Calibri Light"/>
              </a:rPr>
              <a:t>Reedukace motorických funkcí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B6A829-328A-4A2F-8199-A452A510F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828" y="889464"/>
            <a:ext cx="10131425" cy="14779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>
                <a:cs typeface="Calibri"/>
              </a:rPr>
              <a:t>NÁCVIK JEMNÉ A HRUBÉ MOTORIKY</a:t>
            </a:r>
            <a:endParaRPr lang="cs-CZ"/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0931AB33-6593-4497-9C31-65B4FCB3F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16" y="2058966"/>
            <a:ext cx="4170122" cy="419099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F104EE7-36D1-4359-B537-C4D745DE9861}"/>
              </a:ext>
            </a:extLst>
          </p:cNvPr>
          <p:cNvSpPr txBox="1"/>
          <p:nvPr/>
        </p:nvSpPr>
        <p:spPr>
          <a:xfrm>
            <a:off x="883085" y="634234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zdroj: mamiee.cz</a:t>
            </a:r>
          </a:p>
        </p:txBody>
      </p:sp>
      <p:pic>
        <p:nvPicPr>
          <p:cNvPr id="6" name="Obrázek 6" descr="Obsah obrázku strom, tráva, exteriér, rostlina&#10;&#10;Popis se vygeneroval automaticky.">
            <a:extLst>
              <a:ext uri="{FF2B5EF4-FFF2-40B4-BE49-F238E27FC236}">
                <a16:creationId xmlns:a16="http://schemas.microsoft.com/office/drawing/2014/main" id="{5875FE2A-81E6-40C3-B3BC-3FC9DF82E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953" y="3664768"/>
            <a:ext cx="3956385" cy="263662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FEAB5F7-4C7B-4E2C-9F8E-3FC64BD9BFA8}"/>
              </a:ext>
            </a:extLst>
          </p:cNvPr>
          <p:cNvSpPr txBox="1"/>
          <p:nvPr/>
        </p:nvSpPr>
        <p:spPr>
          <a:xfrm>
            <a:off x="8594558" y="628850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zdroj: kidtime.cz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F2558B69-0F25-44B4-8C35-767370F87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9280" y="2539917"/>
            <a:ext cx="3004886" cy="312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18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9728AF-1870-9D20-814A-83ED95751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B181C0-C290-4D50-D0BC-68C6C46D0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6000" dirty="0">
                <a:cs typeface="Calibri"/>
              </a:rPr>
              <a:t>Dotazy?</a:t>
            </a:r>
            <a:endParaRPr lang="cs-CZ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797708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637C48-F987-4993-A010-0AD15584E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Nácvik senzomotorické koordinace</a:t>
            </a:r>
            <a:endParaRPr lang="cs-CZ"/>
          </a:p>
        </p:txBody>
      </p:sp>
      <p:pic>
        <p:nvPicPr>
          <p:cNvPr id="11" name="Obrázek 11" descr="Obsah obrázku text&#10;&#10;Popis se vygeneroval automaticky.">
            <a:extLst>
              <a:ext uri="{FF2B5EF4-FFF2-40B4-BE49-F238E27FC236}">
                <a16:creationId xmlns:a16="http://schemas.microsoft.com/office/drawing/2014/main" id="{E2F97E30-F224-411F-AA41-F161AA75C9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758" y="1933300"/>
            <a:ext cx="4239210" cy="3179407"/>
          </a:xfr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4F48068-2839-4060-AC48-8689C79F75D7}"/>
              </a:ext>
            </a:extLst>
          </p:cNvPr>
          <p:cNvSpPr txBox="1"/>
          <p:nvPr/>
        </p:nvSpPr>
        <p:spPr>
          <a:xfrm>
            <a:off x="267222" y="5350701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zdroj: ucenijeradost.cz</a:t>
            </a:r>
          </a:p>
        </p:txBody>
      </p:sp>
      <p:pic>
        <p:nvPicPr>
          <p:cNvPr id="12" name="Obrázek 12" descr="Obsah obrázku hrníček, interiér, kontejner, plast&#10;&#10;Popis se vygeneroval automaticky.">
            <a:extLst>
              <a:ext uri="{FF2B5EF4-FFF2-40B4-BE49-F238E27FC236}">
                <a16:creationId xmlns:a16="http://schemas.microsoft.com/office/drawing/2014/main" id="{CD4CCB8F-48B0-4B16-8FF3-76DEE99E1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249" y="2733805"/>
            <a:ext cx="4883063" cy="3258854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B9D0B9A4-0BB8-4637-8157-F53C7DEC9C61}"/>
              </a:ext>
            </a:extLst>
          </p:cNvPr>
          <p:cNvSpPr txBox="1"/>
          <p:nvPr/>
        </p:nvSpPr>
        <p:spPr>
          <a:xfrm>
            <a:off x="6693987" y="6088562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zdroj: montessoricz.cz.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88C4326-753C-44C9-88FD-A706F09DC0BD}"/>
              </a:ext>
            </a:extLst>
          </p:cNvPr>
          <p:cNvSpPr txBox="1"/>
          <p:nvPr/>
        </p:nvSpPr>
        <p:spPr>
          <a:xfrm>
            <a:off x="4743450" y="209550"/>
            <a:ext cx="7629525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3800" b="1" cap="all">
                <a:ea typeface="+mn-lt"/>
                <a:cs typeface="+mn-lt"/>
              </a:rPr>
              <a:t>Reedukace motorických funkcí</a:t>
            </a:r>
            <a:endParaRPr lang="cs-CZ" sz="3800"/>
          </a:p>
        </p:txBody>
      </p:sp>
    </p:spTree>
    <p:extLst>
      <p:ext uri="{BB962C8B-B14F-4D97-AF65-F5344CB8AC3E}">
        <p14:creationId xmlns:p14="http://schemas.microsoft.com/office/powerpoint/2010/main" val="31857861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E34D75-250C-40E2-A764-C324DC16C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Nácvik grafomotoriky </a:t>
            </a:r>
            <a:endParaRPr lang="cs-CZ"/>
          </a:p>
        </p:txBody>
      </p:sp>
      <p:pic>
        <p:nvPicPr>
          <p:cNvPr id="4" name="Obrázek 4" descr="Obsah obrázku vsedě, hrníček, osoba, interiér&#10;&#10;Popis se vygeneroval automaticky.">
            <a:extLst>
              <a:ext uri="{FF2B5EF4-FFF2-40B4-BE49-F238E27FC236}">
                <a16:creationId xmlns:a16="http://schemas.microsoft.com/office/drawing/2014/main" id="{CA2C5306-CE91-464C-80D1-7CB6A47DA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6800" y="2142067"/>
            <a:ext cx="5469427" cy="3649133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AA10A4F-F3FF-4863-B1AD-0A6A5F5AB8AF}"/>
              </a:ext>
            </a:extLst>
          </p:cNvPr>
          <p:cNvSpPr txBox="1"/>
          <p:nvPr/>
        </p:nvSpPr>
        <p:spPr>
          <a:xfrm>
            <a:off x="3137770" y="600831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zdroj: pixiecrew.com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6213E75-B38D-439D-B1AA-0708700DDDF3}"/>
              </a:ext>
            </a:extLst>
          </p:cNvPr>
          <p:cNvSpPr txBox="1"/>
          <p:nvPr/>
        </p:nvSpPr>
        <p:spPr>
          <a:xfrm>
            <a:off x="4648200" y="142875"/>
            <a:ext cx="7543800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3800" b="1" cap="all">
                <a:ea typeface="+mn-lt"/>
                <a:cs typeface="+mn-lt"/>
              </a:rPr>
              <a:t>Reedukace motorických funkcí</a:t>
            </a:r>
            <a:endParaRPr lang="cs-CZ" sz="3800"/>
          </a:p>
        </p:txBody>
      </p:sp>
    </p:spTree>
    <p:extLst>
      <p:ext uri="{BB962C8B-B14F-4D97-AF65-F5344CB8AC3E}">
        <p14:creationId xmlns:p14="http://schemas.microsoft.com/office/powerpoint/2010/main" val="40794006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642D86-9BC8-48C7-9F1E-55E940BEE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57175"/>
            <a:ext cx="10131425" cy="1456267"/>
          </a:xfrm>
        </p:spPr>
        <p:txBody>
          <a:bodyPr>
            <a:normAutofit/>
          </a:bodyPr>
          <a:lstStyle/>
          <a:p>
            <a:r>
              <a:rPr lang="cs-CZ" sz="3800" b="1">
                <a:cs typeface="Calibri Light"/>
              </a:rPr>
              <a:t>LITERATURA</a:t>
            </a:r>
            <a:endParaRPr lang="cs-CZ" sz="3800" b="1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8CBA94-D9E5-4624-8001-2C3221475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608667"/>
            <a:ext cx="10131425" cy="3649133"/>
          </a:xfrm>
        </p:spPr>
        <p:txBody>
          <a:bodyPr/>
          <a:lstStyle/>
          <a:p>
            <a:r>
              <a:rPr lang="cs-CZ" sz="3000" dirty="0">
                <a:cs typeface="Calibri"/>
              </a:rPr>
              <a:t>PRACOVNÍ LISTY - </a:t>
            </a:r>
            <a:r>
              <a:rPr lang="cs-CZ" sz="3000" dirty="0">
                <a:ea typeface="+mn-lt"/>
                <a:cs typeface="+mn-lt"/>
                <a:hlinkClick r:id="rId2"/>
              </a:rPr>
              <a:t>https://www.pppbrno.cz/materialy.php</a:t>
            </a:r>
            <a:endParaRPr lang="cs-CZ"/>
          </a:p>
          <a:p>
            <a:pPr marL="0" indent="0">
              <a:buClr>
                <a:srgbClr val="FFFFFF"/>
              </a:buClr>
              <a:buNone/>
            </a:pPr>
            <a:endParaRPr lang="cs-CZ" sz="30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21936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A97411-C8FD-43D1-A704-2C4E6895B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710" y="103862"/>
            <a:ext cx="10131425" cy="1456267"/>
          </a:xfrm>
        </p:spPr>
        <p:txBody>
          <a:bodyPr>
            <a:normAutofit/>
          </a:bodyPr>
          <a:lstStyle/>
          <a:p>
            <a:r>
              <a:rPr lang="cs-CZ" sz="3800" b="1">
                <a:cs typeface="Calibri Light"/>
              </a:rPr>
              <a:t>LITERATURA </a:t>
            </a:r>
            <a:endParaRPr lang="cs-CZ" sz="3800">
              <a:cs typeface="Calibri Light" panose="020F03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DB3A89-453F-4949-8FFC-94A540F05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6" y="2103967"/>
            <a:ext cx="11417300" cy="436350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z="2800" dirty="0">
                <a:ea typeface="+mn-lt"/>
                <a:cs typeface="+mn-lt"/>
              </a:rPr>
              <a:t>Bednářová, J. (2003). Zrakové rozlišování. Brno: </a:t>
            </a:r>
            <a:r>
              <a:rPr lang="cs-CZ" sz="2800" dirty="0" err="1">
                <a:ea typeface="+mn-lt"/>
                <a:cs typeface="+mn-lt"/>
              </a:rPr>
              <a:t>Pedagogicko</a:t>
            </a:r>
            <a:r>
              <a:rPr lang="cs-CZ" sz="2800" dirty="0">
                <a:ea typeface="+mn-lt"/>
                <a:cs typeface="+mn-lt"/>
              </a:rPr>
              <a:t>–psychologická poradna Zachova 1.</a:t>
            </a:r>
          </a:p>
          <a:p>
            <a:pPr>
              <a:buClr>
                <a:srgbClr val="FFFFFF"/>
              </a:buClr>
            </a:pPr>
            <a:r>
              <a:rPr lang="cs-CZ" sz="2800" dirty="0">
                <a:ea typeface="+mn-lt"/>
                <a:cs typeface="+mn-lt"/>
              </a:rPr>
              <a:t>Bednářová, J. (2004b). Prostorová orientace. Brno: </a:t>
            </a:r>
            <a:r>
              <a:rPr lang="cs-CZ" sz="2800" dirty="0" err="1">
                <a:ea typeface="+mn-lt"/>
                <a:cs typeface="+mn-lt"/>
              </a:rPr>
              <a:t>Pedagogicko</a:t>
            </a:r>
            <a:r>
              <a:rPr lang="cs-CZ" sz="2800" dirty="0">
                <a:ea typeface="+mn-lt"/>
                <a:cs typeface="+mn-lt"/>
              </a:rPr>
              <a:t>–psychologická poradna Zachova 1</a:t>
            </a:r>
          </a:p>
          <a:p>
            <a:pPr>
              <a:buClr>
                <a:srgbClr val="FFFFFF"/>
              </a:buClr>
            </a:pPr>
            <a:r>
              <a:rPr lang="cs-CZ" sz="2800" dirty="0">
                <a:ea typeface="+mn-lt"/>
                <a:cs typeface="+mn-lt"/>
              </a:rPr>
              <a:t>Blažková, R., Matoušková, K., Vaňurová, M., &amp; Blažek, M. (2000). Poruchy učení v matematice a možnosti jejich nápravy. Praha: </a:t>
            </a:r>
            <a:r>
              <a:rPr lang="cs-CZ" sz="2800" dirty="0" err="1">
                <a:ea typeface="+mn-lt"/>
                <a:cs typeface="+mn-lt"/>
              </a:rPr>
              <a:t>Paido</a:t>
            </a:r>
            <a:r>
              <a:rPr lang="cs-CZ" sz="2800" dirty="0">
                <a:ea typeface="+mn-lt"/>
                <a:cs typeface="+mn-lt"/>
              </a:rPr>
              <a:t>.</a:t>
            </a:r>
          </a:p>
          <a:p>
            <a:pPr>
              <a:buClr>
                <a:srgbClr val="FFFFFF"/>
              </a:buClr>
            </a:pPr>
            <a:endParaRPr lang="cs-CZ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endParaRPr lang="cs-CZ">
              <a:ea typeface="+mn-lt"/>
              <a:cs typeface="+mn-lt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7218AFA-2BD3-42CA-B4F3-D2FAB968DF68}"/>
              </a:ext>
            </a:extLst>
          </p:cNvPr>
          <p:cNvSpPr txBox="1"/>
          <p:nvPr/>
        </p:nvSpPr>
        <p:spPr>
          <a:xfrm>
            <a:off x="4724400" y="320040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81360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3ED504-88E5-48C7-868B-52F8D5A85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>
            <a:normAutofit/>
          </a:bodyPr>
          <a:lstStyle/>
          <a:p>
            <a:r>
              <a:rPr lang="cs-CZ" b="1">
                <a:cs typeface="Calibri Light"/>
              </a:rPr>
              <a:t>KURZY, VZDĚLÁVACÍ AKCE</a:t>
            </a:r>
            <a:endParaRPr lang="cs-CZ" b="1"/>
          </a:p>
        </p:txBody>
      </p:sp>
      <p:graphicFrame>
        <p:nvGraphicFramePr>
          <p:cNvPr id="10" name="Zástupný obsah 5">
            <a:extLst>
              <a:ext uri="{FF2B5EF4-FFF2-40B4-BE49-F238E27FC236}">
                <a16:creationId xmlns:a16="http://schemas.microsoft.com/office/drawing/2014/main" id="{FD296C6F-2541-4C0E-9DED-CD31B4D379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7200663"/>
              </p:ext>
            </p:extLst>
          </p:nvPr>
        </p:nvGraphicFramePr>
        <p:xfrm>
          <a:off x="430530" y="2263525"/>
          <a:ext cx="10131425" cy="3384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684498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9728AF-1870-9D20-814A-83ED95751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B181C0-C290-4D50-D0BC-68C6C46D0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6000" dirty="0">
                <a:cs typeface="Calibri"/>
              </a:rPr>
              <a:t>Dotazy?</a:t>
            </a:r>
            <a:endParaRPr lang="cs-CZ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891615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3E21C6-9CA9-474E-B96D-2C52531EA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cs typeface="Calibri Light"/>
              </a:rPr>
              <a:t>Další téma  … dyskalkulie ..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D87C87-DD80-4205-B5F7-4B2275589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500" dirty="0">
                <a:cs typeface="Calibri"/>
              </a:rPr>
              <a:t>Video: život s dyskalkulií - </a:t>
            </a:r>
            <a:r>
              <a:rPr lang="cs-CZ" sz="2500" dirty="0">
                <a:ea typeface="+mn-lt"/>
                <a:cs typeface="+mn-lt"/>
                <a:hlinkClick r:id="rId2"/>
              </a:rPr>
              <a:t>Ped. 12/ Moje dyskalkulie - YouTube-</a:t>
            </a:r>
            <a:endParaRPr lang="cs-CZ" sz="2500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endParaRPr lang="cs-CZ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2866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13B7C8-9201-48BC-A54B-11C63D313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6" y="1123950"/>
            <a:ext cx="10131425" cy="1456267"/>
          </a:xfrm>
        </p:spPr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1EB8CA-8294-45FE-AC34-EE01D70B3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1" y="1122892"/>
            <a:ext cx="10131425" cy="36491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6000">
                <a:cs typeface="Calibri"/>
              </a:rPr>
              <a:t>Děkuji za pozornost!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341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A4E504-0EFC-3852-F236-365C5312A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36146A-4381-348F-682B-59048585B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000" b="1" dirty="0">
                <a:cs typeface="Calibri"/>
              </a:rPr>
              <a:t>Proč</a:t>
            </a:r>
            <a:r>
              <a:rPr lang="cs-CZ" sz="3000" dirty="0">
                <a:cs typeface="Calibri"/>
              </a:rPr>
              <a:t> jste si zvolili tento předmět?</a:t>
            </a:r>
          </a:p>
          <a:p>
            <a:pPr>
              <a:buClr>
                <a:srgbClr val="FFFFFF"/>
              </a:buClr>
            </a:pPr>
            <a:endParaRPr lang="cs-CZ" sz="3000" dirty="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3000" dirty="0">
                <a:cs typeface="Calibri"/>
              </a:rPr>
              <a:t>Jaké jsou Vaše </a:t>
            </a:r>
            <a:r>
              <a:rPr lang="cs-CZ" sz="3000" b="1" dirty="0">
                <a:cs typeface="Calibri"/>
              </a:rPr>
              <a:t>zkušenosti</a:t>
            </a:r>
            <a:r>
              <a:rPr lang="cs-CZ" sz="3000" dirty="0">
                <a:cs typeface="Calibri"/>
              </a:rPr>
              <a:t> se žáky se SVP?</a:t>
            </a:r>
          </a:p>
          <a:p>
            <a:pPr>
              <a:buClr>
                <a:srgbClr val="FFFFFF"/>
              </a:buClr>
            </a:pPr>
            <a:endParaRPr lang="cs-CZ" sz="3000" dirty="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3000" dirty="0">
                <a:cs typeface="Calibri"/>
              </a:rPr>
              <a:t>Jaká jsou Vaše </a:t>
            </a:r>
            <a:r>
              <a:rPr lang="cs-CZ" sz="3000" b="1" dirty="0">
                <a:cs typeface="Calibri"/>
              </a:rPr>
              <a:t>očekávání</a:t>
            </a:r>
            <a:r>
              <a:rPr lang="cs-CZ" sz="3000" dirty="0">
                <a:cs typeface="Calibri"/>
              </a:rPr>
              <a:t> předmětu? (Jaká téma Vás zajímají?)</a:t>
            </a:r>
          </a:p>
        </p:txBody>
      </p:sp>
    </p:spTree>
    <p:extLst>
      <p:ext uri="{BB962C8B-B14F-4D97-AF65-F5344CB8AC3E}">
        <p14:creationId xmlns:p14="http://schemas.microsoft.com/office/powerpoint/2010/main" val="940938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117F0C1-BCBB-40C7-99D6-F703E7A4B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A5D8BC-B41A-4E96-91C4-D60F51622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321D5F-FA18-4271-9EAA-0BEA14116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87C6EED-2C48-47D1-B0DA-165758BF7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531278"/>
            <a:ext cx="3211517" cy="5292579"/>
          </a:xfrm>
        </p:spPr>
        <p:txBody>
          <a:bodyPr>
            <a:normAutofit/>
          </a:bodyPr>
          <a:lstStyle/>
          <a:p>
            <a:r>
              <a:rPr lang="cs-CZ" b="1">
                <a:solidFill>
                  <a:srgbClr val="FFFFFF"/>
                </a:solidFill>
                <a:cs typeface="Calibri Light"/>
              </a:rPr>
              <a:t>OSNOVA</a:t>
            </a: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51287385-D3EA-47A8-A127-6061791AD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422108" y="0"/>
            <a:ext cx="7769892" cy="6858000"/>
          </a:xfrm>
          <a:custGeom>
            <a:avLst/>
            <a:gdLst>
              <a:gd name="connsiteX0" fmla="*/ 1779516 w 7769892"/>
              <a:gd name="connsiteY0" fmla="*/ 0 h 6837536"/>
              <a:gd name="connsiteX1" fmla="*/ 6454848 w 7769892"/>
              <a:gd name="connsiteY1" fmla="*/ 0 h 6837536"/>
              <a:gd name="connsiteX2" fmla="*/ 6511730 w 7769892"/>
              <a:gd name="connsiteY2" fmla="*/ 37905 h 6837536"/>
              <a:gd name="connsiteX3" fmla="*/ 7769892 w 7769892"/>
              <a:gd name="connsiteY3" fmla="*/ 1486041 h 6837536"/>
              <a:gd name="connsiteX4" fmla="*/ 7769892 w 7769892"/>
              <a:gd name="connsiteY4" fmla="*/ 5281056 h 6837536"/>
              <a:gd name="connsiteX5" fmla="*/ 6353475 w 7769892"/>
              <a:gd name="connsiteY5" fmla="*/ 6837536 h 6837536"/>
              <a:gd name="connsiteX6" fmla="*/ 1882727 w 7769892"/>
              <a:gd name="connsiteY6" fmla="*/ 6837536 h 6837536"/>
              <a:gd name="connsiteX7" fmla="*/ 0 w 7769892"/>
              <a:gd name="connsiteY7" fmla="*/ 3386463 h 6837536"/>
              <a:gd name="connsiteX8" fmla="*/ 1655292 w 7769892"/>
              <a:gd name="connsiteY8" fmla="*/ 88307 h 683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69892" h="6837536">
                <a:moveTo>
                  <a:pt x="1779516" y="0"/>
                </a:moveTo>
                <a:lnTo>
                  <a:pt x="6454848" y="0"/>
                </a:lnTo>
                <a:lnTo>
                  <a:pt x="6511730" y="37905"/>
                </a:lnTo>
                <a:cubicBezTo>
                  <a:pt x="7036410" y="413592"/>
                  <a:pt x="7468976" y="909648"/>
                  <a:pt x="7769892" y="1486041"/>
                </a:cubicBezTo>
                <a:cubicBezTo>
                  <a:pt x="7769892" y="1486041"/>
                  <a:pt x="7769892" y="1486041"/>
                  <a:pt x="7769892" y="5281056"/>
                </a:cubicBezTo>
                <a:cubicBezTo>
                  <a:pt x="7437646" y="5916473"/>
                  <a:pt x="6953850" y="6452788"/>
                  <a:pt x="6353475" y="6837536"/>
                </a:cubicBezTo>
                <a:cubicBezTo>
                  <a:pt x="6353475" y="6837536"/>
                  <a:pt x="6353475" y="6837536"/>
                  <a:pt x="1882727" y="6837536"/>
                </a:cubicBezTo>
                <a:cubicBezTo>
                  <a:pt x="751925" y="6103017"/>
                  <a:pt x="0" y="4832183"/>
                  <a:pt x="0" y="3386463"/>
                </a:cubicBezTo>
                <a:cubicBezTo>
                  <a:pt x="0" y="2036566"/>
                  <a:pt x="651406" y="838748"/>
                  <a:pt x="1655292" y="88307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30D1C781-0819-485C-B367-87A23FA8D2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3503362"/>
              </p:ext>
            </p:extLst>
          </p:nvPr>
        </p:nvGraphicFramePr>
        <p:xfrm>
          <a:off x="5653548" y="427705"/>
          <a:ext cx="6430297" cy="6277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53585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3D2A61-005A-416E-8C68-1E19FDCE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6" y="-95250"/>
            <a:ext cx="10131425" cy="1456267"/>
          </a:xfrm>
        </p:spPr>
        <p:txBody>
          <a:bodyPr/>
          <a:lstStyle/>
          <a:p>
            <a:r>
              <a:rPr lang="cs-CZ" b="1">
                <a:ea typeface="+mj-lt"/>
                <a:cs typeface="+mj-lt"/>
              </a:rPr>
              <a:t>Literatura 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B5BD3B-1823-4835-83D2-6447108E4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1046692"/>
            <a:ext cx="11579225" cy="5716058"/>
          </a:xfrm>
        </p:spPr>
        <p:txBody>
          <a:bodyPr>
            <a:normAutofit/>
          </a:bodyPr>
          <a:lstStyle/>
          <a:p>
            <a:pPr algn="just"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BLAŽKOVÁ, Růžena. </a:t>
            </a:r>
            <a:r>
              <a:rPr lang="cs-CZ" sz="2500" i="1" dirty="0">
                <a:ea typeface="+mn-lt"/>
                <a:cs typeface="+mn-lt"/>
              </a:rPr>
              <a:t>Didaktika matematiky se zaměřením na specifické poruchy učení</a:t>
            </a:r>
            <a:r>
              <a:rPr lang="cs-CZ" sz="2500" dirty="0">
                <a:ea typeface="+mn-lt"/>
                <a:cs typeface="+mn-lt"/>
              </a:rPr>
              <a:t>. Brno: Masarykova univerzita, 2017. Matematika a didaktika matematiky. ISBN 978-80-210-8673-9.</a:t>
            </a:r>
            <a:endParaRPr lang="en-US" sz="2500" dirty="0">
              <a:ea typeface="+mn-lt"/>
              <a:cs typeface="+mn-lt"/>
            </a:endParaRPr>
          </a:p>
          <a:p>
            <a:pPr marL="0" indent="0" algn="just"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None/>
            </a:pPr>
            <a:endParaRPr lang="cs-CZ" sz="2000">
              <a:ea typeface="+mn-lt"/>
              <a:cs typeface="+mn-lt"/>
            </a:endParaRPr>
          </a:p>
          <a:p>
            <a:pPr algn="just"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</a:pPr>
            <a:endParaRPr lang="cs-CZ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6910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117F0C1-BCBB-40C7-99D6-F703E7A4B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A5D8BC-B41A-4E96-91C4-D60F51622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D321D5F-FA18-4271-9EAA-0BEA14116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63E61C0-CB5D-460E-A2C2-FE3437FAD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531278"/>
            <a:ext cx="3211517" cy="5292579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FFFFFF"/>
                </a:solidFill>
                <a:ea typeface="+mj-lt"/>
                <a:cs typeface="+mj-lt"/>
              </a:rPr>
              <a:t>Proč speciální vzdělávací potřeby ve Vašem studiu?</a:t>
            </a:r>
          </a:p>
          <a:p>
            <a:endParaRPr lang="cs-CZ">
              <a:solidFill>
                <a:srgbClr val="FFFFFF"/>
              </a:solidFill>
              <a:cs typeface="Calibri Light"/>
            </a:endParaRPr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51287385-D3EA-47A8-A127-6061791AD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422108" y="0"/>
            <a:ext cx="7769892" cy="6858000"/>
          </a:xfrm>
          <a:custGeom>
            <a:avLst/>
            <a:gdLst>
              <a:gd name="connsiteX0" fmla="*/ 1779516 w 7769892"/>
              <a:gd name="connsiteY0" fmla="*/ 0 h 6837536"/>
              <a:gd name="connsiteX1" fmla="*/ 6454848 w 7769892"/>
              <a:gd name="connsiteY1" fmla="*/ 0 h 6837536"/>
              <a:gd name="connsiteX2" fmla="*/ 6511730 w 7769892"/>
              <a:gd name="connsiteY2" fmla="*/ 37905 h 6837536"/>
              <a:gd name="connsiteX3" fmla="*/ 7769892 w 7769892"/>
              <a:gd name="connsiteY3" fmla="*/ 1486041 h 6837536"/>
              <a:gd name="connsiteX4" fmla="*/ 7769892 w 7769892"/>
              <a:gd name="connsiteY4" fmla="*/ 5281056 h 6837536"/>
              <a:gd name="connsiteX5" fmla="*/ 6353475 w 7769892"/>
              <a:gd name="connsiteY5" fmla="*/ 6837536 h 6837536"/>
              <a:gd name="connsiteX6" fmla="*/ 1882727 w 7769892"/>
              <a:gd name="connsiteY6" fmla="*/ 6837536 h 6837536"/>
              <a:gd name="connsiteX7" fmla="*/ 0 w 7769892"/>
              <a:gd name="connsiteY7" fmla="*/ 3386463 h 6837536"/>
              <a:gd name="connsiteX8" fmla="*/ 1655292 w 7769892"/>
              <a:gd name="connsiteY8" fmla="*/ 88307 h 683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69892" h="6837536">
                <a:moveTo>
                  <a:pt x="1779516" y="0"/>
                </a:moveTo>
                <a:lnTo>
                  <a:pt x="6454848" y="0"/>
                </a:lnTo>
                <a:lnTo>
                  <a:pt x="6511730" y="37905"/>
                </a:lnTo>
                <a:cubicBezTo>
                  <a:pt x="7036410" y="413592"/>
                  <a:pt x="7468976" y="909648"/>
                  <a:pt x="7769892" y="1486041"/>
                </a:cubicBezTo>
                <a:cubicBezTo>
                  <a:pt x="7769892" y="1486041"/>
                  <a:pt x="7769892" y="1486041"/>
                  <a:pt x="7769892" y="5281056"/>
                </a:cubicBezTo>
                <a:cubicBezTo>
                  <a:pt x="7437646" y="5916473"/>
                  <a:pt x="6953850" y="6452788"/>
                  <a:pt x="6353475" y="6837536"/>
                </a:cubicBezTo>
                <a:cubicBezTo>
                  <a:pt x="6353475" y="6837536"/>
                  <a:pt x="6353475" y="6837536"/>
                  <a:pt x="1882727" y="6837536"/>
                </a:cubicBezTo>
                <a:cubicBezTo>
                  <a:pt x="751925" y="6103017"/>
                  <a:pt x="0" y="4832183"/>
                  <a:pt x="0" y="3386463"/>
                </a:cubicBezTo>
                <a:cubicBezTo>
                  <a:pt x="0" y="2036566"/>
                  <a:pt x="651406" y="838748"/>
                  <a:pt x="1655292" y="88307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377B68A4-CE23-44C4-AD54-B9E8F7C536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8126556"/>
              </p:ext>
            </p:extLst>
          </p:nvPr>
        </p:nvGraphicFramePr>
        <p:xfrm>
          <a:off x="5559879" y="793820"/>
          <a:ext cx="5741534" cy="5170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41482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TF00001243</Template>
  <TotalTime>15</TotalTime>
  <Words>2161</Words>
  <Application>Microsoft Office PowerPoint</Application>
  <PresentationFormat>Širokoúhlá obrazovka</PresentationFormat>
  <Paragraphs>305</Paragraphs>
  <Slides>57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62" baseType="lpstr">
      <vt:lpstr>Arial</vt:lpstr>
      <vt:lpstr>Calibr light</vt:lpstr>
      <vt:lpstr>Calibri</vt:lpstr>
      <vt:lpstr>Calibri Light</vt:lpstr>
      <vt:lpstr>Celestial</vt:lpstr>
      <vt:lpstr>Speciální vzdělávací potřeby  v matematice </vt:lpstr>
      <vt:lpstr>Prezentace aplikace PowerPoint</vt:lpstr>
      <vt:lpstr>Prezentace aplikace PowerPoint</vt:lpstr>
      <vt:lpstr>POŽADAVKY K PŘEDMĚTU </vt:lpstr>
      <vt:lpstr>Prezentace aplikace PowerPoint</vt:lpstr>
      <vt:lpstr>Prezentace aplikace PowerPoint</vt:lpstr>
      <vt:lpstr>OSNOVA</vt:lpstr>
      <vt:lpstr>Literatura </vt:lpstr>
      <vt:lpstr>Proč speciální vzdělávací potřeby ve Vašem studiu? </vt:lpstr>
      <vt:lpstr>Matematická schopnost </vt:lpstr>
      <vt:lpstr>DÍLČÍ FUNKCE MATEMATICKÉ SCHOPNOSTI</vt:lpstr>
      <vt:lpstr>PERCEPČNÍ  FUNKCE (vnímání)</vt:lpstr>
      <vt:lpstr> Percepční funkce (vnímání) </vt:lpstr>
      <vt:lpstr>PERCEPČNÍ FUNKCE (VNÍMÁNÍ) </vt:lpstr>
      <vt:lpstr>PERCEPČNÍ FUNKCE (VNÍMÁNÍ)  </vt:lpstr>
      <vt:lpstr>DEFICIT DÍLČÍ FUNKCE ZRAKOVÉHO VNÍMÁNÍ</vt:lpstr>
      <vt:lpstr>DEFICIT DÍLČÍ FUNKCE ZRAKOVÉHO VNÍMÁNÍ </vt:lpstr>
      <vt:lpstr>DEFICIT DÍLČÍ FUNKCE ZRAKOVÉHO VNÍMÁNÍ </vt:lpstr>
      <vt:lpstr>DEFICIT DÍLČÍ FUNKCE ZRAKOVÉHO VNÍMÁNÍ </vt:lpstr>
      <vt:lpstr>DEFICIT DÍLČÍ FUNKCE ZRAKOVÉHO VNÍMÁNÍ </vt:lpstr>
      <vt:lpstr>DEFICIT DÍLČÍ FUNKCE ZRAKOVÉHO VNÍMÁNÍ </vt:lpstr>
      <vt:lpstr>DEFICIT DÍLČÍ FUNKCE ZRAKOVÉHO VNÍMÁNÍ </vt:lpstr>
      <vt:lpstr>reedukace</vt:lpstr>
      <vt:lpstr>Nácvik orientace v prostoru</vt:lpstr>
      <vt:lpstr>Nácvik pravolevé orientace</vt:lpstr>
      <vt:lpstr>Nácvik zrakového rozlišování</vt:lpstr>
      <vt:lpstr>ROZVOJ ZRAKOVÉ ANALÝZY A SYNTÉZY</vt:lpstr>
      <vt:lpstr>Nácvik zrakové paměti</vt:lpstr>
      <vt:lpstr>PERCEPČNÍ FUNKCE (VNÍMÁNÍ) </vt:lpstr>
      <vt:lpstr>DEFICIT DÍLČÍ FUNKCE sluchovÉHO VNÍMÁNÍ </vt:lpstr>
      <vt:lpstr>DEFICIT DÍLČÍ FUNKCE sluchoVÉHO VNÍMÁNÍ </vt:lpstr>
      <vt:lpstr>DEFICIT DÍLČÍ FUNKCE sluchoVÉHO VNÍMÁNÍ </vt:lpstr>
      <vt:lpstr>DEFICIT DÍLČÍ FUNKCE sluchoVÉHO VNÍMÁNÍ </vt:lpstr>
      <vt:lpstr>REEDUKACE SLUCHOVÉHO VNÍMÁNÍ </vt:lpstr>
      <vt:lpstr> Kognitivní Funkce (POZNÁVÁNÍ)</vt:lpstr>
      <vt:lpstr>Kognitivní funkce (poznávání)</vt:lpstr>
      <vt:lpstr>DEFICIT DÍLČÍ FUNKCE KOGNITIVNÍ FUNKCE </vt:lpstr>
      <vt:lpstr>DEFICIT DÍLČÍ FUNKCE KOGNITIVNÍ FUNKCE </vt:lpstr>
      <vt:lpstr>DEFICIT DÍLČÍ FUNKCE KOGNITIVNÍ FUNKCE </vt:lpstr>
      <vt:lpstr>DEFICIT DÍLČÍ FUNKCE KOGNITIVNÍ FUNKCE </vt:lpstr>
      <vt:lpstr>DEFICIT DÍLČÍ FUNKCE KOGNITIVNÍ FUNKCE </vt:lpstr>
      <vt:lpstr>DEFICIT DÍLČÍ FUNKCE KOGNITIVNÍ FUNKCE </vt:lpstr>
      <vt:lpstr>DEFICIT DÍLČÍ FUNKCE KOGNITIVNÍ FUNKCE </vt:lpstr>
      <vt:lpstr>Reedukace kognitivních funkcí</vt:lpstr>
      <vt:lpstr>Nácvik paměti</vt:lpstr>
      <vt:lpstr>Nácvik myšlení Nácvik řeči</vt:lpstr>
      <vt:lpstr>Motorické funkce (pohybové)</vt:lpstr>
      <vt:lpstr>Motorické funkce</vt:lpstr>
      <vt:lpstr>Reedukace motorických funkcí</vt:lpstr>
      <vt:lpstr>Nácvik senzomotorické koordinace</vt:lpstr>
      <vt:lpstr>Nácvik grafomotoriky </vt:lpstr>
      <vt:lpstr>LITERATURA</vt:lpstr>
      <vt:lpstr>LITERATURA </vt:lpstr>
      <vt:lpstr>KURZY, VZDĚLÁVACÍ AKCE</vt:lpstr>
      <vt:lpstr>Prezentace aplikace PowerPoint</vt:lpstr>
      <vt:lpstr>Další téma  … dyskalkulie ..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Jana Veseláková</dc:creator>
  <cp:lastModifiedBy>Jana Veseláková</cp:lastModifiedBy>
  <cp:revision>351</cp:revision>
  <dcterms:created xsi:type="dcterms:W3CDTF">2021-09-19T20:06:11Z</dcterms:created>
  <dcterms:modified xsi:type="dcterms:W3CDTF">2023-02-14T08:06:44Z</dcterms:modified>
</cp:coreProperties>
</file>