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82" r:id="rId15"/>
    <p:sldId id="274" r:id="rId16"/>
    <p:sldId id="272" r:id="rId17"/>
    <p:sldId id="273" r:id="rId18"/>
    <p:sldId id="275" r:id="rId19"/>
    <p:sldId id="310" r:id="rId20"/>
    <p:sldId id="276" r:id="rId21"/>
    <p:sldId id="277" r:id="rId22"/>
    <p:sldId id="311" r:id="rId23"/>
    <p:sldId id="278" r:id="rId24"/>
    <p:sldId id="279" r:id="rId25"/>
    <p:sldId id="312" r:id="rId26"/>
    <p:sldId id="280" r:id="rId27"/>
    <p:sldId id="309" r:id="rId28"/>
    <p:sldId id="281" r:id="rId29"/>
    <p:sldId id="283" r:id="rId30"/>
    <p:sldId id="284" r:id="rId31"/>
    <p:sldId id="286" r:id="rId32"/>
    <p:sldId id="285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260" r:id="rId56"/>
    <p:sldId id="258" r:id="rId57"/>
    <p:sldId id="261" r:id="rId5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82" d="100"/>
          <a:sy n="82" d="100"/>
        </p:scale>
        <p:origin x="5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Veseláková" userId="29fa7319e99c9840" providerId="LiveId" clId="{BEC6680B-69E4-4448-AF55-AE4561F7E4F9}"/>
    <pc:docChg chg="custSel addSld modSld sldOrd">
      <pc:chgData name="Jana Veseláková" userId="29fa7319e99c9840" providerId="LiveId" clId="{BEC6680B-69E4-4448-AF55-AE4561F7E4F9}" dt="2023-02-27T21:15:45.898" v="70"/>
      <pc:docMkLst>
        <pc:docMk/>
      </pc:docMkLst>
      <pc:sldChg chg="modSp mod">
        <pc:chgData name="Jana Veseláková" userId="29fa7319e99c9840" providerId="LiveId" clId="{BEC6680B-69E4-4448-AF55-AE4561F7E4F9}" dt="2023-02-27T21:12:30.875" v="48" actId="20577"/>
        <pc:sldMkLst>
          <pc:docMk/>
          <pc:sldMk cId="3799523001" sldId="256"/>
        </pc:sldMkLst>
        <pc:spChg chg="mod">
          <ac:chgData name="Jana Veseláková" userId="29fa7319e99c9840" providerId="LiveId" clId="{BEC6680B-69E4-4448-AF55-AE4561F7E4F9}" dt="2023-02-27T21:12:30.875" v="48" actId="20577"/>
          <ac:spMkLst>
            <pc:docMk/>
            <pc:sldMk cId="3799523001" sldId="256"/>
            <ac:spMk id="2" creationId="{00000000-0000-0000-0000-000000000000}"/>
          </ac:spMkLst>
        </pc:spChg>
      </pc:sldChg>
      <pc:sldChg chg="modSp mod">
        <pc:chgData name="Jana Veseláková" userId="29fa7319e99c9840" providerId="LiveId" clId="{BEC6680B-69E4-4448-AF55-AE4561F7E4F9}" dt="2023-02-27T21:14:33.861" v="49" actId="14100"/>
        <pc:sldMkLst>
          <pc:docMk/>
          <pc:sldMk cId="951051207" sldId="271"/>
        </pc:sldMkLst>
        <pc:spChg chg="mod">
          <ac:chgData name="Jana Veseláková" userId="29fa7319e99c9840" providerId="LiveId" clId="{BEC6680B-69E4-4448-AF55-AE4561F7E4F9}" dt="2023-02-27T21:14:33.861" v="49" actId="14100"/>
          <ac:spMkLst>
            <pc:docMk/>
            <pc:sldMk cId="951051207" sldId="271"/>
            <ac:spMk id="3" creationId="{23989351-954E-47C4-A1D6-7D66703EE8B4}"/>
          </ac:spMkLst>
        </pc:spChg>
      </pc:sldChg>
      <pc:sldChg chg="modSp add mod">
        <pc:chgData name="Jana Veseláková" userId="29fa7319e99c9840" providerId="LiveId" clId="{BEC6680B-69E4-4448-AF55-AE4561F7E4F9}" dt="2023-02-27T21:14:56.298" v="53" actId="122"/>
        <pc:sldMkLst>
          <pc:docMk/>
          <pc:sldMk cId="1420384142" sldId="310"/>
        </pc:sldMkLst>
        <pc:spChg chg="mod">
          <ac:chgData name="Jana Veseláková" userId="29fa7319e99c9840" providerId="LiveId" clId="{BEC6680B-69E4-4448-AF55-AE4561F7E4F9}" dt="2023-02-27T21:14:56.298" v="53" actId="122"/>
          <ac:spMkLst>
            <pc:docMk/>
            <pc:sldMk cId="1420384142" sldId="310"/>
            <ac:spMk id="3" creationId="{B364D61A-13E5-493C-9C82-43B9235BADA5}"/>
          </ac:spMkLst>
        </pc:spChg>
      </pc:sldChg>
      <pc:sldChg chg="modSp add mod ord">
        <pc:chgData name="Jana Veseláková" userId="29fa7319e99c9840" providerId="LiveId" clId="{BEC6680B-69E4-4448-AF55-AE4561F7E4F9}" dt="2023-02-27T21:15:26.541" v="59" actId="255"/>
        <pc:sldMkLst>
          <pc:docMk/>
          <pc:sldMk cId="4290971015" sldId="311"/>
        </pc:sldMkLst>
        <pc:spChg chg="mod">
          <ac:chgData name="Jana Veseláková" userId="29fa7319e99c9840" providerId="LiveId" clId="{BEC6680B-69E4-4448-AF55-AE4561F7E4F9}" dt="2023-02-27T21:15:26.541" v="59" actId="255"/>
          <ac:spMkLst>
            <pc:docMk/>
            <pc:sldMk cId="4290971015" sldId="311"/>
            <ac:spMk id="3" creationId="{B364D61A-13E5-493C-9C82-43B9235BADA5}"/>
          </ac:spMkLst>
        </pc:spChg>
      </pc:sldChg>
      <pc:sldChg chg="modSp add mod ord">
        <pc:chgData name="Jana Veseláková" userId="29fa7319e99c9840" providerId="LiveId" clId="{BEC6680B-69E4-4448-AF55-AE4561F7E4F9}" dt="2023-02-27T21:15:45.898" v="70"/>
        <pc:sldMkLst>
          <pc:docMk/>
          <pc:sldMk cId="3657497423" sldId="312"/>
        </pc:sldMkLst>
        <pc:spChg chg="mod">
          <ac:chgData name="Jana Veseláková" userId="29fa7319e99c9840" providerId="LiveId" clId="{BEC6680B-69E4-4448-AF55-AE4561F7E4F9}" dt="2023-02-27T21:15:40.902" v="66" actId="20577"/>
          <ac:spMkLst>
            <pc:docMk/>
            <pc:sldMk cId="3657497423" sldId="312"/>
            <ac:spMk id="3" creationId="{B364D61A-13E5-493C-9C82-43B9235BADA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5893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643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280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274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969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564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472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71932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59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191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3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330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11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41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80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899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867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folio.rvp.cz/view/view.php?id=10466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jb9BL8fJjs" TargetMode="External"/><Relationship Id="rId2" Type="http://schemas.openxmlformats.org/officeDocument/2006/relationships/hyperlink" Target="https://www.youtube.com/watch?v=KKENCHQPFyI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yzkum-mladez.cz/zprava/1434887210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ea typeface="+mj-lt"/>
                <a:cs typeface="+mj-lt"/>
              </a:rPr>
              <a:t>Speciální vzdělávací potřeby v matematice</a:t>
            </a:r>
            <a:endParaRPr lang="cs-CZ" dirty="0">
              <a:ea typeface="+mj-lt"/>
              <a:cs typeface="+mj-lt"/>
            </a:endParaRPr>
          </a:p>
          <a:p>
            <a:endParaRPr lang="cs-CZ" dirty="0">
              <a:cs typeface="Calibri Ligh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sz="2400" b="1" dirty="0">
                <a:latin typeface="Calibri Light"/>
                <a:cs typeface="Calibri Light"/>
              </a:rPr>
              <a:t>Jana </a:t>
            </a:r>
            <a:r>
              <a:rPr lang="cs-CZ" sz="2400" b="1" dirty="0" err="1">
                <a:latin typeface="Calibri Light"/>
                <a:cs typeface="Calibri Light"/>
              </a:rPr>
              <a:t>veseláková</a:t>
            </a:r>
            <a:endParaRPr lang="cs-CZ" sz="2400" dirty="0">
              <a:ea typeface="+mn-lt"/>
              <a:cs typeface="+mn-lt"/>
            </a:endParaRPr>
          </a:p>
          <a:p>
            <a:pPr algn="ctr"/>
            <a:r>
              <a:rPr lang="cs-CZ" sz="2400" dirty="0">
                <a:latin typeface="Calibri Light"/>
                <a:cs typeface="Calibri Light"/>
              </a:rPr>
              <a:t>  Katedra matematiky</a:t>
            </a:r>
            <a:endParaRPr lang="cs-CZ" sz="2400" dirty="0">
              <a:ea typeface="+mn-lt"/>
              <a:cs typeface="+mn-lt"/>
            </a:endParaRPr>
          </a:p>
          <a:p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E035C-0A65-4C2B-9086-6A0137FED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03767"/>
            <a:ext cx="10131425" cy="1456267"/>
          </a:xfrm>
        </p:spPr>
        <p:txBody>
          <a:bodyPr/>
          <a:lstStyle/>
          <a:p>
            <a:r>
              <a:rPr lang="cs-CZ" dirty="0">
                <a:ea typeface="+mj-lt"/>
                <a:cs typeface="+mj-lt"/>
              </a:rPr>
              <a:t>klasifikace žáků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07A5FA-E6A0-4A0E-8200-3D283C8CB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82234"/>
            <a:ext cx="10131425" cy="3649133"/>
          </a:xfrm>
        </p:spPr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slovní nebo pomocí stupnice známek</a:t>
            </a:r>
          </a:p>
          <a:p>
            <a:pPr>
              <a:buClr>
                <a:srgbClr val="FFFFFF"/>
              </a:buClr>
            </a:pP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nejvhodnější je kombinace obojího</a:t>
            </a:r>
            <a:endParaRPr lang="cs-CZ" sz="3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2988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F95E1-C3D1-4DB9-A6A2-68CE98E5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134" y="186267"/>
            <a:ext cx="10131425" cy="1456267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E8EE45-131A-46B2-AF82-19F743071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18734"/>
            <a:ext cx="11094508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vysvětlení, proč je žák s poruchou učení hodnocen tímto způsobem </a:t>
            </a:r>
            <a:endParaRPr lang="cs-CZ" sz="3000"/>
          </a:p>
        </p:txBody>
      </p:sp>
    </p:spTree>
    <p:extLst>
      <p:ext uri="{BB962C8B-B14F-4D97-AF65-F5344CB8AC3E}">
        <p14:creationId xmlns:p14="http://schemas.microsoft.com/office/powerpoint/2010/main" val="1900785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6B07DC-909F-4549-968E-146E246CA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7CBDFD-93BA-462D-880E-CCB4179F6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8" y="1549400"/>
            <a:ext cx="11031008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žák s poruchou učení obvykle musí vykonat mnohem více práce než ostatní žáci </a:t>
            </a:r>
            <a:endParaRPr lang="cs-CZ" sz="3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4411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05E67-5258-441B-B41A-D6C6919AF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19100"/>
            <a:ext cx="10131425" cy="1456267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989351-954E-47C4-A1D6-7D66703EE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507067"/>
            <a:ext cx="11117423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žák by si měl být vědom svých reálných možností v matematice </a:t>
            </a:r>
          </a:p>
        </p:txBody>
      </p:sp>
    </p:spTree>
    <p:extLst>
      <p:ext uri="{BB962C8B-B14F-4D97-AF65-F5344CB8AC3E}">
        <p14:creationId xmlns:p14="http://schemas.microsoft.com/office/powerpoint/2010/main" val="951051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FA0BE-D71A-438D-B91F-86A2D679F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AB9560-1DF4-4408-859F-BE6A6B3D0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cs-CZ" sz="3000" u="sng" dirty="0">
                <a:ea typeface="+mn-lt"/>
                <a:cs typeface="+mn-lt"/>
              </a:rPr>
              <a:t>při hodnocení je potřeba zohlednit: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jiné charakteristiky žáka, které mohou souviset s pomalým tempem při práci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rychlé zapomínání již naučeného učiva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citlivost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obava z předmětu 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obava z neúspěchu</a:t>
            </a:r>
            <a:endParaRPr lang="cs-CZ" sz="3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8081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5A7257-729C-41EB-94A1-C2C564A4D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cs typeface="Calibri Light"/>
              </a:rPr>
              <a:t>Individuální vzdělávací plán</a:t>
            </a:r>
            <a:r>
              <a:rPr lang="cs-CZ" dirty="0">
                <a:cs typeface="Calibri Light"/>
              </a:rPr>
              <a:t> 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90D0FC-EA3A-423E-B282-E4085D1AC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6000" dirty="0">
                <a:cs typeface="Calibri"/>
              </a:rPr>
              <a:t>                          ?</a:t>
            </a:r>
          </a:p>
        </p:txBody>
      </p:sp>
    </p:spTree>
    <p:extLst>
      <p:ext uri="{BB962C8B-B14F-4D97-AF65-F5344CB8AC3E}">
        <p14:creationId xmlns:p14="http://schemas.microsoft.com/office/powerpoint/2010/main" val="95043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1078B6-8D0B-4997-8299-D92026D50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Individuální vzdělávací plán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64D61A-13E5-493C-9C82-43B9235BA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u="sng" dirty="0">
                <a:ea typeface="+mn-lt"/>
                <a:cs typeface="+mn-lt"/>
              </a:rPr>
              <a:t>pro žáka s dyskalkulií vzniká na základě spolupráce: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 třídního učitele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učitele matematiky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psychologa nebo speciálního pedagoga (z pedagogicko-psychologické poradny)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vedení školy a rodičů </a:t>
            </a:r>
            <a:endParaRPr lang="cs-CZ" sz="3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1923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1078B6-8D0B-4997-8299-D92026D50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Individuální vzdělávací plán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64D61A-13E5-493C-9C82-43B9235BA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3000" dirty="0">
                <a:ea typeface="+mn-lt"/>
                <a:cs typeface="+mn-lt"/>
              </a:rPr>
              <a:t>je závazným materiál pro žáka, rodiče i školu 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v případě potřeby je možné jej upravit 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040147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1078B6-8D0B-4997-8299-D92026D50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Individuální vzdělávací plán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64D61A-13E5-493C-9C82-43B9235BA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cs-CZ" sz="3000" u="sng" dirty="0">
                <a:ea typeface="+mn-lt"/>
                <a:cs typeface="+mn-lt"/>
              </a:rPr>
              <a:t>při zpracování IVP je potřeba brát v úvahu: </a:t>
            </a: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výsledek vyšetření v PPP (problémy, typ dyskalkulie, projevy, apod.)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úroveň matematických vědomostí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zařazení do ročníku školní docházky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učivo matematiky v daném ročníku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individualitu žáka 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002213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1078B6-8D0B-4997-8299-D92026D50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Individuální vzdělávací plán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64D61A-13E5-493C-9C82-43B9235BA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marL="0" indent="0" algn="ctr">
              <a:buNone/>
            </a:pPr>
            <a:r>
              <a:rPr lang="cs-CZ" sz="5400" b="1" dirty="0">
                <a:ea typeface="+mj-lt"/>
                <a:cs typeface="+mj-lt"/>
              </a:rPr>
              <a:t>Význam IVP pro žáka</a:t>
            </a:r>
            <a:r>
              <a:rPr lang="cs-CZ" sz="5400" dirty="0">
                <a:ea typeface="+mj-lt"/>
                <a:cs typeface="+mj-lt"/>
              </a:rPr>
              <a:t> 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42038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ECD3D6-7508-41D6-90B5-1B16CA561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134" y="419100"/>
            <a:ext cx="10131425" cy="1456267"/>
          </a:xfrm>
        </p:spPr>
        <p:txBody>
          <a:bodyPr/>
          <a:lstStyle/>
          <a:p>
            <a:pPr algn="ctr"/>
            <a:r>
              <a:rPr lang="cs-CZ" b="1" dirty="0">
                <a:ea typeface="+mj-lt"/>
                <a:cs typeface="+mj-lt"/>
              </a:rPr>
              <a:t>Hodnocení, IVP, komunikace v matematice</a:t>
            </a:r>
            <a:endParaRPr lang="cs-CZ" dirty="0">
              <a:cs typeface="Calibri Light" panose="020F03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79388C-7A63-494D-8732-B3BD1EB2A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30400"/>
            <a:ext cx="10131425" cy="3649133"/>
          </a:xfrm>
        </p:spPr>
        <p:txBody>
          <a:bodyPr/>
          <a:lstStyle/>
          <a:p>
            <a:pPr marL="0" indent="0" algn="just">
              <a:buNone/>
            </a:pPr>
            <a:endParaRPr lang="cs-CZ" b="1" dirty="0">
              <a:cs typeface="Calibri" panose="020F0502020204030204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hodnocení žáků se specifickými poruchami učení</a:t>
            </a:r>
            <a:endParaRPr lang="cs-CZ" sz="3000" dirty="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individuální vzdělávací plán</a:t>
            </a:r>
            <a:endParaRPr lang="cs-CZ" sz="3000" dirty="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přístupy k nápravným opatřením</a:t>
            </a:r>
            <a:endParaRPr lang="cs-CZ" sz="3000" dirty="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komunikace v matematice</a:t>
            </a:r>
            <a:endParaRPr lang="cs-CZ" sz="3000" dirty="0"/>
          </a:p>
          <a:p>
            <a:pPr>
              <a:buClr>
                <a:srgbClr val="FFFFFF"/>
              </a:buClr>
            </a:pP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0162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5CC28D-2690-48C7-A33E-007FD1425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Význam IVP pro žáka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4F3341-1766-4BB1-A518-75BB283E4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3000" dirty="0">
                <a:ea typeface="+mn-lt"/>
                <a:cs typeface="+mn-lt"/>
              </a:rPr>
              <a:t>motivační hodnoty, jistota, snaha pomoci </a:t>
            </a:r>
            <a:endParaRPr lang="cs-CZ" sz="3000" dirty="0">
              <a:cs typeface="Calibri" panose="020F0502020204030204"/>
            </a:endParaRP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pocit, že žák je subjektem vzdělávání, nikoliv pasivním objektem </a:t>
            </a:r>
            <a:endParaRPr lang="cs-CZ" sz="3000" dirty="0">
              <a:cs typeface="Calibri"/>
            </a:endParaRP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posiluje aktivitu žáka, zájem a odpovědnost 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4946386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5CC28D-2690-48C7-A33E-007FD1425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Význam IVP pro žáka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4F3341-1766-4BB1-A518-75BB283E4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3000" dirty="0">
                <a:ea typeface="+mn-lt"/>
                <a:cs typeface="+mn-lt"/>
              </a:rPr>
              <a:t>práce podle schopností, vlastního tempa, nesrovnávání s ostatními spolužáky </a:t>
            </a: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nesnižuje výkon vyhledáváním úlev, stanovuje optimální podmínky </a:t>
            </a:r>
          </a:p>
          <a:p>
            <a:pPr algn="just">
              <a:buClr>
                <a:srgbClr val="FFFFFF"/>
              </a:buClr>
            </a:pPr>
            <a:endParaRPr lang="cs-CZ" sz="3000" dirty="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zpracován podle individuálních potřeb žáka 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439081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1078B6-8D0B-4997-8299-D92026D50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Individuální vzdělávací plán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64D61A-13E5-493C-9C82-43B9235BA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marL="0" indent="0" algn="ctr">
              <a:buNone/>
            </a:pPr>
            <a:r>
              <a:rPr lang="cs-CZ" sz="5400" b="1" dirty="0">
                <a:ea typeface="+mj-lt"/>
                <a:cs typeface="+mj-lt"/>
              </a:rPr>
              <a:t>Význam IVP pro učitele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42909710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2AB81A-6A5F-4A09-9C7E-9D5C76793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5517"/>
            <a:ext cx="10131425" cy="1456267"/>
          </a:xfrm>
        </p:spPr>
        <p:txBody>
          <a:bodyPr/>
          <a:lstStyle/>
          <a:p>
            <a:r>
              <a:rPr lang="cs-CZ" b="1" dirty="0">
                <a:ea typeface="+mj-lt"/>
                <a:cs typeface="+mj-lt"/>
              </a:rPr>
              <a:t>Význam IVP pro učitele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74C560-CF51-4D8C-942E-56D318DF4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92817"/>
            <a:ext cx="10131425" cy="3649133"/>
          </a:xfrm>
        </p:spPr>
        <p:txBody>
          <a:bodyPr/>
          <a:lstStyle/>
          <a:p>
            <a:pPr algn="just"/>
            <a:r>
              <a:rPr lang="cs-CZ" sz="3000" dirty="0">
                <a:ea typeface="+mn-lt"/>
                <a:cs typeface="+mn-lt"/>
              </a:rPr>
              <a:t>pracuje s žákem na úrovni, které je schopno dosáhnout </a:t>
            </a:r>
            <a:endParaRPr lang="cs-CZ" sz="3000">
              <a:cs typeface="Calibri" panose="020F0502020204030204"/>
            </a:endParaRP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umožňuje realizaci individuální nebo individualizované výuky 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8218248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2AB81A-6A5F-4A09-9C7E-9D5C76793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35517"/>
            <a:ext cx="10131425" cy="1456267"/>
          </a:xfrm>
        </p:spPr>
        <p:txBody>
          <a:bodyPr/>
          <a:lstStyle/>
          <a:p>
            <a:r>
              <a:rPr lang="cs-CZ" b="1" dirty="0">
                <a:ea typeface="+mj-lt"/>
                <a:cs typeface="+mj-lt"/>
              </a:rPr>
              <a:t>Význam IVP pro učitele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74C560-CF51-4D8C-942E-56D318DF4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92817"/>
            <a:ext cx="10131425" cy="364913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cs-CZ" sz="3000" dirty="0">
                <a:ea typeface="+mn-lt"/>
                <a:cs typeface="+mn-lt"/>
              </a:rPr>
              <a:t>dostává konkrétní zpětnou vazbu o úrovni matematických vědomostí žáka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usnadňuje učiteli hodnocení žáka </a:t>
            </a:r>
          </a:p>
          <a:p>
            <a:pPr algn="just">
              <a:buClr>
                <a:srgbClr val="FFFFFF"/>
              </a:buClr>
            </a:pPr>
            <a:endParaRPr lang="cs-CZ" sz="3000" dirty="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dává učiteli možnost upravovat plán výuku matematiky podle dosažených výsledků žáka </a:t>
            </a:r>
            <a:endParaRPr lang="cs-CZ" sz="3000"/>
          </a:p>
        </p:txBody>
      </p:sp>
    </p:spTree>
    <p:extLst>
      <p:ext uri="{BB962C8B-B14F-4D97-AF65-F5344CB8AC3E}">
        <p14:creationId xmlns:p14="http://schemas.microsoft.com/office/powerpoint/2010/main" val="2007998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1078B6-8D0B-4997-8299-D92026D50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Individuální vzdělávací plán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64D61A-13E5-493C-9C82-43B9235BA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marL="0" indent="0" algn="ctr">
              <a:buNone/>
            </a:pPr>
            <a:r>
              <a:rPr lang="cs-CZ" sz="5400" b="1" dirty="0">
                <a:ea typeface="+mj-lt"/>
                <a:cs typeface="+mj-lt"/>
              </a:rPr>
              <a:t>Význam IVP pro rodiče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val="36574974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8C2C6-90DD-45DA-BB21-85A3F0BBA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Význam IVP pro rodiče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E9DDBD-5C89-4AD2-B364-58C6B90D2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cs-CZ" sz="3000" dirty="0">
                <a:ea typeface="+mn-lt"/>
                <a:cs typeface="+mn-lt"/>
              </a:rPr>
              <a:t>možnost zapojení se do přípravy IVP </a:t>
            </a: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 možnost spolupodílení na plnění </a:t>
            </a:r>
            <a:endParaRPr lang="cs-CZ" sz="3000" dirty="0">
              <a:cs typeface="Calibri" panose="020F0502020204030204"/>
            </a:endParaRP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pochopení problémů žáka </a:t>
            </a:r>
            <a:endParaRPr lang="cs-CZ" sz="3000" dirty="0">
              <a:cs typeface="Calibri"/>
            </a:endParaRP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spoluzodpovědnost za práci a výsledky žáka 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2261849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EA03EE-70A0-4C15-A907-9C838B693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odkazy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3FAB9F-2905-476E-BF2D-B6C96CE50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/>
              <a:t>Plány IVP a PLPP - doporučení</a:t>
            </a:r>
            <a:r>
              <a:rPr lang="cs-CZ" sz="3000" dirty="0">
                <a:ea typeface="+mn-lt"/>
                <a:cs typeface="+mn-lt"/>
              </a:rPr>
              <a:t>, inspirace a náměty</a:t>
            </a:r>
            <a:r>
              <a:rPr lang="cs-CZ" sz="3000" dirty="0">
                <a:ea typeface="+mn-lt"/>
                <a:cs typeface="+mn-lt"/>
                <a:hlinkClick r:id="rId2"/>
              </a:rPr>
              <a:t>odkaz - digifolio</a:t>
            </a:r>
            <a:endParaRPr lang="cs-CZ" sz="300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sz="3000" dirty="0">
              <a:cs typeface="Calibri"/>
            </a:endParaRPr>
          </a:p>
          <a:p>
            <a:pPr marL="0" indent="0">
              <a:buClr>
                <a:srgbClr val="FFFFFF"/>
              </a:buClr>
              <a:buNone/>
            </a:pPr>
            <a:r>
              <a:rPr lang="cs-CZ" sz="3000" dirty="0">
                <a:cs typeface="Calibri"/>
              </a:rPr>
              <a:t>Vzor, vyhodnocování</a:t>
            </a:r>
          </a:p>
          <a:p>
            <a:pPr>
              <a:buClr>
                <a:srgbClr val="FFFFFF"/>
              </a:buClr>
            </a:pP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34146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ABB50-3B44-4B84-B67D-256F4EBE7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33350"/>
            <a:ext cx="10131425" cy="1456267"/>
          </a:xfrm>
        </p:spPr>
        <p:txBody>
          <a:bodyPr/>
          <a:lstStyle/>
          <a:p>
            <a:pPr algn="just"/>
            <a:r>
              <a:rPr lang="cs-CZ" dirty="0">
                <a:ea typeface="+mj-lt"/>
                <a:cs typeface="+mj-lt"/>
              </a:rPr>
              <a:t>  </a:t>
            </a:r>
            <a:endParaRPr lang="cs-CZ">
              <a:ea typeface="+mj-lt"/>
              <a:cs typeface="+mj-lt"/>
            </a:endParaRPr>
          </a:p>
          <a:p>
            <a:r>
              <a:rPr lang="cs-CZ" b="1" dirty="0">
                <a:ea typeface="+mj-lt"/>
                <a:cs typeface="+mj-lt"/>
              </a:rPr>
              <a:t>Přístupy k nápravným opatřením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E256DF-4685-4253-8C61-1E5735503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cs-CZ" sz="3000" dirty="0">
                <a:ea typeface="+mn-lt"/>
                <a:cs typeface="+mn-lt"/>
              </a:rPr>
              <a:t>plán se zpracovává pro konkrétního žáka v konkrétním ročníku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realizace je v kompetenci učitele matematiky 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pracovní listy se zpracovávají s úlohami v jemných metodických řadách tak, aby žák měl pocit, že učivo zvládá, v každé úloze se naučí jeden nový jev</a:t>
            </a:r>
            <a:endParaRPr lang="cs-CZ" sz="3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82425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F9738-DC60-4673-B335-8F3681FF0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D0E5D8-B1AB-4B0B-96B6-0F5700272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1" y="279401"/>
            <a:ext cx="11676591" cy="6464299"/>
          </a:xfrm>
        </p:spPr>
        <p:txBody>
          <a:bodyPr>
            <a:normAutofit/>
          </a:bodyPr>
          <a:lstStyle/>
          <a:p>
            <a:pPr algn="just"/>
            <a:r>
              <a:rPr lang="cs-CZ" sz="2500" b="1" dirty="0">
                <a:ea typeface="+mn-lt"/>
                <a:cs typeface="+mn-lt"/>
              </a:rPr>
              <a:t>     D</a:t>
            </a:r>
            <a:r>
              <a:rPr lang="cs-CZ" sz="2500" dirty="0">
                <a:ea typeface="+mn-lt"/>
                <a:cs typeface="+mn-lt"/>
              </a:rPr>
              <a:t> – diagnostika v PPP, úroveň matematických znalostí </a:t>
            </a:r>
            <a:endParaRPr lang="cs-CZ" sz="2500">
              <a:cs typeface="Calibri" panose="020F0502020204030204"/>
            </a:endParaRPr>
          </a:p>
          <a:p>
            <a:pPr algn="just"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     </a:t>
            </a:r>
            <a:r>
              <a:rPr lang="cs-CZ" sz="2500" b="1" dirty="0">
                <a:ea typeface="+mn-lt"/>
                <a:cs typeface="+mn-lt"/>
              </a:rPr>
              <a:t>Y</a:t>
            </a:r>
            <a:r>
              <a:rPr lang="cs-CZ" sz="2500" dirty="0">
                <a:ea typeface="+mn-lt"/>
                <a:cs typeface="+mn-lt"/>
              </a:rPr>
              <a:t> – připomíná rozcestí – potřebují okamžitou pomoc </a:t>
            </a:r>
            <a:endParaRPr lang="cs-CZ" sz="25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     </a:t>
            </a:r>
            <a:r>
              <a:rPr lang="cs-CZ" sz="2500" b="1" dirty="0">
                <a:ea typeface="+mn-lt"/>
                <a:cs typeface="+mn-lt"/>
              </a:rPr>
              <a:t>S</a:t>
            </a:r>
            <a:r>
              <a:rPr lang="cs-CZ" sz="2500" dirty="0">
                <a:ea typeface="+mn-lt"/>
                <a:cs typeface="+mn-lt"/>
              </a:rPr>
              <a:t> – specifičnost matematiky </a:t>
            </a:r>
            <a:endParaRPr lang="cs-CZ" sz="25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     </a:t>
            </a:r>
            <a:r>
              <a:rPr lang="cs-CZ" sz="2500" b="1" dirty="0">
                <a:ea typeface="+mn-lt"/>
                <a:cs typeface="+mn-lt"/>
              </a:rPr>
              <a:t>K</a:t>
            </a:r>
            <a:r>
              <a:rPr lang="cs-CZ" sz="2500" dirty="0">
                <a:ea typeface="+mn-lt"/>
                <a:cs typeface="+mn-lt"/>
              </a:rPr>
              <a:t> – konkrétní modely </a:t>
            </a:r>
            <a:endParaRPr lang="cs-CZ" sz="25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     </a:t>
            </a:r>
            <a:r>
              <a:rPr lang="cs-CZ" sz="2500" b="1" dirty="0">
                <a:ea typeface="+mn-lt"/>
                <a:cs typeface="+mn-lt"/>
              </a:rPr>
              <a:t>A</a:t>
            </a:r>
            <a:r>
              <a:rPr lang="cs-CZ" sz="2500" dirty="0">
                <a:ea typeface="+mn-lt"/>
                <a:cs typeface="+mn-lt"/>
              </a:rPr>
              <a:t> – AHA efekt </a:t>
            </a:r>
            <a:endParaRPr lang="cs-CZ" sz="25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     </a:t>
            </a:r>
            <a:r>
              <a:rPr lang="cs-CZ" sz="2500" b="1" dirty="0">
                <a:ea typeface="+mn-lt"/>
                <a:cs typeface="+mn-lt"/>
              </a:rPr>
              <a:t>L</a:t>
            </a:r>
            <a:r>
              <a:rPr lang="cs-CZ" sz="2500" dirty="0">
                <a:ea typeface="+mn-lt"/>
                <a:cs typeface="+mn-lt"/>
              </a:rPr>
              <a:t> – lepší paměť </a:t>
            </a:r>
            <a:endParaRPr lang="cs-CZ" sz="25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     </a:t>
            </a:r>
            <a:r>
              <a:rPr lang="cs-CZ" sz="2500" b="1" dirty="0">
                <a:ea typeface="+mn-lt"/>
                <a:cs typeface="+mn-lt"/>
              </a:rPr>
              <a:t>K</a:t>
            </a:r>
            <a:r>
              <a:rPr lang="cs-CZ" sz="2500" dirty="0">
                <a:ea typeface="+mn-lt"/>
                <a:cs typeface="+mn-lt"/>
              </a:rPr>
              <a:t> – komunikace </a:t>
            </a:r>
            <a:endParaRPr lang="cs-CZ" sz="25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     </a:t>
            </a:r>
            <a:r>
              <a:rPr lang="cs-CZ" sz="2500" b="1" dirty="0">
                <a:ea typeface="+mn-lt"/>
                <a:cs typeface="+mn-lt"/>
              </a:rPr>
              <a:t>U</a:t>
            </a:r>
            <a:r>
              <a:rPr lang="cs-CZ" sz="2500" dirty="0">
                <a:ea typeface="+mn-lt"/>
                <a:cs typeface="+mn-lt"/>
              </a:rPr>
              <a:t> – úspěch </a:t>
            </a:r>
            <a:endParaRPr lang="cs-CZ" sz="25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2500" b="1" dirty="0">
                <a:ea typeface="+mn-lt"/>
                <a:cs typeface="+mn-lt"/>
              </a:rPr>
              <a:t>     L</a:t>
            </a:r>
            <a:r>
              <a:rPr lang="cs-CZ" sz="2500" dirty="0">
                <a:ea typeface="+mn-lt"/>
                <a:cs typeface="+mn-lt"/>
              </a:rPr>
              <a:t> – líbivé pomůcky a postupy </a:t>
            </a:r>
            <a:endParaRPr lang="cs-CZ" sz="25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2500" b="1" dirty="0">
                <a:ea typeface="+mn-lt"/>
                <a:cs typeface="+mn-lt"/>
              </a:rPr>
              <a:t>     I</a:t>
            </a:r>
            <a:r>
              <a:rPr lang="cs-CZ" sz="2500" dirty="0">
                <a:ea typeface="+mn-lt"/>
                <a:cs typeface="+mn-lt"/>
              </a:rPr>
              <a:t> – individuální plán </a:t>
            </a:r>
            <a:endParaRPr lang="cs-CZ" sz="250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2500" b="1" dirty="0">
                <a:ea typeface="+mn-lt"/>
                <a:cs typeface="+mn-lt"/>
              </a:rPr>
              <a:t>     E</a:t>
            </a:r>
            <a:r>
              <a:rPr lang="cs-CZ" sz="2500" dirty="0">
                <a:ea typeface="+mn-lt"/>
                <a:cs typeface="+mn-lt"/>
              </a:rPr>
              <a:t> – energie a trpělivost pro všechny zúčastněné </a:t>
            </a:r>
            <a:endParaRPr lang="cs-CZ" sz="2500"/>
          </a:p>
        </p:txBody>
      </p:sp>
    </p:spTree>
    <p:extLst>
      <p:ext uri="{BB962C8B-B14F-4D97-AF65-F5344CB8AC3E}">
        <p14:creationId xmlns:p14="http://schemas.microsoft.com/office/powerpoint/2010/main" val="1707926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F7C4E0-56AF-4454-AE81-3F910E1CB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7BF976-62EE-42A3-8203-993506444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55234"/>
            <a:ext cx="10978091" cy="3649133"/>
          </a:xfrm>
        </p:spPr>
        <p:txBody>
          <a:bodyPr/>
          <a:lstStyle/>
          <a:p>
            <a:r>
              <a:rPr lang="cs-CZ" sz="3000">
                <a:ea typeface="+mn-lt"/>
                <a:cs typeface="+mn-lt"/>
              </a:rPr>
              <a:t>hodnocení bereme jako vyjádření učitele k osobě žáka </a:t>
            </a:r>
          </a:p>
          <a:p>
            <a:pPr marL="0" indent="0">
              <a:buClr>
                <a:srgbClr val="FFFFFF"/>
              </a:buClr>
              <a:buNone/>
            </a:pPr>
            <a:r>
              <a:rPr lang="cs-CZ" sz="3000">
                <a:ea typeface="+mn-lt"/>
                <a:cs typeface="+mn-lt"/>
              </a:rPr>
              <a:t>   (verbální či neverbální)</a:t>
            </a:r>
            <a:endParaRPr lang="cs-CZ" sz="3000">
              <a:cs typeface="Calibri" panose="020F0502020204030204"/>
            </a:endParaRPr>
          </a:p>
          <a:p>
            <a:pPr>
              <a:buClr>
                <a:srgbClr val="FFFFFF"/>
              </a:buClr>
            </a:pP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23746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C8E0E3-3512-4D9A-9A24-D3452EB5B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Komunikace v matematice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03F1CC-07A0-4CA0-A38D-9D23386FE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1" y="2142067"/>
            <a:ext cx="11348508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 jeden z problémů při vytváření matematických pojmů a samotné výuky matematiky </a:t>
            </a:r>
            <a:endParaRPr lang="cs-CZ" sz="3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52315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C8E0E3-3512-4D9A-9A24-D3452EB5B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Komunikace v matematice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03F1CC-07A0-4CA0-A38D-9D23386FE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1" y="2142067"/>
            <a:ext cx="11348508" cy="3649133"/>
          </a:xfrm>
        </p:spPr>
        <p:txBody>
          <a:bodyPr>
            <a:normAutofit/>
          </a:bodyPr>
          <a:lstStyle/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cca 99% problémů žáků v matematice je způsobeno problémy v komunikaci mezi žákem a okolním světem</a:t>
            </a:r>
            <a:endParaRPr lang="cs-CZ" sz="3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52559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A57B7A-1C6B-4A3C-A2DD-15230512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základní typy komunikace v matematice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05EA53-A444-4FCA-8283-83C87EAF8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komunikace v oblasti čtení matematického textu </a:t>
            </a:r>
            <a:endParaRPr lang="cs-CZ" sz="3000">
              <a:cs typeface="Calibri" panose="020F0502020204030204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komunikace verbální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komunikace verbálně symbolická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komunikace grafická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komunikace graficky symbolická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komunikace obrazově symbolická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komunikace obrazově názorná 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3974764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5AD0E2-43E2-4E7C-BD84-7D9E838B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dirty="0">
                <a:ea typeface="+mj-lt"/>
                <a:cs typeface="+mj-lt"/>
              </a:rPr>
              <a:t>  </a:t>
            </a:r>
            <a:endParaRPr lang="cs-CZ">
              <a:ea typeface="+mj-lt"/>
              <a:cs typeface="+mj-lt"/>
            </a:endParaRPr>
          </a:p>
          <a:p>
            <a:r>
              <a:rPr lang="cs-CZ" b="1" dirty="0">
                <a:ea typeface="+mj-lt"/>
                <a:cs typeface="+mj-lt"/>
              </a:rPr>
              <a:t>a) komunikace v oblasti čtení matematického textu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1AE39E-5F9A-4FD2-B75B-6A94EE0FA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čtení zadání matematických a slovních úloh a přepis textu do matematického jazyka</a:t>
            </a:r>
          </a:p>
          <a:p>
            <a:pPr marL="0" indent="0">
              <a:buClr>
                <a:srgbClr val="FFFFFF"/>
              </a:buClr>
              <a:buNone/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nepochopení otázky úlohy, odpovídají na jinou otázku, která není v textu uvedena nebo nesouvisí s řešením úlohy</a:t>
            </a:r>
          </a:p>
        </p:txBody>
      </p:sp>
    </p:spTree>
    <p:extLst>
      <p:ext uri="{BB962C8B-B14F-4D97-AF65-F5344CB8AC3E}">
        <p14:creationId xmlns:p14="http://schemas.microsoft.com/office/powerpoint/2010/main" val="38339298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5AD0E2-43E2-4E7C-BD84-7D9E838B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dirty="0">
                <a:ea typeface="+mj-lt"/>
                <a:cs typeface="+mj-lt"/>
              </a:rPr>
              <a:t>  </a:t>
            </a:r>
            <a:endParaRPr lang="cs-CZ">
              <a:ea typeface="+mj-lt"/>
              <a:cs typeface="+mj-lt"/>
            </a:endParaRPr>
          </a:p>
          <a:p>
            <a:r>
              <a:rPr lang="cs-CZ" b="1" dirty="0">
                <a:ea typeface="+mj-lt"/>
                <a:cs typeface="+mj-lt"/>
              </a:rPr>
              <a:t>a) komunikace v oblasti čtení matematického textu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1AE39E-5F9A-4FD2-B75B-6A94EE0FA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žáci mohou mít problémy s pochopením výrazů nebo předložek vyskytujících se v textu úlohy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 marL="0" indent="0">
              <a:buClr>
                <a:srgbClr val="FFFFFF"/>
              </a:buClr>
              <a:buNone/>
            </a:pPr>
            <a:r>
              <a:rPr lang="cs-CZ" sz="3000" i="1" dirty="0">
                <a:ea typeface="+mn-lt"/>
                <a:cs typeface="+mn-lt"/>
              </a:rPr>
              <a:t>   Koupíme 8 jogurtů po osmi korunách</a:t>
            </a:r>
            <a:r>
              <a:rPr lang="cs-CZ" sz="3000" dirty="0">
                <a:ea typeface="+mn-lt"/>
                <a:cs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09695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5AD0E2-43E2-4E7C-BD84-7D9E838B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dirty="0">
                <a:ea typeface="+mj-lt"/>
                <a:cs typeface="+mj-lt"/>
              </a:rPr>
              <a:t>  </a:t>
            </a:r>
            <a:endParaRPr lang="cs-CZ">
              <a:ea typeface="+mj-lt"/>
              <a:cs typeface="+mj-lt"/>
            </a:endParaRPr>
          </a:p>
          <a:p>
            <a:r>
              <a:rPr lang="cs-CZ" b="1" dirty="0">
                <a:ea typeface="+mj-lt"/>
                <a:cs typeface="+mj-lt"/>
              </a:rPr>
              <a:t>a) komunikace v oblasti čtení matematického textu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1AE39E-5F9A-4FD2-B75B-6A94EE0FA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žáci mohou mít problém se čtením symbolického zápisu a vlastní vizí</a:t>
            </a:r>
          </a:p>
          <a:p>
            <a:pPr marL="0" indent="0">
              <a:buClr>
                <a:srgbClr val="FFFFFF"/>
              </a:buClr>
              <a:buNone/>
            </a:pPr>
            <a:endParaRPr lang="cs-CZ" sz="30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3000" i="1" dirty="0">
                <a:ea typeface="+mn-lt"/>
                <a:cs typeface="+mn-lt"/>
              </a:rPr>
              <a:t>(např. číselný výraz 3 + 5 chápou více než výraz 5 - 3, </a:t>
            </a:r>
            <a:endParaRPr lang="cs-CZ" sz="300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3000" i="1" dirty="0">
                <a:ea typeface="+mn-lt"/>
                <a:cs typeface="+mn-lt"/>
              </a:rPr>
              <a:t>podobně 3 + (5 · 4) chápou lépe než výraz 3 + 5 · 4) 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endParaRPr lang="cs-CZ" sz="25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62969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D2BE1-50ED-49F7-8A45-B0853FA17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8" y="577850"/>
            <a:ext cx="11136841" cy="1456267"/>
          </a:xfrm>
        </p:spPr>
        <p:txBody>
          <a:bodyPr/>
          <a:lstStyle/>
          <a:p>
            <a:r>
              <a:rPr lang="cs-CZ" b="1" dirty="0">
                <a:cs typeface="Calibri Light"/>
              </a:rPr>
              <a:t>a) komunikace v oblasti čtení matematického textu</a:t>
            </a:r>
            <a:r>
              <a:rPr lang="cs-CZ" dirty="0">
                <a:cs typeface="Calibri Light"/>
              </a:rPr>
              <a:t> 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4CD152-61CF-46C0-A016-D1E9195D8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24567"/>
            <a:ext cx="10131425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další problémy mohou vznikat v různých symbolech pro různé operace</a:t>
            </a:r>
            <a:endParaRPr lang="cs-CZ" sz="3000">
              <a:cs typeface="Calibri"/>
            </a:endParaRPr>
          </a:p>
          <a:p>
            <a:pPr marL="0" indent="0">
              <a:buClr>
                <a:srgbClr val="FFFFFF"/>
              </a:buClr>
              <a:buNone/>
            </a:pPr>
            <a:endParaRPr lang="cs-CZ" sz="30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3000" dirty="0">
                <a:ea typeface="+mn-lt"/>
                <a:cs typeface="+mn-lt"/>
              </a:rPr>
              <a:t> </a:t>
            </a:r>
            <a:r>
              <a:rPr lang="cs-CZ" sz="3000" i="1" dirty="0">
                <a:ea typeface="+mn-lt"/>
                <a:cs typeface="+mn-lt"/>
              </a:rPr>
              <a:t>(např. označení desetinné čárky v psaném textu je znázorněno na kalkulačce tečkou, různé symboly pro násobení a dělení, apod.) </a:t>
            </a:r>
            <a:endParaRPr lang="cs-CZ" sz="30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064510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98719-8FC5-462F-BA3F-DC0386D35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b="1" dirty="0">
                <a:ea typeface="+mj-lt"/>
                <a:cs typeface="+mj-lt"/>
              </a:rPr>
              <a:t> 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  <a:p>
            <a:r>
              <a:rPr lang="cs-CZ" b="1" dirty="0">
                <a:ea typeface="+mj-lt"/>
                <a:cs typeface="+mj-lt"/>
              </a:rPr>
              <a:t>b) komunikace verbální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0EFD8A-7D68-4E6F-BB06-A1A571448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18734"/>
            <a:ext cx="10660591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pro správné vyjadřování žáků v matematice je potřeba, aby rozuměli matematickým pojmům, termínům a vztahům </a:t>
            </a:r>
          </a:p>
          <a:p>
            <a:pPr>
              <a:buClr>
                <a:srgbClr val="FFFFFF"/>
              </a:buClr>
            </a:pPr>
            <a:endParaRPr lang="cs-CZ" sz="3000" dirty="0">
              <a:cs typeface="Calibri" panose="020F0502020204030204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to vyžaduje jasnou představu o každém pojmu v duchu jeho definice </a:t>
            </a:r>
            <a:endParaRPr lang="cs-CZ" sz="30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603787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98719-8FC5-462F-BA3F-DC0386D35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b="1" dirty="0">
                <a:ea typeface="+mj-lt"/>
                <a:cs typeface="+mj-lt"/>
              </a:rPr>
              <a:t> 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  <a:p>
            <a:r>
              <a:rPr lang="cs-CZ" b="1" dirty="0">
                <a:ea typeface="+mj-lt"/>
                <a:cs typeface="+mj-lt"/>
              </a:rPr>
              <a:t>b) komunikace verbální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0EFD8A-7D68-4E6F-BB06-A1A571448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635" y="2374901"/>
            <a:ext cx="10660591" cy="364913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cs-CZ" sz="3000" u="sng" dirty="0">
                <a:ea typeface="+mn-lt"/>
                <a:cs typeface="+mn-lt"/>
              </a:rPr>
              <a:t>při rozvoji verbální komunikace si všímáme zda: </a:t>
            </a: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má žák v matematice dostatek prostoru pro to se verbálně vyjádřit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rozumí slovnímu vyjádření učitele </a:t>
            </a:r>
            <a:endParaRPr lang="cs-CZ" sz="3000">
              <a:cs typeface="Calibri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rozumí otázkám učitele 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není odmítán při slovním vyjádření, které není správné nebo nejlépe formulované - má přiměřenou slovní zásobu a rozumí používaným pojmům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0945951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226C1-8DBB-43AC-AF58-29ADD037D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c) komunikace verbálně symbolická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DB2D64-814E-42FE-9A18-CCC0E4041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533650"/>
            <a:ext cx="10131425" cy="364913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2500" dirty="0">
                <a:ea typeface="+mn-lt"/>
                <a:cs typeface="+mn-lt"/>
              </a:rPr>
              <a:t>souvisí s pochopením jednotlivých znaků</a:t>
            </a:r>
          </a:p>
          <a:p>
            <a:pPr>
              <a:buClr>
                <a:srgbClr val="FFFFFF"/>
              </a:buClr>
            </a:pPr>
            <a:r>
              <a:rPr lang="cs-CZ" sz="2500" u="sng" dirty="0">
                <a:ea typeface="+mn-lt"/>
                <a:cs typeface="+mn-lt"/>
              </a:rPr>
              <a:t>Zvládání: </a:t>
            </a:r>
          </a:p>
          <a:p>
            <a:pPr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verbální vyjádření zápisů číslic (0, 1, 2, .., 9)</a:t>
            </a:r>
          </a:p>
          <a:p>
            <a:pPr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zápisy čísel pomocí číslic</a:t>
            </a:r>
          </a:p>
          <a:p>
            <a:pPr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 znak pro rovnost a nerovnost</a:t>
            </a:r>
          </a:p>
          <a:p>
            <a:pPr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znaky pro operace</a:t>
            </a:r>
          </a:p>
          <a:p>
            <a:pPr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závorky</a:t>
            </a:r>
          </a:p>
          <a:p>
            <a:pPr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později zápis mocnin a odmocnin</a:t>
            </a:r>
          </a:p>
          <a:p>
            <a:pPr>
              <a:buClr>
                <a:srgbClr val="FFFFFF"/>
              </a:buClr>
            </a:pPr>
            <a:r>
              <a:rPr lang="cs-CZ" sz="2500" dirty="0">
                <a:ea typeface="+mn-lt"/>
                <a:cs typeface="+mn-lt"/>
              </a:rPr>
              <a:t>množinovou symboliku </a:t>
            </a:r>
            <a:endParaRPr lang="cs-CZ" sz="25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0539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25EDFE-D965-4655-A0BE-EEB85F801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EF9C3C-78B8-4955-A1B2-D73987638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75317"/>
            <a:ext cx="10131425" cy="3649133"/>
          </a:xfrm>
        </p:spPr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vyjádření učitele k jeho práci</a:t>
            </a: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nesrovnáváme  s ostatními žáky ve třídě </a:t>
            </a:r>
            <a:endParaRPr lang="cs-CZ" sz="3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26230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226C1-8DBB-43AC-AF58-29ADD037D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718" y="493183"/>
            <a:ext cx="10131425" cy="1456267"/>
          </a:xfrm>
        </p:spPr>
        <p:txBody>
          <a:bodyPr/>
          <a:lstStyle/>
          <a:p>
            <a:r>
              <a:rPr lang="cs-CZ" b="1" dirty="0">
                <a:ea typeface="+mj-lt"/>
                <a:cs typeface="+mj-lt"/>
              </a:rPr>
              <a:t>c) komunikace verbálně symbolická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DB2D64-814E-42FE-9A18-CCC0E4041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218" y="1940983"/>
            <a:ext cx="10724091" cy="364913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3000" dirty="0">
                <a:ea typeface="+mn-lt"/>
                <a:cs typeface="+mn-lt"/>
              </a:rPr>
              <a:t>náročné správně číst s porozuměním matematické symboly, dodržování pořadí při provádění operací, používat správnou symboliku k výpočtu </a:t>
            </a:r>
            <a:endParaRPr lang="cs-CZ" sz="3000">
              <a:cs typeface="Calibri"/>
            </a:endParaRPr>
          </a:p>
          <a:p>
            <a:pPr>
              <a:buClr>
                <a:srgbClr val="FFFFFF"/>
              </a:buClr>
            </a:pP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obtížné rozlišování a nesprávné čtení pro symboly porovnávání (menší, větší)</a:t>
            </a: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35102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0BA923-88A3-4D1F-8299-119B2B818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d) komunikace grafická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34AA53-E68C-478A-BC45-33942D876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zápisy číslic a čísel, zápisy algoritmů písemných operací, zápis zadání úloh, postup, řešení a odpověď</a:t>
            </a:r>
          </a:p>
          <a:p>
            <a:pPr marL="0" indent="0">
              <a:buClr>
                <a:srgbClr val="FFFFFF"/>
              </a:buClr>
              <a:buNone/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problémy v pravolevé orientaci vynakládá značné úsilí, aby správně napsalo číslice, které mají tzv. jednostrannou orientaci (např. 1, 3, 7)</a:t>
            </a:r>
            <a:endParaRPr lang="cs-CZ" sz="25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27632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0BA923-88A3-4D1F-8299-119B2B818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d) komunikace grafická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34AA53-E68C-478A-BC45-33942D876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1" y="2787650"/>
            <a:ext cx="10131425" cy="3649133"/>
          </a:xfrm>
        </p:spPr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problémy se vyskytují i u zápisu dvojciferných čísel a zápisů čísel s nulami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problémy s dodržováním stejné velikosti číslic v zápisu čísla, v zápisu zlomků, algebraických výrazů, apod.</a:t>
            </a:r>
            <a:endParaRPr lang="cs-CZ" sz="25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 sz="25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 sz="25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 sz="25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25299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0BA923-88A3-4D1F-8299-119B2B818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d) komunikace grafická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34AA53-E68C-478A-BC45-33942D876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311400"/>
            <a:ext cx="10131425" cy="3649133"/>
          </a:xfrm>
        </p:spPr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vhodné využívat sešity s pomocnými linkami, čtverečky nebo využití počítače k zápisu </a:t>
            </a:r>
          </a:p>
          <a:p>
            <a:pPr>
              <a:buClr>
                <a:srgbClr val="FFFFFF"/>
              </a:buClr>
            </a:pPr>
            <a:endParaRPr lang="cs-CZ" sz="25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sz="25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sz="25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 sz="25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24163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0BA923-88A3-4D1F-8299-119B2B818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d) komunikace grafická</a:t>
            </a:r>
            <a:r>
              <a:rPr lang="cs-CZ" dirty="0">
                <a:ea typeface="+mj-lt"/>
                <a:cs typeface="+mj-lt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34AA53-E68C-478A-BC45-33942D876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3041650"/>
            <a:ext cx="10131425" cy="3649133"/>
          </a:xfrm>
        </p:spPr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upravený písemný projev žáka není zárukou porozumění a zvládnutí matematického učiva 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častý příklad u žáků s SPU – opisují z tabule vzorově učitelův zápis, ale vůbec nerozumí tomu, co píší</a:t>
            </a:r>
          </a:p>
          <a:p>
            <a:pPr>
              <a:buClr>
                <a:srgbClr val="FFFFFF"/>
              </a:buClr>
            </a:pPr>
            <a:endParaRPr lang="cs-CZ" sz="25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sz="25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sz="25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sz="25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 sz="25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19607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410E77-5D80-4AE5-B1B7-326E1B5D6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9BB610F7-B80E-49CD-BF4A-6D2F6F0BB2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8177" y="214655"/>
            <a:ext cx="4865966" cy="6506631"/>
          </a:xfrm>
        </p:spPr>
      </p:pic>
    </p:spTree>
    <p:extLst>
      <p:ext uri="{BB962C8B-B14F-4D97-AF65-F5344CB8AC3E}">
        <p14:creationId xmlns:p14="http://schemas.microsoft.com/office/powerpoint/2010/main" val="225192400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B2530B-03D3-4E88-BB67-82B1BA62E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e) komunikace graficky symbolická</a:t>
            </a:r>
            <a:r>
              <a:rPr lang="cs-CZ" dirty="0">
                <a:ea typeface="+mj-lt"/>
                <a:cs typeface="+mj-lt"/>
              </a:rPr>
              <a:t> 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5D5F8FF-21DE-481E-BFB8-FE4A299C1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analogické problémy jako v rámci komunikaci grafické </a:t>
            </a:r>
          </a:p>
          <a:p>
            <a:pPr>
              <a:buClr>
                <a:srgbClr val="FFFFFF"/>
              </a:buClr>
            </a:pP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pro žáky s dyslexií je symbolický matematický zápis mnohdy čitelnější než zápis textem, je pro ně záchranou </a:t>
            </a: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 dirty="0">
              <a:cs typeface="Calibri"/>
            </a:endParaRPr>
          </a:p>
          <a:p>
            <a:pPr>
              <a:buClr>
                <a:srgbClr val="FFFFFF"/>
              </a:buClr>
            </a:pP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02802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18452F-5AA9-45A4-8DEC-851C35898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 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  <a:p>
            <a:r>
              <a:rPr lang="cs-CZ" b="1" dirty="0">
                <a:ea typeface="+mj-lt"/>
                <a:cs typeface="+mj-lt"/>
              </a:rPr>
              <a:t>f) komunikace obrazově symbolická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F4F448-8D32-48F4-BB50-ABF50FF05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18734"/>
            <a:ext cx="10131425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znázornění matematické situace pomocí obrázků (symbolické znázornění slovní nebo konstrukční úlohy) může umožnit žákům najít řešení </a:t>
            </a:r>
            <a:endParaRPr lang="cs-CZ" sz="3000"/>
          </a:p>
        </p:txBody>
      </p:sp>
    </p:spTree>
    <p:extLst>
      <p:ext uri="{BB962C8B-B14F-4D97-AF65-F5344CB8AC3E}">
        <p14:creationId xmlns:p14="http://schemas.microsoft.com/office/powerpoint/2010/main" val="40503621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18452F-5AA9-45A4-8DEC-851C35898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03767"/>
            <a:ext cx="10131425" cy="1456267"/>
          </a:xfrm>
        </p:spPr>
        <p:txBody>
          <a:bodyPr/>
          <a:lstStyle/>
          <a:p>
            <a:r>
              <a:rPr lang="cs-CZ" b="1" dirty="0">
                <a:ea typeface="+mj-lt"/>
                <a:cs typeface="+mj-lt"/>
              </a:rPr>
              <a:t> 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  <a:p>
            <a:r>
              <a:rPr lang="cs-CZ" b="1" dirty="0">
                <a:ea typeface="+mj-lt"/>
                <a:cs typeface="+mj-lt"/>
              </a:rPr>
              <a:t>f) komunikace obrazově symbolická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F4F448-8D32-48F4-BB50-ABF50FF05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35150"/>
            <a:ext cx="10131425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důležité je správné znázornění, které vyjadřuje skutečnou situaci v úloze</a:t>
            </a:r>
            <a:endParaRPr lang="cs-CZ" sz="3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50098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2DF64-9DB1-4939-93A8-17B08F3D7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g) komunikace obrazově názorná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3ECC63-C695-44A8-8A75-4D6D75981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3000" dirty="0">
                <a:ea typeface="+mn-lt"/>
                <a:cs typeface="+mn-lt"/>
              </a:rPr>
              <a:t>využívání obrázků ke znázornění matematických pojmů </a:t>
            </a:r>
            <a:endParaRPr lang="cs-CZ" sz="3000">
              <a:ea typeface="+mn-lt"/>
              <a:cs typeface="+mn-lt"/>
            </a:endParaRPr>
          </a:p>
          <a:p>
            <a:pPr marL="0" indent="0" algn="just">
              <a:buClr>
                <a:srgbClr val="FFFFFF"/>
              </a:buClr>
              <a:buNone/>
            </a:pPr>
            <a:r>
              <a:rPr lang="cs-CZ" sz="3000" dirty="0">
                <a:ea typeface="+mn-lt"/>
                <a:cs typeface="+mn-lt"/>
              </a:rPr>
              <a:t>   a vztahů </a:t>
            </a:r>
            <a:endParaRPr lang="cs-CZ" sz="3000">
              <a:cs typeface="Calibri" panose="020F0502020204030204"/>
            </a:endParaRP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přibližujeme zadání slovní úlohy, nástin řešení, znázornění geometrických útvarů obrázkem častokrát usnadní řešení </a:t>
            </a:r>
            <a:endParaRPr lang="cs-CZ" sz="3000"/>
          </a:p>
        </p:txBody>
      </p:sp>
    </p:spTree>
    <p:extLst>
      <p:ext uri="{BB962C8B-B14F-4D97-AF65-F5344CB8AC3E}">
        <p14:creationId xmlns:p14="http://schemas.microsoft.com/office/powerpoint/2010/main" val="1964852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1900BC-9641-4420-AE5E-70082547A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19100"/>
            <a:ext cx="10131425" cy="1456267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CF86F6-65B2-4F8C-9BFE-E0E4CF5C3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538817"/>
            <a:ext cx="11158008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hodnocením žáky motivujeme, povzbuzujeme do dalších činností </a:t>
            </a:r>
            <a:endParaRPr lang="cs-CZ" sz="3000"/>
          </a:p>
        </p:txBody>
      </p:sp>
    </p:spTree>
    <p:extLst>
      <p:ext uri="{BB962C8B-B14F-4D97-AF65-F5344CB8AC3E}">
        <p14:creationId xmlns:p14="http://schemas.microsoft.com/office/powerpoint/2010/main" val="182405731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00DCB4-7F66-4AC5-94C9-7F07B502A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cs-CZ" dirty="0"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7C1BDB-EC25-48FC-B2F7-1AF9E2654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134" y="1454150"/>
            <a:ext cx="10131425" cy="3649133"/>
          </a:xfrm>
        </p:spPr>
        <p:txBody>
          <a:bodyPr/>
          <a:lstStyle/>
          <a:p>
            <a:pPr algn="just">
              <a:spcBef>
                <a:spcPct val="0"/>
              </a:spcBef>
              <a:spcAft>
                <a:spcPts val="0"/>
              </a:spcAft>
            </a:pPr>
            <a:r>
              <a:rPr lang="cs-CZ" sz="3600" b="1" cap="all" dirty="0">
                <a:latin typeface="Calibri Light"/>
                <a:cs typeface="Calibri Light"/>
              </a:rPr>
              <a:t>komunikace nonverbální</a:t>
            </a:r>
            <a:r>
              <a:rPr lang="cs-CZ" sz="3600" cap="all" dirty="0">
                <a:latin typeface="Calibri Light"/>
                <a:cs typeface="Calibri Light"/>
              </a:rPr>
              <a:t> </a:t>
            </a:r>
            <a:endParaRPr lang="cs-CZ" sz="3600" dirty="0">
              <a:ea typeface="+mn-lt"/>
              <a:cs typeface="+mn-lt"/>
            </a:endParaRPr>
          </a:p>
          <a:p>
            <a:pPr marL="0" indent="0" algn="just">
              <a:spcBef>
                <a:spcPct val="0"/>
              </a:spcBef>
              <a:spcAft>
                <a:spcPts val="0"/>
              </a:spcAft>
              <a:buClr>
                <a:srgbClr val="FFFFFF"/>
              </a:buClr>
              <a:buNone/>
            </a:pPr>
            <a:endParaRPr lang="cs-CZ" sz="3600" cap="all" dirty="0">
              <a:latin typeface="Calibri Light"/>
              <a:cs typeface="Calibri Light"/>
            </a:endParaRPr>
          </a:p>
          <a:p>
            <a:pPr>
              <a:spcBef>
                <a:spcPct val="0"/>
              </a:spcBef>
              <a:spcAft>
                <a:spcPts val="0"/>
              </a:spcAft>
              <a:buClr>
                <a:srgbClr val="FFFFFF"/>
              </a:buClr>
            </a:pPr>
            <a:r>
              <a:rPr lang="cs-CZ" sz="3600" b="1" cap="all" dirty="0">
                <a:latin typeface="Calibri Light"/>
                <a:cs typeface="Calibri Light"/>
              </a:rPr>
              <a:t>komunikace činem</a:t>
            </a:r>
            <a:r>
              <a:rPr lang="cs-CZ" sz="3600" cap="all" dirty="0">
                <a:latin typeface="Calibri Light"/>
                <a:cs typeface="Calibri Light"/>
              </a:rPr>
              <a:t> 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9294325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69BEAA-5A3A-46EA-8E08-1B51B0154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závěrem: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8B2DEE-9842-408E-A301-5590EAB38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301" y="2057400"/>
            <a:ext cx="10131425" cy="3649133"/>
          </a:xfrm>
        </p:spPr>
        <p:txBody>
          <a:bodyPr/>
          <a:lstStyle/>
          <a:p>
            <a:r>
              <a:rPr lang="cs-CZ" sz="3000" b="1" dirty="0">
                <a:ea typeface="+mn-lt"/>
                <a:cs typeface="+mn-lt"/>
              </a:rPr>
              <a:t> </a:t>
            </a:r>
            <a:r>
              <a:rPr lang="cs-CZ" sz="3000" dirty="0">
                <a:ea typeface="+mn-lt"/>
                <a:cs typeface="+mn-lt"/>
              </a:rPr>
              <a:t>komunikační bariéry překonáváme volbou vhodných postupů a cvičení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v rámci individuálního přístupu k žákovi nalézáme komunikativní cesty a možnosti --&gt; využít pro úspěšnou práci v matematice </a:t>
            </a:r>
            <a:endParaRPr lang="cs-CZ" sz="3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39892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69BEAA-5A3A-46EA-8E08-1B51B0154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závěrem: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8B2DEE-9842-408E-A301-5590EAB38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8" y="1824567"/>
            <a:ext cx="10967508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využíváme nápravná cvičení, která pomohou žákům s komunikačními problémy </a:t>
            </a:r>
            <a:endParaRPr lang="cs-CZ" sz="3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65630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69BEAA-5A3A-46EA-8E08-1B51B0154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závěrem: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8B2DEE-9842-408E-A301-5590EAB38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718" y="1824567"/>
            <a:ext cx="10967508" cy="3649133"/>
          </a:xfrm>
        </p:spPr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manipulativní činnost žáka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 výuka prostřednictvím zážitků, ne pouze pamětná</a:t>
            </a:r>
            <a:r>
              <a:rPr lang="cs-CZ" sz="2500" dirty="0">
                <a:ea typeface="+mn-lt"/>
                <a:cs typeface="+mn-lt"/>
              </a:rPr>
              <a:t> </a:t>
            </a: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47506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69BEAA-5A3A-46EA-8E08-1B51B0154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a typeface="+mj-lt"/>
                <a:cs typeface="+mj-lt"/>
              </a:rPr>
              <a:t>závěrem:</a:t>
            </a:r>
            <a:r>
              <a:rPr lang="cs-CZ" dirty="0">
                <a:ea typeface="+mj-lt"/>
                <a:cs typeface="+mj-lt"/>
              </a:rPr>
              <a:t> 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8B2DEE-9842-408E-A301-5590EAB38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135" y="1993900"/>
            <a:ext cx="11644841" cy="3649133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dbáme na matematickou správnost a preciznost nabízených postupů </a:t>
            </a:r>
          </a:p>
        </p:txBody>
      </p:sp>
    </p:spTree>
    <p:extLst>
      <p:ext uri="{BB962C8B-B14F-4D97-AF65-F5344CB8AC3E}">
        <p14:creationId xmlns:p14="http://schemas.microsoft.com/office/powerpoint/2010/main" val="362119542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0818E-54DB-41F5-BBE3-68AB4BD15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videa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E4016F-3974-4899-9C0A-20386D1BF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1147424" cy="3649133"/>
          </a:xfrm>
        </p:spPr>
        <p:txBody>
          <a:bodyPr/>
          <a:lstStyle/>
          <a:p>
            <a:pPr>
              <a:buClr>
                <a:srgbClr val="FFFFFF"/>
              </a:buClr>
            </a:pPr>
            <a:r>
              <a:rPr lang="cs-CZ" sz="2500" dirty="0">
                <a:cs typeface="Calibri"/>
              </a:rPr>
              <a:t>Komunikace - problémy žáků s dyslexií při řešení slovních úloh: </a:t>
            </a:r>
            <a:r>
              <a:rPr lang="cs-CZ" sz="2500" dirty="0">
                <a:ea typeface="+mn-lt"/>
                <a:cs typeface="+mn-lt"/>
                <a:hlinkClick r:id="rId2"/>
              </a:rPr>
              <a:t>odkaz - video</a:t>
            </a:r>
            <a:endParaRPr lang="cs-CZ" sz="250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sz="25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2500" dirty="0"/>
              <a:t>Prof. Jarmila Novotná - Matematika , jazyk a komunikace: </a:t>
            </a:r>
            <a:r>
              <a:rPr lang="cs-CZ" sz="2500" dirty="0">
                <a:ea typeface="+mn-lt"/>
                <a:cs typeface="+mn-lt"/>
                <a:hlinkClick r:id="rId3"/>
              </a:rPr>
              <a:t>odkaz - video</a:t>
            </a:r>
            <a:endParaRPr lang="cs-CZ" sz="25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83444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7EEE57-3827-42F4-B0C8-6419A6A98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literatura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BD2BD2-7C5F-4BA7-A52A-1FB3BB669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500" dirty="0">
                <a:cs typeface="Calibri"/>
              </a:rPr>
              <a:t>Blažková, R. (2017). </a:t>
            </a:r>
            <a:r>
              <a:rPr lang="cs-CZ" sz="2500" i="1" dirty="0">
                <a:cs typeface="Calibri"/>
              </a:rPr>
              <a:t>Didaktika matematiky se zaměřením na specifické poruchy učení. </a:t>
            </a:r>
            <a:r>
              <a:rPr lang="cs-CZ" sz="2500" dirty="0">
                <a:cs typeface="Calibri"/>
              </a:rPr>
              <a:t>Brno: Masarykova univerzita. </a:t>
            </a:r>
            <a:r>
              <a:rPr lang="cs-CZ" sz="2500" b="1" dirty="0">
                <a:cs typeface="Calibri"/>
              </a:rPr>
              <a:t> </a:t>
            </a:r>
            <a:r>
              <a:rPr lang="cs-CZ" sz="2500" dirty="0">
                <a:cs typeface="Calibri"/>
              </a:rPr>
              <a:t> </a:t>
            </a:r>
            <a:endParaRPr lang="en-US" sz="2500" dirty="0">
              <a:ea typeface="+mn-lt"/>
              <a:cs typeface="+mn-lt"/>
            </a:endParaRPr>
          </a:p>
          <a:p>
            <a:pPr algn="just">
              <a:buClr>
                <a:srgbClr val="FFFFFF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69049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CDE602-9D4F-4844-9362-50E387998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CE2051-5E88-4850-9598-3E5791B27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000">
                <a:cs typeface="Calibri"/>
              </a:rPr>
              <a:t>Děkuji za pozornost.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119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228AA-833B-4957-962D-7F07D370B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žáci s dyskalkulií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37B3F2-8601-410E-902B-681A953AB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1" y="2438401"/>
            <a:ext cx="10131425" cy="364913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3000" dirty="0">
                <a:ea typeface="+mn-lt"/>
                <a:cs typeface="+mn-lt"/>
              </a:rPr>
              <a:t>hodnotíme, co zvládají a umí, ne to, co neumí (viz. Specifické chyby, str. 45 </a:t>
            </a:r>
            <a:r>
              <a:rPr lang="cs-CZ" sz="3000" dirty="0">
                <a:ea typeface="+mn-lt"/>
                <a:cs typeface="+mn-lt"/>
                <a:hlinkClick r:id="rId2"/>
              </a:rPr>
              <a:t>odkaz</a:t>
            </a:r>
            <a:r>
              <a:rPr lang="cs-CZ" sz="3000" dirty="0">
                <a:ea typeface="+mn-lt"/>
                <a:cs typeface="+mn-lt"/>
              </a:rPr>
              <a:t>)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z ústní nebo písemné formy vybíráme tu, při níž se žák snadněji a lépe vyjadřuje 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v písemných pracích kontrolujeme celý postup řešení, myšlenkové pochody žáka, ne jen výsledek úlohy</a:t>
            </a:r>
            <a:endParaRPr lang="cs-CZ" sz="3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348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228AA-833B-4957-962D-7F07D370B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žáci s dyskalkulií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37B3F2-8601-410E-902B-681A953AB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přiměřený obsahový i časový rozsah práce </a:t>
            </a:r>
          </a:p>
          <a:p>
            <a:pPr>
              <a:buClr>
                <a:srgbClr val="FFFFFF"/>
              </a:buClr>
            </a:pPr>
            <a:endParaRPr lang="cs-CZ" sz="3000" dirty="0">
              <a:cs typeface="Calibri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vhodně připravujeme zadání práce vzhledem k poruchám </a:t>
            </a:r>
          </a:p>
          <a:p>
            <a:pPr marL="0" indent="0">
              <a:buClr>
                <a:srgbClr val="FFFFFF"/>
              </a:buClr>
              <a:buNone/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případně radíme, se kterou úlohou má žák začít – nemusí odhadnout obtížnost úloh</a:t>
            </a:r>
            <a:endParaRPr lang="cs-CZ" sz="30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3947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47C01F-3A5D-40CB-8375-FD97D73E0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6E6E59-27E7-46BC-BAD0-341087252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3000" dirty="0">
                <a:ea typeface="+mn-lt"/>
                <a:cs typeface="+mn-lt"/>
              </a:rPr>
              <a:t>hodnotíme kvalitu práce (myšlenkové pochody, snahu, námahu), ne kvantitu </a:t>
            </a:r>
            <a:endParaRPr lang="cs-CZ" sz="3000" dirty="0">
              <a:cs typeface="Calibri" panose="020F0502020204030204"/>
            </a:endParaRPr>
          </a:p>
          <a:p>
            <a:pPr marL="0" indent="0" algn="just">
              <a:buClr>
                <a:srgbClr val="FFFFFF"/>
              </a:buClr>
              <a:buNone/>
            </a:pPr>
            <a:endParaRPr lang="cs-CZ" sz="3000" dirty="0">
              <a:ea typeface="+mn-lt"/>
              <a:cs typeface="+mn-lt"/>
            </a:endParaRPr>
          </a:p>
          <a:p>
            <a:pPr algn="just"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několik úloh, ve kterých žáci budou úspěšní </a:t>
            </a:r>
            <a:endParaRPr lang="cs-CZ" sz="3000" dirty="0">
              <a:cs typeface="Calibri"/>
            </a:endParaRPr>
          </a:p>
          <a:p>
            <a:pPr algn="just"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optimální prostředí (klid, pohoda) 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439548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73E46-D3F4-4845-973C-065962D24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3DFB5F-4D40-4CC7-AF44-934D437DF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>
                <a:ea typeface="+mn-lt"/>
                <a:cs typeface="+mn-lt"/>
              </a:rPr>
              <a:t>zpětná vazba, analýza chyb, metodické vedení </a:t>
            </a:r>
          </a:p>
          <a:p>
            <a:pPr>
              <a:buClr>
                <a:srgbClr val="FFFFFF"/>
              </a:buClr>
            </a:pPr>
            <a:endParaRPr lang="cs-CZ" sz="3000" dirty="0">
              <a:ea typeface="+mn-lt"/>
              <a:cs typeface="+mn-lt"/>
            </a:endParaRPr>
          </a:p>
          <a:p>
            <a:pPr>
              <a:buClr>
                <a:srgbClr val="FFFFFF"/>
              </a:buClr>
            </a:pPr>
            <a:r>
              <a:rPr lang="cs-CZ" sz="3000" dirty="0">
                <a:ea typeface="+mn-lt"/>
                <a:cs typeface="+mn-lt"/>
              </a:rPr>
              <a:t>využíváme cvičení s možností autoevaluace </a:t>
            </a:r>
          </a:p>
        </p:txBody>
      </p:sp>
    </p:spTree>
    <p:extLst>
      <p:ext uri="{BB962C8B-B14F-4D97-AF65-F5344CB8AC3E}">
        <p14:creationId xmlns:p14="http://schemas.microsoft.com/office/powerpoint/2010/main" val="16272804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1411</Words>
  <Application>Microsoft Office PowerPoint</Application>
  <PresentationFormat>Širokoúhlá obrazovka</PresentationFormat>
  <Paragraphs>243</Paragraphs>
  <Slides>57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61" baseType="lpstr">
      <vt:lpstr>Arial</vt:lpstr>
      <vt:lpstr>Calibri</vt:lpstr>
      <vt:lpstr>Calibri Light</vt:lpstr>
      <vt:lpstr>Celestial</vt:lpstr>
      <vt:lpstr>Speciální vzdělávací potřeby v matematice </vt:lpstr>
      <vt:lpstr>Hodnocení, IVP, komunikace v matematice</vt:lpstr>
      <vt:lpstr>Prezentace aplikace PowerPoint</vt:lpstr>
      <vt:lpstr>Prezentace aplikace PowerPoint</vt:lpstr>
      <vt:lpstr>Prezentace aplikace PowerPoint</vt:lpstr>
      <vt:lpstr>žáci s dyskalkulií </vt:lpstr>
      <vt:lpstr>žáci s dyskalkulií </vt:lpstr>
      <vt:lpstr>Prezentace aplikace PowerPoint</vt:lpstr>
      <vt:lpstr>Prezentace aplikace PowerPoint</vt:lpstr>
      <vt:lpstr>klasifikace žáků</vt:lpstr>
      <vt:lpstr>Prezentace aplikace PowerPoint</vt:lpstr>
      <vt:lpstr>Prezentace aplikace PowerPoint</vt:lpstr>
      <vt:lpstr>Prezentace aplikace PowerPoint</vt:lpstr>
      <vt:lpstr>Prezentace aplikace PowerPoint</vt:lpstr>
      <vt:lpstr>Individuální vzdělávací plán </vt:lpstr>
      <vt:lpstr>Individuální vzdělávací plán </vt:lpstr>
      <vt:lpstr>Individuální vzdělávací plán </vt:lpstr>
      <vt:lpstr>Individuální vzdělávací plán </vt:lpstr>
      <vt:lpstr>Individuální vzdělávací plán </vt:lpstr>
      <vt:lpstr>Význam IVP pro žáka </vt:lpstr>
      <vt:lpstr>Význam IVP pro žáka </vt:lpstr>
      <vt:lpstr>Individuální vzdělávací plán </vt:lpstr>
      <vt:lpstr>Význam IVP pro učitele</vt:lpstr>
      <vt:lpstr>Význam IVP pro učitele</vt:lpstr>
      <vt:lpstr>Individuální vzdělávací plán </vt:lpstr>
      <vt:lpstr>Význam IVP pro rodiče </vt:lpstr>
      <vt:lpstr>odkazy</vt:lpstr>
      <vt:lpstr>   Přístupy k nápravným opatřením </vt:lpstr>
      <vt:lpstr>Prezentace aplikace PowerPoint</vt:lpstr>
      <vt:lpstr>Komunikace v matematice</vt:lpstr>
      <vt:lpstr>Komunikace v matematice</vt:lpstr>
      <vt:lpstr>základní typy komunikace v matematice</vt:lpstr>
      <vt:lpstr>   a) komunikace v oblasti čtení matematického textu </vt:lpstr>
      <vt:lpstr>   a) komunikace v oblasti čtení matematického textu </vt:lpstr>
      <vt:lpstr>   a) komunikace v oblasti čtení matematického textu </vt:lpstr>
      <vt:lpstr>a) komunikace v oblasti čtení matematického textu </vt:lpstr>
      <vt:lpstr>   b) komunikace verbální </vt:lpstr>
      <vt:lpstr>   b) komunikace verbální </vt:lpstr>
      <vt:lpstr>c) komunikace verbálně symbolická </vt:lpstr>
      <vt:lpstr>c) komunikace verbálně symbolická </vt:lpstr>
      <vt:lpstr>d) komunikace grafická </vt:lpstr>
      <vt:lpstr>d) komunikace grafická </vt:lpstr>
      <vt:lpstr>d) komunikace grafická </vt:lpstr>
      <vt:lpstr>d) komunikace grafická </vt:lpstr>
      <vt:lpstr>Prezentace aplikace PowerPoint</vt:lpstr>
      <vt:lpstr>e) komunikace graficky symbolická </vt:lpstr>
      <vt:lpstr>   f) komunikace obrazově symbolická </vt:lpstr>
      <vt:lpstr>   f) komunikace obrazově symbolická </vt:lpstr>
      <vt:lpstr>g) komunikace obrazově názorná </vt:lpstr>
      <vt:lpstr>Prezentace aplikace PowerPoint</vt:lpstr>
      <vt:lpstr>závěrem: </vt:lpstr>
      <vt:lpstr>závěrem: </vt:lpstr>
      <vt:lpstr>závěrem: </vt:lpstr>
      <vt:lpstr>závěrem: </vt:lpstr>
      <vt:lpstr>videa</vt:lpstr>
      <vt:lpstr>literatura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Veseláková</dc:creator>
  <cp:lastModifiedBy>Jana Veseláková</cp:lastModifiedBy>
  <cp:revision>356</cp:revision>
  <dcterms:created xsi:type="dcterms:W3CDTF">2021-11-24T11:17:22Z</dcterms:created>
  <dcterms:modified xsi:type="dcterms:W3CDTF">2023-02-27T21:15:47Z</dcterms:modified>
</cp:coreProperties>
</file>