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76" r:id="rId7"/>
    <p:sldId id="257" r:id="rId8"/>
    <p:sldId id="281" r:id="rId9"/>
    <p:sldId id="265" r:id="rId10"/>
    <p:sldId id="277" r:id="rId11"/>
    <p:sldId id="268" r:id="rId12"/>
    <p:sldId id="269" r:id="rId13"/>
    <p:sldId id="270" r:id="rId14"/>
    <p:sldId id="260" r:id="rId15"/>
    <p:sldId id="261" r:id="rId16"/>
    <p:sldId id="272" r:id="rId17"/>
    <p:sldId id="273" r:id="rId18"/>
    <p:sldId id="274" r:id="rId19"/>
    <p:sldId id="275" r:id="rId20"/>
    <p:sldId id="278" r:id="rId21"/>
    <p:sldId id="282" r:id="rId22"/>
    <p:sldId id="279" r:id="rId23"/>
    <p:sldId id="317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17.03.2023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-XXdUMgESO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/>
              <a:t>Mgr</a:t>
            </a:r>
            <a:r>
              <a:rPr lang="cs-CZ" dirty="0"/>
              <a:t>. et Mgr. Michal </a:t>
            </a:r>
            <a:r>
              <a:rPr lang="cs-CZ" dirty="0" err="1"/>
              <a:t>Škerle</a:t>
            </a:r>
            <a:r>
              <a:rPr lang="cs-CZ" dirty="0"/>
              <a:t> (</a:t>
            </a:r>
            <a:r>
              <a:rPr lang="cs-CZ" dirty="0" err="1"/>
              <a:t>učo</a:t>
            </a:r>
            <a:r>
              <a:rPr lang="cs-CZ" dirty="0"/>
              <a:t> 145399)</a:t>
            </a:r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54732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2074333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633386" y="143616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067" y="1785774"/>
            <a:ext cx="8908355" cy="47586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C413A59-9033-4904-B6F9-ED9911502E21}"/>
              </a:ext>
            </a:extLst>
          </p:cNvPr>
          <p:cNvSpPr txBox="1">
            <a:spLocks/>
          </p:cNvSpPr>
          <p:nvPr/>
        </p:nvSpPr>
        <p:spPr>
          <a:xfrm>
            <a:off x="844413" y="285284"/>
            <a:ext cx="7513976" cy="66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Standardy finanční gramotnosti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2867196-E59D-4E78-A505-E6E1102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4000"/>
          </a:blip>
          <a:srcRect l="2773" t="34984" r="51299" b="33262"/>
          <a:stretch>
            <a:fillRect/>
          </a:stretch>
        </p:blipFill>
        <p:spPr bwMode="auto">
          <a:xfrm>
            <a:off x="633386" y="880577"/>
            <a:ext cx="10184868" cy="29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8E4D2FD-E627-4D12-A8F0-32A56F2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49439" t="34984" r="3669" b="33262"/>
          <a:stretch>
            <a:fillRect/>
          </a:stretch>
        </p:blipFill>
        <p:spPr bwMode="auto">
          <a:xfrm>
            <a:off x="633386" y="3761011"/>
            <a:ext cx="10184868" cy="29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4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forma peněz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cizí měny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https://www.youtube.com/watch?v=rF4vJpMGXYU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https://www.youtube.com/watch?v=EQ-wc7jQOe8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4"/>
              </a:rPr>
              <a:t>https://www.youtube.com/watch?v=-XXdUMgESO0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Jaký je finančně gramotný člověk?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/>
              <a:t>uplatňuje svá práva a plní své povinnosti</a:t>
            </a:r>
            <a:endParaRPr lang="cs-CZ" sz="2400" dirty="0"/>
          </a:p>
          <a:p>
            <a:r>
              <a:rPr lang="cs-CZ" sz="2400" i="1" dirty="0"/>
              <a:t>řeší finanční problémy včas</a:t>
            </a:r>
            <a:endParaRPr lang="cs-CZ" sz="2400" dirty="0"/>
          </a:p>
          <a:p>
            <a:r>
              <a:rPr lang="cs-CZ" sz="2400" i="1" dirty="0"/>
              <a:t>má přehled o svých výdajích a příjmech</a:t>
            </a:r>
            <a:endParaRPr lang="cs-CZ" sz="2400" dirty="0"/>
          </a:p>
          <a:p>
            <a:r>
              <a:rPr lang="cs-CZ" sz="2400" i="1" dirty="0"/>
              <a:t>žije úměrně svým finančním možnostem</a:t>
            </a:r>
            <a:endParaRPr lang="cs-CZ" sz="2400" dirty="0"/>
          </a:p>
          <a:p>
            <a:r>
              <a:rPr lang="cs-CZ" sz="2400" i="1" dirty="0"/>
              <a:t>rozumí výhodám (finančního) plánování</a:t>
            </a:r>
            <a:endParaRPr lang="cs-CZ" sz="2400" dirty="0"/>
          </a:p>
          <a:p>
            <a:r>
              <a:rPr lang="cs-CZ" sz="2400" i="1" dirty="0"/>
              <a:t>vytváří finanční rezervy a řeší včas zabezpečení </a:t>
            </a:r>
            <a:r>
              <a:rPr lang="nl-NL" sz="2400" i="1" dirty="0"/>
              <a:t>na dobu, kdy nebude schopen dosahovat příjmů</a:t>
            </a:r>
            <a:endParaRPr lang="nl-NL" sz="2400" dirty="0"/>
          </a:p>
          <a:p>
            <a:r>
              <a:rPr lang="cs-CZ" sz="2400" i="1" dirty="0"/>
              <a:t>uchovává důležité doklady a chrání své osobní údaje</a:t>
            </a:r>
            <a:endParaRPr lang="cs-CZ" sz="2400" dirty="0"/>
          </a:p>
          <a:p>
            <a:r>
              <a:rPr lang="cs-CZ" sz="2400" i="1" dirty="0"/>
              <a:t>splácí své dluhy včas a v plné výši</a:t>
            </a:r>
            <a:endParaRPr lang="cs-CZ" sz="2400" dirty="0"/>
          </a:p>
          <a:p>
            <a:r>
              <a:rPr lang="cs-CZ" sz="2400" i="1" dirty="0"/>
              <a:t>směřuje k dosažení finanční prosperity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/>
              <a:t>RVP základního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místech.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První </a:t>
            </a:r>
            <a:r>
              <a:rPr lang="cs-CZ" b="1" dirty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Druhý stupeň</a:t>
            </a:r>
          </a:p>
          <a:p>
            <a:r>
              <a:rPr lang="cs-CZ" b="1" dirty="0"/>
              <a:t>„Člověk a společnost“, „Člověk, stát a hospodářství“, „Člověk a svět práce“, „Provoz a údržba domácnosti“ , </a:t>
            </a:r>
          </a:p>
          <a:p>
            <a:r>
              <a:rPr lang="cs-CZ" dirty="0"/>
              <a:t>lze očekávat postupné rozšiřování výuky FG  </a:t>
            </a:r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- gymnázia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RVP G je FG zakotvena v části </a:t>
            </a:r>
            <a:r>
              <a:rPr lang="cs-CZ" b="1" dirty="0"/>
              <a:t>„Člověk a svět práce“</a:t>
            </a:r>
            <a:r>
              <a:rPr lang="cs-CZ" dirty="0"/>
              <a:t>, která obsahuje tyto části:</a:t>
            </a:r>
          </a:p>
          <a:p>
            <a:r>
              <a:rPr lang="cs-CZ" dirty="0"/>
              <a:t>Trh práce a profesní volba – to je v podstatě kariérové poradenství</a:t>
            </a:r>
          </a:p>
          <a:p>
            <a:r>
              <a:rPr lang="pl-PL" dirty="0"/>
              <a:t>Pracovněprávní vztahy – ta je zaměřena na právo </a:t>
            </a:r>
            <a:r>
              <a:rPr lang="cs-CZ" dirty="0"/>
              <a:t>a bezpečnost práce</a:t>
            </a:r>
          </a:p>
          <a:p>
            <a:r>
              <a:rPr lang="cs-CZ" dirty="0"/>
              <a:t>Tržní ekonomika – tj. základy ekonomické gramotnosti (</a:t>
            </a:r>
            <a:r>
              <a:rPr lang="cs-CZ" dirty="0" err="1"/>
              <a:t>ekon</a:t>
            </a:r>
            <a:r>
              <a:rPr lang="cs-CZ" dirty="0"/>
              <a:t>. pojmy, subjekty, marketing)</a:t>
            </a:r>
          </a:p>
          <a:p>
            <a:r>
              <a:rPr lang="cs-CZ" dirty="0"/>
              <a:t>Národní hospodářství a úloha státu v ekonomice – zaměřeno na základy makroekonomie (fiskální, monetární, sociální politika)</a:t>
            </a:r>
          </a:p>
          <a:p>
            <a:r>
              <a:rPr lang="cs-CZ" dirty="0"/>
              <a:t>a konečně </a:t>
            </a:r>
            <a:r>
              <a:rPr lang="cs-CZ" b="1" dirty="0"/>
              <a:t>Finance </a:t>
            </a:r>
            <a:r>
              <a:rPr lang="cs-CZ" dirty="0"/>
              <a:t>– ty jsou zde popsány v podstatě přesně podle Standardů FG.</a:t>
            </a:r>
          </a:p>
        </p:txBody>
      </p:sp>
    </p:spTree>
    <p:extLst>
      <p:ext uri="{BB962C8B-B14F-4D97-AF65-F5344CB8AC3E}">
        <p14:creationId xmlns:p14="http://schemas.microsoft.com/office/powerpoint/2010/main" val="264108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– SOŠ (obory 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se zde objevuje již v </a:t>
            </a:r>
            <a:r>
              <a:rPr lang="cs-CZ" b="1" dirty="0"/>
              <a:t>klíčových kompetencích</a:t>
            </a:r>
            <a:r>
              <a:rPr lang="cs-CZ" dirty="0"/>
              <a:t>, a to v sekci </a:t>
            </a:r>
            <a:r>
              <a:rPr lang="cs-CZ" b="1" dirty="0"/>
              <a:t>„Personální a sociální kompetence“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Dále je zakotvena ve </a:t>
            </a:r>
            <a:r>
              <a:rPr lang="cs-CZ" b="1" dirty="0"/>
              <a:t>„Společenskovědním vzdělávání“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matematickém vzdělávání se pak objevuje finanční matematika.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rámci revize RVP se finanční gramotnost bude posouvat do samostatné sekce EKONOMICKÉHO VZDĚLÁVÁNÍ.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Lze očekávat, že bude ještě více podporováno propojení finanční gramotnosti se světem práce. Obojí se spojuje právě v Ekonomické gramotnosti, která bude v příštích letech ještě více akcentována.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6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SOU (obory 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je stejně jako u SOŠ uvedena již v klíčových kompetencích.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V obsahu učiva pak najdeme v části „</a:t>
            </a:r>
            <a:r>
              <a:rPr lang="cs-CZ" b="1" dirty="0"/>
              <a:t>Člověk a společnost“:</a:t>
            </a:r>
            <a:endParaRPr lang="cs-CZ" dirty="0"/>
          </a:p>
          <a:p>
            <a:r>
              <a:rPr lang="cs-CZ" b="1" i="1" dirty="0"/>
              <a:t>hospodaření jednotlivce a rodiny; řešení krizových finančních situací, sociální zajištění občanů </a:t>
            </a:r>
          </a:p>
          <a:p>
            <a:endParaRPr lang="cs-CZ" b="1" i="1" dirty="0"/>
          </a:p>
          <a:p>
            <a:pPr marL="0" indent="0">
              <a:buNone/>
            </a:pPr>
            <a:r>
              <a:rPr lang="cs-CZ" dirty="0"/>
              <a:t>Oproti SOŠ je zde navíc část </a:t>
            </a:r>
            <a:r>
              <a:rPr lang="cs-CZ" b="1" dirty="0"/>
              <a:t>„Člověk a hospodářství“</a:t>
            </a:r>
            <a:r>
              <a:rPr lang="cs-CZ" dirty="0"/>
              <a:t>, která je sice více zaměřená ekonomicky, obsahuje </a:t>
            </a:r>
            <a:r>
              <a:rPr lang="pl-PL" dirty="0"/>
              <a:t>ale i část FG. Více se zde klade důraz na oblast </a:t>
            </a:r>
            <a:r>
              <a:rPr lang="cs-CZ" dirty="0"/>
              <a:t>spojenou se zaměstnáním (mzdy apod.)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7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/>
              <a:t>Proč je finanční vzdělávání důležité?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</a:p>
          <a:p>
            <a:r>
              <a:rPr lang="cs-CZ" sz="2400" b="1" dirty="0"/>
              <a:t>Tržní ekonomika je na penězích postavena a my se musíme naučit s penězi zacházet. </a:t>
            </a:r>
          </a:p>
          <a:p>
            <a:r>
              <a:rPr lang="cs-CZ" sz="2400" b="1" dirty="0"/>
              <a:t>A 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</a:p>
          <a:p>
            <a:r>
              <a:rPr lang="cs-CZ" sz="2400" b="1" dirty="0"/>
              <a:t>Bez peněz se v dnešním světě zkrátka nedá žít. </a:t>
            </a:r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609600"/>
            <a:ext cx="8810363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Nástavby (obory 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Zde se FG opět objevuje již v klíčových kompetencích, ovšem tentokrát v části </a:t>
            </a:r>
            <a:r>
              <a:rPr lang="cs-CZ" b="1" dirty="0"/>
              <a:t>„Matematická a finanční gramotnost“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FG je pak součástí MATEMATICKÉHO VZDĚLÁVÁNÍ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Nicméně FG zde není příliš uchopena ani v RVP – nejspíš se předpokládá, že ji mají žáci nabýt již v rámci SOU.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0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zařadit FG do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samostatný předmět povinný/volitelný</a:t>
            </a:r>
          </a:p>
          <a:p>
            <a:r>
              <a:rPr lang="cs-CZ" dirty="0"/>
              <a:t>součást jiných předmětů (OV, ZSV, Člověk a jeho svět, Ekonomika, …)</a:t>
            </a:r>
          </a:p>
          <a:p>
            <a:r>
              <a:rPr lang="cs-CZ" dirty="0"/>
              <a:t>projektové dny</a:t>
            </a:r>
          </a:p>
          <a:p>
            <a:r>
              <a:rPr lang="cs-CZ" dirty="0"/>
              <a:t>přednášky odborníku z praxe / workshopy</a:t>
            </a:r>
          </a:p>
          <a:p>
            <a:r>
              <a:rPr lang="cs-CZ" dirty="0"/>
              <a:t>soutěže (např. Rozpočti si to! nebo Dr. Zdědil a Dr. Zdražil)</a:t>
            </a:r>
          </a:p>
        </p:txBody>
      </p:sp>
    </p:spTree>
    <p:extLst>
      <p:ext uri="{BB962C8B-B14F-4D97-AF65-F5344CB8AC3E}">
        <p14:creationId xmlns:p14="http://schemas.microsoft.com/office/powerpoint/2010/main" val="96756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Arial" pitchFamily="34" charset="0"/>
              </a:rPr>
              <a:t>Co by si žáci měli odnést z výuky FG?</a:t>
            </a:r>
            <a:br>
              <a:rPr lang="cs-CZ" dirty="0"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Velmi obecně řečeno:</a:t>
            </a:r>
          </a:p>
          <a:p>
            <a:r>
              <a:rPr lang="cs-CZ" dirty="0"/>
              <a:t>mám-li peníze – KAM s NIMI</a:t>
            </a:r>
          </a:p>
          <a:p>
            <a:r>
              <a:rPr lang="cs-CZ" dirty="0"/>
              <a:t>nemám-li peníze – nekvalifikovaně se NEZADLUŽOVAT</a:t>
            </a:r>
          </a:p>
          <a:p>
            <a:r>
              <a:rPr lang="cs-CZ" dirty="0"/>
              <a:t>ZAJIŠŤOVAT se před riziky – např. vhodným pojištěním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Cílem není, aby člověk uměl zcela sám jednat, ale:</a:t>
            </a:r>
          </a:p>
          <a:p>
            <a:r>
              <a:rPr lang="cs-CZ" dirty="0"/>
              <a:t>poučeně jednat s finančním poradcem</a:t>
            </a:r>
          </a:p>
          <a:p>
            <a:r>
              <a:rPr lang="cs-CZ" dirty="0"/>
              <a:t>nepodlehnout běžným finančním trikům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Startovací témata ve výuce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Jízda načerno</a:t>
            </a:r>
          </a:p>
          <a:p>
            <a:r>
              <a:rPr lang="cs-CZ" dirty="0"/>
              <a:t>Navyšování dluhu v různých fázích</a:t>
            </a:r>
          </a:p>
          <a:p>
            <a:r>
              <a:rPr lang="cs-CZ" dirty="0"/>
              <a:t>Nákup na splátky</a:t>
            </a:r>
          </a:p>
          <a:p>
            <a:r>
              <a:rPr lang="cs-CZ" dirty="0"/>
              <a:t>Rizika úvěrů</a:t>
            </a:r>
          </a:p>
          <a:p>
            <a:r>
              <a:rPr lang="cs-CZ" dirty="0"/>
              <a:t>Klamy reklamy</a:t>
            </a:r>
          </a:p>
          <a:p>
            <a:r>
              <a:rPr lang="cs-CZ" dirty="0"/>
              <a:t>Smlouvy / předsmluvní formuláře</a:t>
            </a:r>
          </a:p>
          <a:p>
            <a:r>
              <a:rPr lang="cs-CZ" dirty="0"/>
              <a:t>Příběhy kolem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36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Některé příklady finančně negramotných lidí.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Podle dotazníkového šetření Ministerstva financí z roku 2016:</a:t>
            </a:r>
          </a:p>
          <a:p>
            <a:r>
              <a:rPr lang="cs-CZ" b="1" dirty="0"/>
              <a:t>2/3 dospělých se nechovají ekonomicky zodpovědně </a:t>
            </a:r>
            <a:r>
              <a:rPr lang="cs-CZ" dirty="0"/>
              <a:t>(ekonomicky zodpovědný člověk je zjednodušeně ten, který lépe využívá finanční produkty, využívá svá práva a zodpovědněji se rozhoduje ve světě financí)</a:t>
            </a:r>
          </a:p>
          <a:p>
            <a:r>
              <a:rPr lang="cs-CZ" b="1" dirty="0"/>
              <a:t>57 % domácností nesestavuje rodinný rozpočet</a:t>
            </a:r>
            <a:endParaRPr lang="cs-CZ" dirty="0"/>
          </a:p>
          <a:p>
            <a:r>
              <a:rPr lang="cs-CZ" b="1" dirty="0"/>
              <a:t>37 % </a:t>
            </a:r>
            <a:r>
              <a:rPr lang="cs-CZ" dirty="0"/>
              <a:t>respondentů </a:t>
            </a:r>
            <a:r>
              <a:rPr lang="cs-CZ" b="1" dirty="0"/>
              <a:t>si nedokáže představit, jak by řešili 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/>
              <a:t>19 % dospělých aktivně nespoří </a:t>
            </a:r>
            <a:r>
              <a:rPr lang="cs-CZ" dirty="0"/>
              <a:t>(a většina těch, co spoří, tak činí na běžném účtu nebo v hotovosti)</a:t>
            </a:r>
          </a:p>
          <a:p>
            <a:r>
              <a:rPr lang="cs-CZ" b="1" dirty="0"/>
              <a:t>15 % domácností nepokryje své životní náklady </a:t>
            </a:r>
            <a:r>
              <a:rPr lang="pl-PL" b="1" dirty="0"/>
              <a:t>v případě výpadku příjmů ani po dobu jednoho měsíce</a:t>
            </a:r>
            <a:endParaRPr lang="pl-PL" dirty="0"/>
          </a:p>
          <a:p>
            <a:r>
              <a:rPr lang="cs-CZ" b="1" dirty="0"/>
              <a:t>42 %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/>
              <a:t>85 %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698" y="133082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747713"/>
            <a:ext cx="8306874" cy="6126894"/>
          </a:xfrm>
        </p:spPr>
      </p:pic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</a:p>
          <a:p>
            <a:r>
              <a:rPr lang="cs-CZ" sz="2200" dirty="0"/>
              <a:t>Následně u nás vznikl </a:t>
            </a:r>
            <a:r>
              <a:rPr lang="cs-CZ" sz="2200" b="1" dirty="0"/>
              <a:t>Systém budování finanční gramotnosti </a:t>
            </a:r>
            <a:r>
              <a:rPr lang="cs-CZ" sz="2200" dirty="0"/>
              <a:t>na základních a středních školách (2007) a později i 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1676728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728980" y="168387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2650067" y="846519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22" y="1417638"/>
            <a:ext cx="8789342" cy="512676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hnutá šipka doprava 14">
            <a:extLst>
              <a:ext uri="{FF2B5EF4-FFF2-40B4-BE49-F238E27FC236}">
                <a16:creationId xmlns:a16="http://schemas.microsoft.com/office/drawing/2014/main" id="{DC1353AF-E939-4918-98C6-A20A70742FF2}"/>
              </a:ext>
            </a:extLst>
          </p:cNvPr>
          <p:cNvSpPr/>
          <p:nvPr/>
        </p:nvSpPr>
        <p:spPr>
          <a:xfrm rot="18799600">
            <a:off x="4448150" y="5509253"/>
            <a:ext cx="516105" cy="1576856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>
            <a:extLst>
              <a:ext uri="{FF2B5EF4-FFF2-40B4-BE49-F238E27FC236}">
                <a16:creationId xmlns:a16="http://schemas.microsoft.com/office/drawing/2014/main" id="{8FD9E3F5-B32C-441C-B06E-524B24CF262B}"/>
              </a:ext>
            </a:extLst>
          </p:cNvPr>
          <p:cNvSpPr/>
          <p:nvPr/>
        </p:nvSpPr>
        <p:spPr>
          <a:xfrm rot="18799600">
            <a:off x="2752301" y="4459411"/>
            <a:ext cx="678874" cy="1895901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0">
            <a:extLst>
              <a:ext uri="{FF2B5EF4-FFF2-40B4-BE49-F238E27FC236}">
                <a16:creationId xmlns:a16="http://schemas.microsoft.com/office/drawing/2014/main" id="{38A2F053-61B7-482F-A964-A2CB1F4B298F}"/>
              </a:ext>
            </a:extLst>
          </p:cNvPr>
          <p:cNvSpPr/>
          <p:nvPr/>
        </p:nvSpPr>
        <p:spPr>
          <a:xfrm rot="4010059">
            <a:off x="674278" y="3238352"/>
            <a:ext cx="1916929" cy="13928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3A728F0-292C-4C6D-BC7E-4096C3D2B629}"/>
              </a:ext>
            </a:extLst>
          </p:cNvPr>
          <p:cNvSpPr txBox="1">
            <a:spLocks/>
          </p:cNvSpPr>
          <p:nvPr/>
        </p:nvSpPr>
        <p:spPr>
          <a:xfrm>
            <a:off x="850006" y="274638"/>
            <a:ext cx="110615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Historie finančního vzdělávání v ČR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2BA55A5-0716-4AF8-BA75-652AEDD3A28B}"/>
              </a:ext>
            </a:extLst>
          </p:cNvPr>
          <p:cNvSpPr txBox="1"/>
          <p:nvPr/>
        </p:nvSpPr>
        <p:spPr>
          <a:xfrm>
            <a:off x="1353597" y="1928802"/>
            <a:ext cx="89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2005 – Usnesení vlády ČR č. 1594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948E35-FD35-4336-8E06-4165E621BD1D}"/>
              </a:ext>
            </a:extLst>
          </p:cNvPr>
          <p:cNvSpPr txBox="1"/>
          <p:nvPr/>
        </p:nvSpPr>
        <p:spPr>
          <a:xfrm>
            <a:off x="1428716" y="2500306"/>
            <a:ext cx="95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2007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Systém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budování finanční gramotnosti (SBFG) na ZŠ a SŠ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91A559-6C96-455C-8102-5CE1DA115521}"/>
              </a:ext>
            </a:extLst>
          </p:cNvPr>
          <p:cNvSpPr txBox="1"/>
          <p:nvPr/>
        </p:nvSpPr>
        <p:spPr>
          <a:xfrm>
            <a:off x="1570636" y="3071810"/>
            <a:ext cx="962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2010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Národní strategie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finančního vzdělávání (NSFV); </a:t>
            </a:r>
          </a:p>
          <a:p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          v gesci Ministerstva financí ve spolupráci s MPO a MŠMT.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0127517-60AB-4AA2-AD2F-46CB9E720331}"/>
              </a:ext>
            </a:extLst>
          </p:cNvPr>
          <p:cNvSpPr txBox="1"/>
          <p:nvPr/>
        </p:nvSpPr>
        <p:spPr>
          <a:xfrm>
            <a:off x="3761400" y="5224059"/>
            <a:ext cx="52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Rámcový vzdělávací program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40A2937-0654-4499-8726-6A7BFEDB93E7}"/>
              </a:ext>
            </a:extLst>
          </p:cNvPr>
          <p:cNvSpPr txBox="1"/>
          <p:nvPr/>
        </p:nvSpPr>
        <p:spPr>
          <a:xfrm>
            <a:off x="5476869" y="60976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BD56C3-D744-411A-BAB5-96880775212A}"/>
              </a:ext>
            </a:extLst>
          </p:cNvPr>
          <p:cNvSpPr txBox="1"/>
          <p:nvPr/>
        </p:nvSpPr>
        <p:spPr>
          <a:xfrm>
            <a:off x="3091738" y="4566227"/>
            <a:ext cx="7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Od září 2013 jsou školy povinny tyto standardy začlenit do ŠVP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DB47C2B-507B-4BCD-B27B-2C7607EAA527}"/>
              </a:ext>
            </a:extLst>
          </p:cNvPr>
          <p:cNvSpPr txBox="1"/>
          <p:nvPr/>
        </p:nvSpPr>
        <p:spPr>
          <a:xfrm>
            <a:off x="1195593" y="1508913"/>
            <a:ext cx="66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2003 – OECD: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Project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E372D88-F597-4D6A-BF94-56531B068D95}"/>
              </a:ext>
            </a:extLst>
          </p:cNvPr>
          <p:cNvSpPr/>
          <p:nvPr/>
        </p:nvSpPr>
        <p:spPr>
          <a:xfrm>
            <a:off x="2446274" y="4012919"/>
            <a:ext cx="874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Standardy finanční gramotnosti (nové standardy od r. 2017)</a:t>
            </a:r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/>
              <a:t>Finanční gramotnost je souhrn znalostí, dovedností a postojů, nezbytných </a:t>
            </a:r>
            <a:r>
              <a:rPr lang="cs-CZ" sz="2400" b="1" i="1" dirty="0">
                <a:solidFill>
                  <a:srgbClr val="92D050"/>
                </a:solidFill>
              </a:rPr>
              <a:t>k dosažení finanční prosperity </a:t>
            </a:r>
            <a:r>
              <a:rPr lang="cs-CZ" sz="2400" b="1" i="1" dirty="0"/>
              <a:t>prostřednictvím zodpovědného finančního rozhodování.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2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56" y="261871"/>
            <a:ext cx="9350061" cy="1320800"/>
          </a:xfrm>
        </p:spPr>
        <p:txBody>
          <a:bodyPr>
            <a:normAutofit/>
          </a:bodyPr>
          <a:lstStyle/>
          <a:p>
            <a:r>
              <a:rPr lang="cs-CZ" sz="2400" dirty="0"/>
              <a:t>Finanční gramotnost se zabývá rozsáhlou oblastí osobních financí, a proto se rozděluje do několika specifických oblastí: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972" y="1120462"/>
            <a:ext cx="8952030" cy="5563673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rozpočtová gramotnost</a:t>
            </a:r>
            <a:r>
              <a:rPr lang="cs-CZ" u="sng" dirty="0"/>
              <a:t> </a:t>
            </a:r>
            <a:r>
              <a:rPr lang="cs-CZ" dirty="0"/>
              <a:t>je schopnost spravovat osobní nebo rodinný rozpočet a zároveň dělat správná finanční rozhodnutí v různých situacích. Rozpočtová gramotnost zahrnuje vedle výše popsané obecné složky také dvě složky specializované: správu finančních aktiv (např. vkladů, investic a pojištění) a správu finančních závazků (např. úvěrů nebo leasingu)</a:t>
            </a:r>
          </a:p>
          <a:p>
            <a:pPr lvl="0"/>
            <a:r>
              <a:rPr lang="cs-CZ" b="1" u="sng" dirty="0"/>
              <a:t>cenová gramotnost</a:t>
            </a:r>
            <a:r>
              <a:rPr lang="cs-CZ" u="sng" dirty="0"/>
              <a:t> </a:t>
            </a:r>
            <a:r>
              <a:rPr lang="cs-CZ" dirty="0"/>
              <a:t>představují kompetence nezbytné pro porozumění cenovým mechanismům a inflaci,</a:t>
            </a:r>
          </a:p>
          <a:p>
            <a:pPr lvl="0"/>
            <a:r>
              <a:rPr lang="cs-CZ" b="1" u="sng" dirty="0"/>
              <a:t>peněžní gramotnost</a:t>
            </a:r>
            <a:r>
              <a:rPr lang="cs-CZ" u="sng" dirty="0"/>
              <a:t> </a:t>
            </a:r>
            <a:r>
              <a:rPr lang="cs-CZ" dirty="0"/>
              <a:t>je schopnost spravovat hotovostní a bezhotovostní peníze, provádět transakce s nimi, a dále spravovat peněžní nástroje,</a:t>
            </a:r>
          </a:p>
          <a:p>
            <a:pPr lvl="0"/>
            <a:r>
              <a:rPr lang="cs-CZ" b="1" u="sng" dirty="0"/>
              <a:t>numerická gramotnost </a:t>
            </a:r>
            <a:r>
              <a:rPr lang="cs-CZ" dirty="0"/>
              <a:t>je schopnost využít matematické dovednosti k řešení numerických úloh spojených s financemi,</a:t>
            </a:r>
          </a:p>
          <a:p>
            <a:pPr lvl="0"/>
            <a:r>
              <a:rPr lang="cs-CZ" b="1" u="sng" dirty="0"/>
              <a:t>informační gramotnost</a:t>
            </a:r>
            <a:r>
              <a:rPr lang="cs-CZ" u="sng" dirty="0"/>
              <a:t> </a:t>
            </a:r>
            <a:r>
              <a:rPr lang="cs-CZ" dirty="0"/>
              <a:t>obsahuje orientaci v dostupných informacích a schopnost tyto informace najít a správě využít,</a:t>
            </a:r>
          </a:p>
          <a:p>
            <a:pPr lvl="0"/>
            <a:r>
              <a:rPr lang="cs-CZ" b="1" u="sng" dirty="0"/>
              <a:t>právní gramotnost</a:t>
            </a:r>
            <a:r>
              <a:rPr lang="cs-CZ" u="sng" dirty="0"/>
              <a:t> </a:t>
            </a:r>
            <a:r>
              <a:rPr lang="cs-CZ" dirty="0"/>
              <a:t>je schopnost orientace v právním systému, přehled o právech a povinnostech a také možnostech, kam se obrátit o pomoc.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na ZŠ a SŠ jsou tzv. </a:t>
            </a:r>
            <a:r>
              <a:rPr lang="cs-CZ" b="1" dirty="0"/>
              <a:t>Standardy finanční gramotnosti.</a:t>
            </a:r>
            <a:endParaRPr lang="cs-CZ" dirty="0"/>
          </a:p>
          <a:p>
            <a:r>
              <a:rPr lang="cs-CZ" dirty="0"/>
              <a:t>Jsou zdrojem pro Rámcové vzdělávací programy (RVP).</a:t>
            </a:r>
          </a:p>
          <a:p>
            <a:r>
              <a:rPr lang="cs-CZ" dirty="0"/>
              <a:t>Ve Standardech je určeno, co by měl z hlediska finanční gramotnosti umět absolvent daného stupně vzdělání (ZŠ 1. a 2. stupeň / SŠ).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1603</Words>
  <Application>Microsoft Office PowerPoint</Application>
  <PresentationFormat>Širokoúhlá obrazovka</PresentationFormat>
  <Paragraphs>206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Trebuchet MS</vt:lpstr>
      <vt:lpstr>Wingdings 3</vt:lpstr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 </vt:lpstr>
      <vt:lpstr>Definice finanční gramotnosti</vt:lpstr>
      <vt:lpstr>Finanční gramotnost se zabývá rozsáhlou oblastí osobních financí, a proto se rozděluje do několika specifických oblastí:</vt:lpstr>
      <vt:lpstr>Standardy finanční gramotnosti</vt:lpstr>
      <vt:lpstr> 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RVP středního vzdělávání - gymnázia</vt:lpstr>
      <vt:lpstr>RVP středního vzdělávání – SOŠ (obory M)</vt:lpstr>
      <vt:lpstr>RVP středního vzdělávání – SOU (obory H)</vt:lpstr>
      <vt:lpstr>RVP středního vzdělávání – Nástavby (obory L)</vt:lpstr>
      <vt:lpstr>Jak lze zařadit FG do výuky</vt:lpstr>
      <vt:lpstr>Co by si žáci měli odnést z výuky FG? </vt:lpstr>
      <vt:lpstr>Startovací témata ve výuce finanční gramotnosti</vt:lpstr>
      <vt:lpstr>Některé příklady finančně negramotných lidí.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skerle@podaneruce.cz.</cp:lastModifiedBy>
  <cp:revision>177</cp:revision>
  <dcterms:created xsi:type="dcterms:W3CDTF">2016-10-20T12:11:05Z</dcterms:created>
  <dcterms:modified xsi:type="dcterms:W3CDTF">2023-03-17T08:46:16Z</dcterms:modified>
</cp:coreProperties>
</file>