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60" r:id="rId5"/>
    <p:sldId id="268" r:id="rId6"/>
    <p:sldId id="272" r:id="rId7"/>
    <p:sldId id="269" r:id="rId8"/>
    <p:sldId id="271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34297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60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9764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0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5528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75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41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82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429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70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602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4603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09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8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EDBB7-7C75-472B-9D14-9767A65EBEBC}" type="datetimeFigureOut">
              <a:rPr lang="cs-CZ" smtClean="0"/>
              <a:t>20.03.2023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0376989-F04A-4FAC-A720-BA0FA19DA5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svdf.cz/NEW/sites/default/files/FG-03_opora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31520" y="2404534"/>
            <a:ext cx="9034779" cy="1357569"/>
          </a:xfrm>
        </p:spPr>
        <p:txBody>
          <a:bodyPr/>
          <a:lstStyle/>
          <a:p>
            <a:r>
              <a:rPr lang="cs-CZ" sz="4800" dirty="0"/>
              <a:t>Didaktika finančního vzdělávání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4165599"/>
            <a:ext cx="8259232" cy="1647371"/>
          </a:xfrm>
        </p:spPr>
        <p:txBody>
          <a:bodyPr>
            <a:normAutofit/>
          </a:bodyPr>
          <a:lstStyle/>
          <a:p>
            <a:r>
              <a:rPr lang="cs-CZ" sz="3000" dirty="0"/>
              <a:t>jaro 2023</a:t>
            </a:r>
          </a:p>
          <a:p>
            <a:r>
              <a:rPr lang="cs-CZ" dirty="0"/>
              <a:t>Mgr. et Mgr. Michal </a:t>
            </a:r>
            <a:r>
              <a:rPr lang="cs-CZ" dirty="0" err="1"/>
              <a:t>Škerle</a:t>
            </a:r>
            <a:r>
              <a:rPr lang="cs-CZ" dirty="0"/>
              <a:t> (</a:t>
            </a:r>
            <a:r>
              <a:rPr lang="cs-CZ" dirty="0" err="1"/>
              <a:t>učo</a:t>
            </a:r>
            <a:r>
              <a:rPr lang="cs-CZ" dirty="0"/>
              <a:t> 145399)</a:t>
            </a:r>
          </a:p>
        </p:txBody>
      </p:sp>
    </p:spTree>
    <p:extLst>
      <p:ext uri="{BB962C8B-B14F-4D97-AF65-F5344CB8AC3E}">
        <p14:creationId xmlns:p14="http://schemas.microsoft.com/office/powerpoint/2010/main" val="185491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Podmínky pro splnění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odevzdání písemné seminární práce (4 strany)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seminární práce bude obsahovat:</a:t>
            </a:r>
            <a:br>
              <a:rPr lang="cs-CZ" dirty="0"/>
            </a:br>
            <a:r>
              <a:rPr lang="cs-CZ" b="1" dirty="0"/>
              <a:t>část teoretickou </a:t>
            </a:r>
            <a:r>
              <a:rPr lang="cs-CZ" dirty="0"/>
              <a:t>(odborný výkladový text) a </a:t>
            </a:r>
            <a:br>
              <a:rPr lang="cs-CZ" dirty="0"/>
            </a:br>
            <a:r>
              <a:rPr lang="cs-CZ" b="1" dirty="0"/>
              <a:t>část praktickou </a:t>
            </a:r>
            <a:r>
              <a:rPr lang="cs-CZ" dirty="0"/>
              <a:t>(didaktické zprostředkování vymezené problematiky žákům ZŠ </a:t>
            </a:r>
            <a:br>
              <a:rPr lang="cs-CZ" dirty="0"/>
            </a:br>
            <a:r>
              <a:rPr lang="cs-CZ" dirty="0"/>
              <a:t>– struktura přípravy na vyučovací hodinu)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ppt prezentaci 1 vyučovací hodiny pro studenty 2. stupně ZŠ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vybrat z daného tématu rozsah na 1 vyučovací hodinu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1532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/>
          <a:lstStyle/>
          <a:p>
            <a:r>
              <a:rPr lang="cs-CZ" dirty="0"/>
              <a:t>Témata prezentací a seminárních prací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 marL="0" lvl="0" indent="0">
              <a:buNone/>
              <a:tabLst>
                <a:tab pos="5918200" algn="l"/>
              </a:tabLst>
            </a:pPr>
            <a:r>
              <a:rPr lang="cs-CZ" dirty="0"/>
              <a:t>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Rodinný rozpočet – příjmy, výdaje, úspory, tvorba rodinného rozpočtu 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5918200" algn="l"/>
              </a:tabLst>
            </a:pPr>
            <a:r>
              <a:rPr lang="cs-CZ" b="1" dirty="0"/>
              <a:t>Vlasta Drápelová</a:t>
            </a:r>
            <a:r>
              <a:rPr lang="cs-CZ" dirty="0"/>
              <a:t>		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Investování - Akcie, dluhopisy, podílové fondy (výnos, riziko, likvidita); Spoření - běžný účet, spořící účet, vklady, stavební spoření, penzijní spoření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5918200" algn="l"/>
              </a:tabLst>
            </a:pPr>
            <a:r>
              <a:rPr lang="cs-CZ" b="1" dirty="0"/>
              <a:t>Tereza Foltýnová </a:t>
            </a:r>
          </a:p>
          <a:p>
            <a:pPr lvl="0">
              <a:buFont typeface="+mj-lt"/>
              <a:buAutoNum type="arabicParenR"/>
              <a:tabLst>
                <a:tab pos="5918200" algn="l"/>
              </a:tabLst>
            </a:pPr>
            <a:r>
              <a:rPr lang="cs-CZ" dirty="0"/>
              <a:t>Úvěry (formy) a leasing, spotřebitelský úvěr; </a:t>
            </a:r>
            <a:r>
              <a:rPr lang="cs-CZ" dirty="0" err="1"/>
              <a:t>Multilevel</a:t>
            </a:r>
            <a:r>
              <a:rPr lang="cs-CZ" dirty="0"/>
              <a:t> marketing 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5918200" algn="l"/>
              </a:tabLst>
            </a:pPr>
            <a:r>
              <a:rPr lang="cs-CZ" b="1" dirty="0"/>
              <a:t>Martina Nedvědická</a:t>
            </a:r>
            <a:endParaRPr lang="cs-CZ" dirty="0"/>
          </a:p>
          <a:p>
            <a:pPr marL="0" lvl="0" indent="0">
              <a:buNone/>
              <a:tabLst>
                <a:tab pos="5918200" algn="l"/>
              </a:tabLst>
            </a:pPr>
            <a:r>
              <a:rPr lang="cs-CZ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454495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 fontScale="90000"/>
          </a:bodyPr>
          <a:lstStyle/>
          <a:p>
            <a:r>
              <a:rPr lang="cs-CZ" dirty="0"/>
              <a:t>Rodinný rozpočet – příjmy, výdaje, úspory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sz="1800" dirty="0"/>
              <a:t>pojmy: domácnost, příjem – aktivní, pasivní a nepravidelný, výdaj – nezbytný, zbytný, nepravidelný a investiční, úspora, rozpočet, plánování, zadlužení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SMRČKA, Luboš. Rodinný rozpočet a společnost spotřeby: (staronový pohled na osobní finance a bohatství). Praha: Professional </a:t>
            </a:r>
            <a:r>
              <a:rPr lang="cs-CZ" dirty="0" err="1"/>
              <a:t>Publishing</a:t>
            </a:r>
            <a:r>
              <a:rPr lang="cs-CZ" dirty="0"/>
              <a:t>, 2008. ISBN 978-80-86946-78-8.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 marL="342900" lvl="1" indent="-342900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cs-CZ" dirty="0">
                <a:hlinkClick r:id="rId3"/>
              </a:rPr>
              <a:t>http://www.sosvdf.cz/NEW/sites/default/files/FG-03_opora.pdf</a:t>
            </a:r>
            <a:endParaRPr lang="cs-CZ" dirty="0"/>
          </a:p>
          <a:p>
            <a:pPr marL="0" lvl="1" indent="0">
              <a:lnSpc>
                <a:spcPct val="90000"/>
              </a:lnSpc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086174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Spoření, investování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pojmy: úspory, dluhy, spoření, investování (nemovitosti, kovy, umělecké předměty), rizika – diverzifikace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NOVÁKOVÁ, Vladimíra a Věroslav SOBOTKA. Slabikář finanční gramotnosti: učebnice základních 7 modulů finanční gramotnosti. 2., </a:t>
            </a:r>
            <a:r>
              <a:rPr lang="cs-CZ" sz="2000" dirty="0" err="1"/>
              <a:t>aktualiz</a:t>
            </a:r>
            <a:r>
              <a:rPr lang="cs-CZ" sz="20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MAREK, Petr. </a:t>
            </a:r>
            <a:r>
              <a:rPr lang="cs-CZ" sz="2000" i="1" dirty="0"/>
              <a:t>Studijní průvodce financemi podniku</a:t>
            </a:r>
            <a:r>
              <a:rPr lang="cs-CZ" sz="2000" dirty="0"/>
              <a:t>. 2.,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Ekopress</a:t>
            </a:r>
            <a:r>
              <a:rPr lang="cs-CZ" sz="2000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SMRČKA, Luboš. Osobní a rodinné finance: (svět rodinných financí - jak spořit a rozmnožovat majetek). 1. vyd. Praha: Professional </a:t>
            </a:r>
            <a:r>
              <a:rPr lang="cs-CZ" sz="2000" dirty="0" err="1"/>
              <a:t>Publishing</a:t>
            </a:r>
            <a:r>
              <a:rPr lang="cs-CZ" sz="20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Tomáš TYL. </a:t>
            </a:r>
            <a:r>
              <a:rPr lang="cs-CZ" sz="2000" i="1" dirty="0"/>
              <a:t>Osobní finance: řízení financí pro každého</a:t>
            </a:r>
            <a:r>
              <a:rPr lang="cs-CZ" sz="2000" dirty="0"/>
              <a:t>. 2. </a:t>
            </a:r>
            <a:r>
              <a:rPr lang="cs-CZ" sz="2000" dirty="0" err="1"/>
              <a:t>aktualiz</a:t>
            </a:r>
            <a:r>
              <a:rPr lang="cs-CZ" sz="2000" dirty="0"/>
              <a:t>. vyd. Praha: </a:t>
            </a:r>
            <a:r>
              <a:rPr lang="cs-CZ" sz="2000" dirty="0" err="1"/>
              <a:t>Grada</a:t>
            </a:r>
            <a:r>
              <a:rPr lang="cs-CZ" sz="2000" dirty="0"/>
              <a:t> </a:t>
            </a:r>
            <a:r>
              <a:rPr lang="cs-CZ" sz="2000" dirty="0" err="1"/>
              <a:t>Publishing</a:t>
            </a:r>
            <a:r>
              <a:rPr lang="cs-CZ" sz="2000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/>
              <a:t>SYROVÝ, Petr a Martin NOVOTNÝ. </a:t>
            </a:r>
            <a:r>
              <a:rPr lang="cs-CZ" sz="2000" i="1" dirty="0"/>
              <a:t>Osobní a rodinné finance</a:t>
            </a:r>
            <a:r>
              <a:rPr lang="cs-CZ" sz="2000" dirty="0"/>
              <a:t>. Praha: </a:t>
            </a:r>
            <a:r>
              <a:rPr lang="cs-CZ" sz="2000" dirty="0" err="1"/>
              <a:t>Grada</a:t>
            </a:r>
            <a:r>
              <a:rPr lang="cs-CZ" sz="20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6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199"/>
            <a:ext cx="8596668" cy="1068977"/>
          </a:xfrm>
        </p:spPr>
        <p:txBody>
          <a:bodyPr>
            <a:normAutofit fontScale="90000"/>
          </a:bodyPr>
          <a:lstStyle/>
          <a:p>
            <a:r>
              <a:rPr lang="cs-CZ" dirty="0"/>
              <a:t>Akcie, dluhopisy, podílové fondy </a:t>
            </a:r>
            <a:br>
              <a:rPr lang="cs-CZ" dirty="0"/>
            </a:br>
            <a:r>
              <a:rPr lang="cs-CZ" dirty="0"/>
              <a:t>     (výnos, riziko, likvidita)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037805"/>
            <a:ext cx="8596668" cy="400355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2500" b="1" dirty="0"/>
              <a:t>pojmy: cenný papír, akcie a jejich formy, dluhopisy a jejich dělení, podílový fond – koš aktiv, investiční společnost, podílový list, investorské riziko (max. výnos, min. riziko, okamžitá likvidita)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FILIP, Miloš. </a:t>
            </a:r>
            <a:r>
              <a:rPr lang="cs-CZ" i="1" dirty="0"/>
              <a:t>Osobní a rodinné bohatství: jak chytře investovat</a:t>
            </a:r>
            <a:r>
              <a:rPr lang="cs-CZ" dirty="0"/>
              <a:t>. Praha: C.H. Beck, 2006. Beckova edice ABC. ISBN 80-7179-523-2.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/>
              <a:t>Zákon č. 89/2012 Sb., občanský zákoník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74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pPr lvl="0"/>
            <a:r>
              <a:rPr lang="cs-CZ" sz="3200" dirty="0"/>
              <a:t>Běžný účet, spořící účet, vklady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700" dirty="0"/>
              <a:t>pojmy: bankovní účet, osobní účet, podnikatelský účet, vklad a výběr, příkaz k úhradě, příkaz k inkasu, dělení účtů – běžný účet, spořící účet, termínovaný vklad, úvěrový účet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NOVÁKOVÁ, Vladimíra a Věroslav SOBOTKA. Slabikář finanční gramotnosti: učebnice základních 7 modulů finanční gramotnosti. 2., </a:t>
            </a:r>
            <a:r>
              <a:rPr lang="cs-CZ" sz="1500" dirty="0" err="1"/>
              <a:t>aktualiz</a:t>
            </a:r>
            <a:r>
              <a:rPr lang="cs-CZ" sz="15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SMRČKA, Luboš. Osobní a rodinné finance: (svět rodinných financí - jak spořit a rozmnožovat majetek). 1. vyd. Praha: Professional </a:t>
            </a:r>
            <a:r>
              <a:rPr lang="cs-CZ" sz="1500" dirty="0" err="1"/>
              <a:t>Publishing</a:t>
            </a:r>
            <a:r>
              <a:rPr lang="cs-CZ" sz="15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500" dirty="0"/>
              <a:t>SYROVÝ, Petr a Martin NOVOTNÝ. </a:t>
            </a:r>
            <a:r>
              <a:rPr lang="cs-CZ" sz="1500" i="1" dirty="0"/>
              <a:t>Osobní a rodinné finance</a:t>
            </a:r>
            <a:r>
              <a:rPr lang="cs-CZ" sz="1500" dirty="0"/>
              <a:t>. Praha: </a:t>
            </a:r>
            <a:r>
              <a:rPr lang="cs-CZ" sz="1500" dirty="0" err="1"/>
              <a:t>Grada</a:t>
            </a:r>
            <a:r>
              <a:rPr lang="cs-CZ" sz="15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500" dirty="0"/>
              <a:t>Zákon č. 284/2009 Sb., o platebním styku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64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Stavební spoření, penzijní spoření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pojmy: stavební spoření, spoření na bytovou otázku, úvěr ze stavebního spoření, státní podpora, výhody a nevýhody stavebního spoření, penzijní spoření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DVOŘÁKOVÁ, Zuzana a Luboš SMRČKA. Finanční vzdělávání pro střední školy: se sbírkou řešených příkladů na CD. V Praze: C.H. Beck, 2011. Beckovy ekonomické učebnice. ISBN 978-80-7400-008-9.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NOVÁKOVÁ, Vladimíra a Věroslav SOBOTKA. Slabikář finanční gramotnosti: učebnice základních 7 modulů finanční gramotnosti. 2., </a:t>
            </a:r>
            <a:r>
              <a:rPr lang="cs-CZ" sz="1600" dirty="0" err="1"/>
              <a:t>aktualiz</a:t>
            </a:r>
            <a:r>
              <a:rPr lang="cs-CZ" sz="1600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SMRČKA, Luboš. Osobní a rodinné finance: (svět rodinných financí - jak spořit a rozmnožovat majetek). 1. vyd. Praha: Professional </a:t>
            </a:r>
            <a:r>
              <a:rPr lang="cs-CZ" sz="1600" dirty="0" err="1"/>
              <a:t>Publishing</a:t>
            </a:r>
            <a:r>
              <a:rPr lang="cs-CZ" sz="1600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/>
              <a:t>SYROVÝ, Petr a Martin NOVOTNÝ. </a:t>
            </a:r>
            <a:r>
              <a:rPr lang="cs-CZ" sz="1600" i="1" dirty="0"/>
              <a:t>Osobní a rodinné finance</a:t>
            </a:r>
            <a:r>
              <a:rPr lang="cs-CZ" sz="1600" dirty="0"/>
              <a:t>. Praha: </a:t>
            </a:r>
            <a:r>
              <a:rPr lang="cs-CZ" sz="1600" dirty="0" err="1"/>
              <a:t>Grada</a:t>
            </a:r>
            <a:r>
              <a:rPr lang="cs-CZ" sz="1600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b="1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8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838200"/>
            <a:ext cx="8596668" cy="711200"/>
          </a:xfrm>
        </p:spPr>
        <p:txBody>
          <a:bodyPr>
            <a:normAutofit/>
          </a:bodyPr>
          <a:lstStyle/>
          <a:p>
            <a:r>
              <a:rPr lang="cs-CZ" sz="3200" dirty="0"/>
              <a:t>Úvěry (formy) a leasing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90701"/>
            <a:ext cx="8596668" cy="4250662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200" dirty="0"/>
              <a:t>pojmy: půjčka, úvěr, bankovní instituce, nebankovní instituce, druhy úvěrů – kontokorentní, hypoteční, spotřebitelský, alternativní formy financování – leasing, úvěr vs. Leasing, RPSN, výpočet výše úroků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NOVÁKOVÁ, Vladimíra a Věroslav SOBOTKA. Slabikář finanční gramotnosti: učebnice základních 7 modulů finanční gramotnosti. 2., </a:t>
            </a:r>
            <a:r>
              <a:rPr lang="cs-CZ" dirty="0" err="1"/>
              <a:t>aktualiz</a:t>
            </a:r>
            <a:r>
              <a:rPr lang="cs-CZ" dirty="0"/>
              <a:t>. vyd. Praha: COFET, 2011. ISBN 978-80-904396-1-0.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MAREK, Petr. </a:t>
            </a:r>
            <a:r>
              <a:rPr lang="cs-CZ" i="1" dirty="0"/>
              <a:t>Studijní průvodce financemi podniku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Ekopress</a:t>
            </a:r>
            <a:r>
              <a:rPr lang="cs-CZ" dirty="0"/>
              <a:t>, 2009. ISBN 978-80-86929-49-1.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SMRČKA, Luboš. Osobní a rodinné finance: (svět rodinných financí - jak spořit a rozmnožovat majetek). 1. vyd. Praha: Professional </a:t>
            </a:r>
            <a:r>
              <a:rPr lang="cs-CZ" dirty="0" err="1"/>
              <a:t>Publishing</a:t>
            </a:r>
            <a:r>
              <a:rPr lang="cs-CZ" dirty="0"/>
              <a:t>, 2007. 257 s. ISBN 9788086946412.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Tomáš TYL. </a:t>
            </a:r>
            <a:r>
              <a:rPr lang="cs-CZ" i="1" dirty="0"/>
              <a:t>Osobní finance: řízení financí pro každého</a:t>
            </a:r>
            <a:r>
              <a:rPr lang="cs-CZ" dirty="0"/>
              <a:t>. 2.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2014. Osobní a rodinné finance. ISBN 978-80-247-4832-0.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SYROVÝ, Petr a Martin NOVOTNÝ. </a:t>
            </a:r>
            <a:r>
              <a:rPr lang="cs-CZ" i="1" dirty="0"/>
              <a:t>Osobní a rodinné finance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2003. Osobní a rodinné finance. ISBN 80-247-0478-1.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Zákon č. 257/2016 Sb., o spotřebitelském úvěru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00937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ialová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Override1.xml><?xml version="1.0" encoding="utf-8"?>
<a:themeOverride xmlns:a="http://schemas.openxmlformats.org/drawingml/2006/main">
  <a:clrScheme name="Fialová II">
    <a:dk1>
      <a:sysClr val="windowText" lastClr="000000"/>
    </a:dk1>
    <a:lt1>
      <a:sysClr val="window" lastClr="FFFFFF"/>
    </a:lt1>
    <a:dk2>
      <a:srgbClr val="632E62"/>
    </a:dk2>
    <a:lt2>
      <a:srgbClr val="EAE5EB"/>
    </a:lt2>
    <a:accent1>
      <a:srgbClr val="92278F"/>
    </a:accent1>
    <a:accent2>
      <a:srgbClr val="9B57D3"/>
    </a:accent2>
    <a:accent3>
      <a:srgbClr val="755DD9"/>
    </a:accent3>
    <a:accent4>
      <a:srgbClr val="665EB8"/>
    </a:accent4>
    <a:accent5>
      <a:srgbClr val="45A5ED"/>
    </a:accent5>
    <a:accent6>
      <a:srgbClr val="5982DB"/>
    </a:accent6>
    <a:hlink>
      <a:srgbClr val="0066FF"/>
    </a:hlink>
    <a:folHlink>
      <a:srgbClr val="66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5712</TotalTime>
  <Words>1372</Words>
  <Application>Microsoft Office PowerPoint</Application>
  <PresentationFormat>Širokoúhlá obrazovka</PresentationFormat>
  <Paragraphs>75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Fazeta</vt:lpstr>
      <vt:lpstr>Didaktika finančního vzdělávání</vt:lpstr>
      <vt:lpstr>Podmínky pro splnění předmětu</vt:lpstr>
      <vt:lpstr>Témata prezentací a seminárních prací</vt:lpstr>
      <vt:lpstr>Rodinný rozpočet – příjmy, výdaje, úspory</vt:lpstr>
      <vt:lpstr>Spoření, investování </vt:lpstr>
      <vt:lpstr>Akcie, dluhopisy, podílové fondy       (výnos, riziko, likvidita) </vt:lpstr>
      <vt:lpstr>Běžný účet, spořící účet, vklady</vt:lpstr>
      <vt:lpstr>Stavební spoření, penzijní spoření </vt:lpstr>
      <vt:lpstr>Úvěry (formy) a leasing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 pro pedagogy I</dc:title>
  <dc:creator>Jana Dobrovolná</dc:creator>
  <cp:lastModifiedBy>skerle@podaneruce.cz.</cp:lastModifiedBy>
  <cp:revision>167</cp:revision>
  <dcterms:created xsi:type="dcterms:W3CDTF">2016-10-20T12:11:05Z</dcterms:created>
  <dcterms:modified xsi:type="dcterms:W3CDTF">2023-03-20T11:05:41Z</dcterms:modified>
</cp:coreProperties>
</file>