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5" r:id="rId38"/>
    <p:sldId id="292" r:id="rId39"/>
    <p:sldId id="293" r:id="rId40"/>
    <p:sldId id="294" r:id="rId4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88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63955" y="496950"/>
            <a:ext cx="741608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09941"/>
            <a:ext cx="7827645" cy="2855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itical-theory.com/immanuel-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onstock.com/directory/i/immanuel_kant.as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toonstock.com/directory/i/immanuel_kant.asp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3543" y="191726"/>
            <a:ext cx="6954828" cy="66197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16188" y="240868"/>
            <a:ext cx="165735" cy="60610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z="1100" spc="-10" dirty="0">
                <a:latin typeface="Calibri"/>
                <a:cs typeface="Calibri"/>
              </a:rPr>
              <a:t>https://musicandsunshine.com/blog/the-first-animal-that-you-see-will-reveal-the-kind-of-person-you-</a:t>
            </a:r>
            <a:r>
              <a:rPr sz="1100" spc="-20" dirty="0">
                <a:latin typeface="Calibri"/>
                <a:cs typeface="Calibri"/>
              </a:rPr>
              <a:t>are/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447487"/>
            <a:ext cx="43389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Zdroj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schémy: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Anzenbacher,A.: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Úvod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etiky.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Praha: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Academia,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2001,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s.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50.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3832" y="1955860"/>
            <a:ext cx="6767391" cy="32094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821436"/>
            <a:ext cx="8953500" cy="44637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79014" y="6230823"/>
            <a:ext cx="40176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  <a:hlinkClick r:id="rId3"/>
              </a:rPr>
              <a:t>http://www.critical-</a:t>
            </a:r>
            <a:r>
              <a:rPr sz="1800" spc="-10" dirty="0">
                <a:latin typeface="Calibri"/>
                <a:cs typeface="Calibri"/>
                <a:hlinkClick r:id="rId3"/>
              </a:rPr>
              <a:t>theory.com/immanuel-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kant-</a:t>
            </a:r>
            <a:r>
              <a:rPr sz="1800" spc="-10" dirty="0">
                <a:latin typeface="Calibri"/>
                <a:cs typeface="Calibri"/>
              </a:rPr>
              <a:t>fresh-prince-of-philosophy-comic/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0460">
              <a:lnSpc>
                <a:spcPct val="100000"/>
              </a:lnSpc>
              <a:spcBef>
                <a:spcPts val="105"/>
              </a:spcBef>
            </a:pPr>
            <a:r>
              <a:rPr dirty="0"/>
              <a:t>Hypotetický</a:t>
            </a:r>
            <a:r>
              <a:rPr spc="-125" dirty="0"/>
              <a:t> </a:t>
            </a:r>
            <a:r>
              <a:rPr spc="-10" dirty="0"/>
              <a:t>imperatív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689850" cy="43192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individuálny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záujem,</a:t>
            </a:r>
            <a:endParaRPr sz="3200">
              <a:latin typeface="Calibri"/>
              <a:cs typeface="Calibri"/>
            </a:endParaRPr>
          </a:p>
          <a:p>
            <a:pPr marL="354965" marR="5080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základe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blaženosti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(môže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byť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altruistický </a:t>
            </a:r>
            <a:r>
              <a:rPr sz="3200" spc="-20" dirty="0">
                <a:latin typeface="Calibri"/>
                <a:cs typeface="Calibri"/>
              </a:rPr>
              <a:t>motív,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ak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mám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neho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radosť,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nie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</a:t>
            </a:r>
            <a:r>
              <a:rPr sz="3200" spc="-25" dirty="0">
                <a:latin typeface="Calibri"/>
                <a:cs typeface="Calibri"/>
              </a:rPr>
              <a:t> to </a:t>
            </a:r>
            <a:r>
              <a:rPr sz="3200" spc="-10" dirty="0">
                <a:latin typeface="Calibri"/>
                <a:cs typeface="Calibri"/>
              </a:rPr>
              <a:t>správne)</a:t>
            </a:r>
            <a:endParaRPr sz="3200">
              <a:latin typeface="Calibri"/>
              <a:cs typeface="Calibri"/>
            </a:endParaRPr>
          </a:p>
          <a:p>
            <a:pPr marL="354965" marR="1898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5" dirty="0">
                <a:latin typeface="Calibri"/>
                <a:cs typeface="Calibri"/>
              </a:rPr>
              <a:t>pr.: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obchodník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dobrý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svojim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zákazníkom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– </a:t>
            </a:r>
            <a:r>
              <a:rPr sz="3200" spc="-10" dirty="0">
                <a:latin typeface="Calibri"/>
                <a:cs typeface="Calibri"/>
              </a:rPr>
              <a:t>mravný?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blaženosť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maximum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blaha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mojom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Calibri"/>
                <a:cs typeface="Calibri"/>
              </a:rPr>
              <a:t>prítomnom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budúcom</a:t>
            </a:r>
            <a:r>
              <a:rPr sz="3200" spc="-10" dirty="0">
                <a:latin typeface="Calibri"/>
                <a:cs typeface="Calibri"/>
              </a:rPr>
              <a:t> stave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8176" y="461899"/>
            <a:ext cx="47879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Koperníkovský</a:t>
            </a:r>
            <a:r>
              <a:rPr spc="-155" dirty="0"/>
              <a:t> </a:t>
            </a:r>
            <a:r>
              <a:rPr spc="-10" dirty="0"/>
              <a:t>obrat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596505" cy="422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ts val="365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naše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poznanie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neriadené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podľa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vonkajšieho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3200" spc="-10" dirty="0">
                <a:latin typeface="Calibri"/>
                <a:cs typeface="Calibri"/>
              </a:rPr>
              <a:t>sveta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5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vonkajší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svet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riadený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podľa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nášho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poznania</a:t>
            </a:r>
            <a:endParaRPr sz="2800">
              <a:latin typeface="Calibri"/>
              <a:cs typeface="Calibri"/>
            </a:endParaRPr>
          </a:p>
          <a:p>
            <a:pPr marL="756285" marR="133350" lvl="1" indent="-287020">
              <a:lnSpc>
                <a:spcPts val="302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Calibri"/>
                <a:cs typeface="Calibri"/>
              </a:rPr>
              <a:t>svet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etike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už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netočí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okolo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slnka,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nebies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ale </a:t>
            </a:r>
            <a:r>
              <a:rPr sz="2800" spc="-10" dirty="0">
                <a:latin typeface="Calibri"/>
                <a:cs typeface="Calibri"/>
              </a:rPr>
              <a:t>okolo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človeka</a:t>
            </a:r>
            <a:endParaRPr sz="2800">
              <a:latin typeface="Calibri"/>
              <a:cs typeface="Calibri"/>
            </a:endParaRPr>
          </a:p>
          <a:p>
            <a:pPr marL="354965" marR="265430" indent="-342265">
              <a:lnSpc>
                <a:spcPts val="346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Zdôvodnenie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morálky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vychádza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človeka </a:t>
            </a:r>
            <a:r>
              <a:rPr sz="3200" dirty="0">
                <a:latin typeface="Calibri"/>
                <a:cs typeface="Calibri"/>
              </a:rPr>
              <a:t>samého,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nie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prostredia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mimo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neho</a:t>
            </a:r>
            <a:endParaRPr sz="3200">
              <a:latin typeface="Calibri"/>
              <a:cs typeface="Calibri"/>
            </a:endParaRPr>
          </a:p>
          <a:p>
            <a:pPr marL="354965" marR="38735" indent="-342265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nepýtame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sa,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prečo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má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človek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konať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dobro, </a:t>
            </a:r>
            <a:r>
              <a:rPr sz="3200" dirty="0">
                <a:latin typeface="Calibri"/>
                <a:cs typeface="Calibri"/>
              </a:rPr>
              <a:t>ale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prečo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mám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ja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konať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dobro...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2082" y="461899"/>
            <a:ext cx="326262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Mravný</a:t>
            </a:r>
            <a:r>
              <a:rPr spc="-240" dirty="0"/>
              <a:t> </a:t>
            </a:r>
            <a:r>
              <a:rPr spc="-25" dirty="0"/>
              <a:t>zákon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351395" cy="434530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prichádza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svet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človekom,</a:t>
            </a:r>
            <a:endParaRPr sz="3200">
              <a:latin typeface="Calibri"/>
              <a:cs typeface="Calibri"/>
            </a:endParaRPr>
          </a:p>
          <a:p>
            <a:pPr marL="354965" marR="817244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jeho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neškolený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rozum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vie,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čo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čistá mravnosť</a:t>
            </a:r>
            <a:endParaRPr sz="3200">
              <a:latin typeface="Calibri"/>
              <a:cs typeface="Calibri"/>
            </a:endParaRPr>
          </a:p>
          <a:p>
            <a:pPr marL="354965" marR="23304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ani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najhorší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človek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nevyhne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priznaniu: </a:t>
            </a:r>
            <a:r>
              <a:rPr sz="3200" i="1" dirty="0">
                <a:latin typeface="Calibri"/>
                <a:cs typeface="Calibri"/>
              </a:rPr>
              <a:t>mohol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som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konať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inak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–</a:t>
            </a:r>
            <a:r>
              <a:rPr sz="3200" i="1" spc="-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hlas</a:t>
            </a:r>
            <a:r>
              <a:rPr sz="3200" i="1" spc="-1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svedomia, </a:t>
            </a:r>
            <a:r>
              <a:rPr sz="3200" i="1" dirty="0">
                <a:latin typeface="Calibri"/>
                <a:cs typeface="Calibri"/>
              </a:rPr>
              <a:t>neomylný</a:t>
            </a:r>
            <a:r>
              <a:rPr sz="3200" i="1" spc="-7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kompas</a:t>
            </a:r>
            <a:r>
              <a:rPr sz="3200" i="1" spc="-8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vo</a:t>
            </a:r>
            <a:r>
              <a:rPr sz="3200" i="1" spc="-10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vnútri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človek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môže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svedomie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ignorovať,</a:t>
            </a:r>
            <a:endParaRPr sz="32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dirty="0">
                <a:latin typeface="Calibri"/>
                <a:cs typeface="Calibri"/>
              </a:rPr>
              <a:t>ale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otázkam,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že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mohol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konať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inak,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nevyhne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5"/>
              </a:spcBef>
            </a:pPr>
            <a:r>
              <a:rPr dirty="0"/>
              <a:t>Autonómna</a:t>
            </a:r>
            <a:r>
              <a:rPr spc="-155" dirty="0"/>
              <a:t> </a:t>
            </a:r>
            <a:r>
              <a:rPr dirty="0"/>
              <a:t>(nezávislá)</a:t>
            </a:r>
            <a:r>
              <a:rPr spc="-140" dirty="0"/>
              <a:t> </a:t>
            </a:r>
            <a:r>
              <a:rPr spc="-10" dirty="0"/>
              <a:t>morálka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71484" cy="44164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zdrojom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morálky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človek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sám</a:t>
            </a:r>
            <a:endParaRPr sz="3200">
              <a:latin typeface="Calibri"/>
              <a:cs typeface="Calibri"/>
            </a:endParaRPr>
          </a:p>
          <a:p>
            <a:pPr marL="354965" marR="15240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6391275" algn="l"/>
              </a:tabLst>
            </a:pPr>
            <a:r>
              <a:rPr sz="3200" dirty="0">
                <a:latin typeface="Calibri"/>
                <a:cs typeface="Calibri"/>
              </a:rPr>
              <a:t>žiadna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vonkajšia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autorita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si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nemôže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35" dirty="0">
                <a:latin typeface="Calibri"/>
                <a:cs typeface="Calibri"/>
              </a:rPr>
              <a:t>nárokovať </a:t>
            </a:r>
            <a:r>
              <a:rPr sz="3200" dirty="0">
                <a:latin typeface="Calibri"/>
                <a:cs typeface="Calibri"/>
              </a:rPr>
              <a:t>na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štatút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kritéria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morálky</a:t>
            </a:r>
            <a:endParaRPr sz="3200">
              <a:latin typeface="Calibri"/>
              <a:cs typeface="Calibri"/>
            </a:endParaRPr>
          </a:p>
          <a:p>
            <a:pPr marL="354965" marR="113664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zdroj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morálky/princípov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nie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mimo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človeka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– 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Bohu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či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prírode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(prírodné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zákonitosti)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4965" marR="5080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Pozn.: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protikladom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heteronómna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morálka: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jej </a:t>
            </a:r>
            <a:r>
              <a:rPr sz="3200" dirty="0">
                <a:latin typeface="Calibri"/>
                <a:cs typeface="Calibri"/>
              </a:rPr>
              <a:t>zdroj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mimo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človeka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(boh,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príroda)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520055" algn="l"/>
              </a:tabLst>
            </a:pPr>
            <a:r>
              <a:rPr sz="4000" dirty="0"/>
              <a:t>Z</a:t>
            </a:r>
            <a:r>
              <a:rPr sz="4000" spc="-114" dirty="0"/>
              <a:t> </a:t>
            </a:r>
            <a:r>
              <a:rPr sz="4000" dirty="0"/>
              <a:t>hľadiska</a:t>
            </a:r>
            <a:r>
              <a:rPr sz="4000" spc="-80" dirty="0"/>
              <a:t> </a:t>
            </a:r>
            <a:r>
              <a:rPr sz="4000" spc="-10" dirty="0"/>
              <a:t>inteligibilného</a:t>
            </a:r>
            <a:r>
              <a:rPr sz="4000" dirty="0"/>
              <a:t>	</a:t>
            </a:r>
            <a:r>
              <a:rPr sz="4000" spc="-10" dirty="0"/>
              <a:t>poriadku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227570" cy="388175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Inteligibilný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len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rozumom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postihnuteľný</a:t>
            </a:r>
            <a:endParaRPr sz="3200">
              <a:latin typeface="Calibri"/>
              <a:cs typeface="Calibri"/>
            </a:endParaRPr>
          </a:p>
          <a:p>
            <a:pPr marL="354965" marR="867410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Človek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slobodnou 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nepodmienečne </a:t>
            </a:r>
            <a:r>
              <a:rPr sz="3200" dirty="0">
                <a:latin typeface="Calibri"/>
                <a:cs typeface="Calibri"/>
              </a:rPr>
              <a:t>konajúcou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bytosťou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každý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čin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ľudským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rozhodnutím...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5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tabLst>
                <a:tab pos="836930" algn="l"/>
              </a:tabLst>
            </a:pPr>
            <a:r>
              <a:rPr sz="2800" spc="-50" dirty="0">
                <a:latin typeface="Arial"/>
                <a:cs typeface="Arial"/>
              </a:rPr>
              <a:t>–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dirty="0">
                <a:latin typeface="Calibri"/>
                <a:cs typeface="Calibri"/>
              </a:rPr>
              <a:t>mohol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stať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aj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nestať...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091183"/>
            <a:ext cx="7620000" cy="46756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2437" y="6181140"/>
            <a:ext cx="8416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44945" algn="l"/>
              </a:tabLst>
            </a:pPr>
            <a:r>
              <a:rPr sz="1800" spc="-10" dirty="0">
                <a:latin typeface="Calibri"/>
                <a:cs typeface="Calibri"/>
              </a:rPr>
              <a:t>https://daphilosophers.files.wordpress.com/2013/12/191_swf_kant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1800" spc="-10" dirty="0">
                <a:latin typeface="Calibri"/>
                <a:cs typeface="Calibri"/>
              </a:rPr>
              <a:t>i_spacer_blog_e.jpg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0465">
              <a:lnSpc>
                <a:spcPct val="100000"/>
              </a:lnSpc>
              <a:spcBef>
                <a:spcPts val="105"/>
              </a:spcBef>
            </a:pPr>
            <a:r>
              <a:rPr dirty="0"/>
              <a:t>Kategorický</a:t>
            </a:r>
            <a:r>
              <a:rPr spc="-245" dirty="0"/>
              <a:t> </a:t>
            </a:r>
            <a:r>
              <a:rPr spc="-10" dirty="0"/>
              <a:t>imperatív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78"/>
            <a:ext cx="7505065" cy="4375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01520" indent="342265">
              <a:lnSpc>
                <a:spcPct val="1101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Sú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tri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postupne zlepšené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verzie Výsledná: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ts val="3460"/>
              </a:lnSpc>
              <a:spcBef>
                <a:spcPts val="815"/>
              </a:spcBef>
            </a:pPr>
            <a:r>
              <a:rPr sz="3200" i="1" dirty="0">
                <a:latin typeface="Calibri"/>
                <a:cs typeface="Calibri"/>
              </a:rPr>
              <a:t>Konaj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tak,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aby</a:t>
            </a:r>
            <a:r>
              <a:rPr sz="3200" i="1" spc="-4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maxima</a:t>
            </a:r>
            <a:r>
              <a:rPr sz="3200" i="1" spc="-4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tvojej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vôle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vždy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mohla </a:t>
            </a:r>
            <a:r>
              <a:rPr sz="3200" i="1" dirty="0">
                <a:latin typeface="Calibri"/>
                <a:cs typeface="Calibri"/>
              </a:rPr>
              <a:t>byť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zároveň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princípom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všeobecného zákonodarstva.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Imperatív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nie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možnosť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rozkaz,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príkaz</a:t>
            </a:r>
            <a:endParaRPr sz="2800">
              <a:latin typeface="Calibri"/>
              <a:cs typeface="Calibri"/>
            </a:endParaRPr>
          </a:p>
          <a:p>
            <a:pPr marL="756285" marR="124460" lvl="1" indent="-287020">
              <a:lnSpc>
                <a:spcPts val="3020"/>
              </a:lnSpc>
              <a:spcBef>
                <a:spcPts val="72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Kategorický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máme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konať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principiálne,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príkaz </a:t>
            </a:r>
            <a:r>
              <a:rPr sz="2800" dirty="0">
                <a:latin typeface="Calibri"/>
                <a:cs typeface="Calibri"/>
              </a:rPr>
              <a:t>platí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kategoricky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0465">
              <a:lnSpc>
                <a:spcPct val="100000"/>
              </a:lnSpc>
              <a:spcBef>
                <a:spcPts val="105"/>
              </a:spcBef>
            </a:pPr>
            <a:r>
              <a:rPr dirty="0"/>
              <a:t>Kategorický</a:t>
            </a:r>
            <a:r>
              <a:rPr spc="-245" dirty="0"/>
              <a:t> </a:t>
            </a:r>
            <a:r>
              <a:rPr spc="-10" dirty="0"/>
              <a:t>imperatív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444" y="1520375"/>
            <a:ext cx="7378700" cy="3253104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05"/>
              </a:spcBef>
              <a:buFont typeface="Arial"/>
              <a:buChar char="–"/>
              <a:tabLst>
                <a:tab pos="299720" algn="l"/>
              </a:tabLst>
            </a:pPr>
            <a:r>
              <a:rPr sz="2800" spc="-20" dirty="0">
                <a:latin typeface="Calibri"/>
                <a:cs typeface="Calibri"/>
              </a:rPr>
              <a:t>Vždy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núti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nás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myslieť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nadčasovo,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univerzálne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299720" algn="l"/>
              </a:tabLst>
            </a:pPr>
            <a:r>
              <a:rPr sz="2800" spc="-10" dirty="0">
                <a:latin typeface="Calibri"/>
                <a:cs typeface="Calibri"/>
              </a:rPr>
              <a:t>Zároveň</a:t>
            </a:r>
            <a:endParaRPr sz="2800">
              <a:latin typeface="Calibri"/>
              <a:cs typeface="Calibri"/>
            </a:endParaRPr>
          </a:p>
          <a:p>
            <a:pPr marL="697865" marR="5080" lvl="1" indent="-22860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maxima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príkazom,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rovnako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výhodné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mňa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i </a:t>
            </a:r>
            <a:r>
              <a:rPr sz="2400" dirty="0">
                <a:latin typeface="Calibri"/>
                <a:cs typeface="Calibri"/>
              </a:rPr>
              <a:t>pre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všetkých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ostatných</a:t>
            </a:r>
            <a:endParaRPr sz="24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299720" algn="l"/>
              </a:tabLst>
            </a:pPr>
            <a:r>
              <a:rPr sz="2800" spc="-10" dirty="0">
                <a:latin typeface="Calibri"/>
                <a:cs typeface="Calibri"/>
              </a:rPr>
              <a:t>Všeobecného</a:t>
            </a:r>
            <a:endParaRPr sz="2800">
              <a:latin typeface="Calibri"/>
              <a:cs typeface="Calibri"/>
            </a:endParaRPr>
          </a:p>
          <a:p>
            <a:pPr marL="697865" lvl="1" indent="-22923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698500" algn="l"/>
              </a:tabLst>
            </a:pPr>
            <a:r>
              <a:rPr sz="2400" dirty="0">
                <a:latin typeface="Calibri"/>
                <a:cs typeface="Calibri"/>
              </a:rPr>
              <a:t>Znamená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10" dirty="0">
                <a:latin typeface="Calibri"/>
                <a:cs typeface="Calibri"/>
              </a:rPr>
              <a:t>univerzálneho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3628" y="169544"/>
            <a:ext cx="593598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4300" marR="5080" indent="-1372235">
              <a:lnSpc>
                <a:spcPct val="100000"/>
              </a:lnSpc>
              <a:spcBef>
                <a:spcPts val="95"/>
              </a:spcBef>
            </a:pPr>
            <a:r>
              <a:rPr sz="4000" b="0" dirty="0">
                <a:latin typeface="Calibri"/>
                <a:cs typeface="Calibri"/>
              </a:rPr>
              <a:t>Etika</a:t>
            </a:r>
            <a:r>
              <a:rPr sz="4000" b="0" spc="-160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Imanuela</a:t>
            </a:r>
            <a:r>
              <a:rPr sz="4000" b="0" spc="-155" dirty="0">
                <a:latin typeface="Calibri"/>
                <a:cs typeface="Calibri"/>
              </a:rPr>
              <a:t> </a:t>
            </a:r>
            <a:r>
              <a:rPr sz="4000" b="0" spc="-10" dirty="0">
                <a:latin typeface="Calibri"/>
                <a:cs typeface="Calibri"/>
              </a:rPr>
              <a:t>Kanta</a:t>
            </a:r>
            <a:r>
              <a:rPr sz="4000" b="0" spc="-155" dirty="0">
                <a:latin typeface="Calibri"/>
                <a:cs typeface="Calibri"/>
              </a:rPr>
              <a:t> </a:t>
            </a:r>
            <a:r>
              <a:rPr sz="4000" b="0" dirty="0">
                <a:latin typeface="Calibri"/>
                <a:cs typeface="Calibri"/>
              </a:rPr>
              <a:t>a</a:t>
            </a:r>
            <a:r>
              <a:rPr sz="4000" b="0" spc="-165" dirty="0">
                <a:latin typeface="Calibri"/>
                <a:cs typeface="Calibri"/>
              </a:rPr>
              <a:t> </a:t>
            </a:r>
            <a:r>
              <a:rPr sz="4000" b="0" spc="-20" dirty="0">
                <a:latin typeface="Cambria"/>
                <a:cs typeface="Cambria"/>
              </a:rPr>
              <a:t>Mary </a:t>
            </a:r>
            <a:r>
              <a:rPr sz="4000" b="0" spc="-10" dirty="0">
                <a:latin typeface="Cambria"/>
                <a:cs typeface="Cambria"/>
              </a:rPr>
              <a:t>Wollstonecraft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9566" y="2618689"/>
            <a:ext cx="7343140" cy="2556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95"/>
              </a:spcBef>
            </a:pPr>
            <a:r>
              <a:rPr sz="2200" spc="-30" dirty="0">
                <a:latin typeface="Calibri"/>
                <a:cs typeface="Calibri"/>
              </a:rPr>
              <a:t>Muránsky,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M.: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Kantova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deontologická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etika.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Dejiny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etického</a:t>
            </a:r>
            <a:endParaRPr sz="2200">
              <a:latin typeface="Calibri"/>
              <a:cs typeface="Calibri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200" b="1" spc="-10" dirty="0">
                <a:latin typeface="Calibri"/>
                <a:cs typeface="Calibri"/>
              </a:rPr>
              <a:t>myslenia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Európe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v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USA</a:t>
            </a:r>
            <a:r>
              <a:rPr sz="2200" dirty="0">
                <a:latin typeface="Calibri"/>
                <a:cs typeface="Calibri"/>
              </a:rPr>
              <a:t>.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Kalligram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Bratislava,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2008.</a:t>
            </a:r>
            <a:endParaRPr sz="22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Kant,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Imanuel: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Základy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metyfyziky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mravů.</a:t>
            </a:r>
            <a:r>
              <a:rPr sz="2200" spc="-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Svoboda,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1990.</a:t>
            </a:r>
            <a:endParaRPr sz="2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200" spc="-10" dirty="0">
                <a:latin typeface="Calibri"/>
                <a:cs typeface="Calibri"/>
              </a:rPr>
              <a:t>Kalnická,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Zdeňka: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Filozofky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dějinách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evropské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filozofie.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Ostrava:</a:t>
            </a:r>
            <a:endParaRPr sz="22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</a:pPr>
            <a:r>
              <a:rPr sz="2200" spc="-25" dirty="0">
                <a:latin typeface="Calibri"/>
                <a:cs typeface="Calibri"/>
              </a:rPr>
              <a:t>Ostravská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univerzita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Ostravě,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2007.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5080" algn="ctr">
              <a:lnSpc>
                <a:spcPct val="100000"/>
              </a:lnSpc>
            </a:pPr>
            <a:r>
              <a:rPr sz="3200" dirty="0">
                <a:solidFill>
                  <a:srgbClr val="888888"/>
                </a:solidFill>
                <a:latin typeface="Calibri"/>
                <a:cs typeface="Calibri"/>
              </a:rPr>
              <a:t>Slavomír</a:t>
            </a:r>
            <a:r>
              <a:rPr sz="3200" spc="-1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888888"/>
                </a:solidFill>
                <a:latin typeface="Calibri"/>
                <a:cs typeface="Calibri"/>
              </a:rPr>
              <a:t>Lesňák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80465">
              <a:lnSpc>
                <a:spcPct val="100000"/>
              </a:lnSpc>
              <a:spcBef>
                <a:spcPts val="105"/>
              </a:spcBef>
            </a:pPr>
            <a:r>
              <a:rPr dirty="0"/>
              <a:t>Kategorický</a:t>
            </a:r>
            <a:r>
              <a:rPr spc="-245" dirty="0"/>
              <a:t> </a:t>
            </a:r>
            <a:r>
              <a:rPr spc="-10" dirty="0"/>
              <a:t>imperatív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71243"/>
            <a:ext cx="7474584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vyžaduje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od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každého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jednotlivca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vzdania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sa </a:t>
            </a:r>
            <a:r>
              <a:rPr sz="3200" spc="-10" dirty="0">
                <a:latin typeface="Calibri"/>
                <a:cs typeface="Calibri"/>
              </a:rPr>
              <a:t>ego-perspektívy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4965" marR="98107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v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prospech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intersubjektívne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zdieľanej </a:t>
            </a:r>
            <a:r>
              <a:rPr sz="3200" dirty="0">
                <a:latin typeface="Calibri"/>
                <a:cs typeface="Calibri"/>
              </a:rPr>
              <a:t>perspektívy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my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(je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možné?)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8044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Úmysel/praktický</a:t>
            </a:r>
            <a:r>
              <a:rPr spc="-150" dirty="0"/>
              <a:t> </a:t>
            </a:r>
            <a:r>
              <a:rPr spc="-10" dirty="0"/>
              <a:t>dopad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6764020" cy="22701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Najdôležitejšie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motív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(úmysel)</a:t>
            </a:r>
            <a:endParaRPr sz="3200">
              <a:latin typeface="Calibri"/>
              <a:cs typeface="Calibri"/>
            </a:endParaRPr>
          </a:p>
          <a:p>
            <a:pPr marL="354965" marR="5080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2762250" algn="l"/>
              </a:tabLst>
            </a:pPr>
            <a:r>
              <a:rPr sz="3200" dirty="0">
                <a:latin typeface="Calibri"/>
                <a:cs typeface="Calibri"/>
              </a:rPr>
              <a:t>efekt</a:t>
            </a:r>
            <a:r>
              <a:rPr sz="3200" spc="-1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konania</a:t>
            </a:r>
            <a:r>
              <a:rPr sz="3200" dirty="0">
                <a:latin typeface="Calibri"/>
                <a:cs typeface="Calibri"/>
              </a:rPr>
              <a:t>	-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praktický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dopad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menej dôležitý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1753235" algn="l"/>
              </a:tabLst>
            </a:pPr>
            <a:r>
              <a:rPr sz="3200" spc="-10" dirty="0">
                <a:latin typeface="Calibri"/>
                <a:cs typeface="Calibri"/>
              </a:rPr>
              <a:t>Úmysel</a:t>
            </a:r>
            <a:r>
              <a:rPr sz="3200" dirty="0">
                <a:latin typeface="Calibri"/>
                <a:cs typeface="Calibri"/>
              </a:rPr>
              <a:t>	-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snaženie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zo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všetkých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síl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240" y="363093"/>
            <a:ext cx="7841615" cy="139192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484"/>
              </a:spcBef>
            </a:pPr>
            <a:r>
              <a:rPr sz="3200" b="0" i="1" dirty="0">
                <a:latin typeface="Calibri"/>
                <a:cs typeface="Calibri"/>
              </a:rPr>
              <a:t>Konaj</a:t>
            </a:r>
            <a:r>
              <a:rPr sz="3200" b="0" i="1" spc="-6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tak,</a:t>
            </a:r>
            <a:r>
              <a:rPr sz="3200" b="0" i="1" spc="-45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aby</a:t>
            </a:r>
            <a:r>
              <a:rPr sz="3200" b="0" i="1" spc="-35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ľudstvo</a:t>
            </a:r>
            <a:r>
              <a:rPr sz="3200" b="0" i="1" spc="-35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v</a:t>
            </a:r>
            <a:r>
              <a:rPr sz="3200" b="0" i="1" spc="-45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tvojej</a:t>
            </a:r>
            <a:r>
              <a:rPr sz="3200" b="0" i="1" spc="-7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osobe</a:t>
            </a:r>
            <a:r>
              <a:rPr sz="3200" b="0" i="1" spc="-45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ako</a:t>
            </a:r>
            <a:r>
              <a:rPr sz="3200" b="0" i="1" spc="-5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aj</a:t>
            </a:r>
            <a:r>
              <a:rPr sz="3200" b="0" i="1" spc="-50" dirty="0">
                <a:latin typeface="Calibri"/>
                <a:cs typeface="Calibri"/>
              </a:rPr>
              <a:t> v </a:t>
            </a:r>
            <a:r>
              <a:rPr sz="3200" b="0" i="1" dirty="0">
                <a:latin typeface="Calibri"/>
                <a:cs typeface="Calibri"/>
              </a:rPr>
              <a:t>osobe</a:t>
            </a:r>
            <a:r>
              <a:rPr sz="3200" b="0" i="1" spc="-100" dirty="0">
                <a:latin typeface="Calibri"/>
                <a:cs typeface="Calibri"/>
              </a:rPr>
              <a:t> </a:t>
            </a:r>
            <a:r>
              <a:rPr sz="3200" b="0" i="1" spc="-10" dirty="0">
                <a:latin typeface="Calibri"/>
                <a:cs typeface="Calibri"/>
              </a:rPr>
              <a:t>každého</a:t>
            </a:r>
            <a:r>
              <a:rPr sz="3200" b="0" i="1" spc="-7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iného</a:t>
            </a:r>
            <a:r>
              <a:rPr sz="3200" b="0" i="1" spc="-65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človeka</a:t>
            </a:r>
            <a:r>
              <a:rPr sz="3200" b="0" i="1" spc="-7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bolo</a:t>
            </a:r>
            <a:r>
              <a:rPr sz="3200" b="0" i="1" spc="-7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vždy</a:t>
            </a:r>
            <a:r>
              <a:rPr sz="3200" i="1" spc="-8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účelom</a:t>
            </a:r>
            <a:r>
              <a:rPr sz="3200" b="0" i="1" spc="-10" dirty="0">
                <a:latin typeface="Calibri"/>
                <a:cs typeface="Calibri"/>
              </a:rPr>
              <a:t>, </a:t>
            </a:r>
            <a:r>
              <a:rPr sz="3200" b="0" i="1" dirty="0">
                <a:latin typeface="Calibri"/>
                <a:cs typeface="Calibri"/>
              </a:rPr>
              <a:t>a</a:t>
            </a:r>
            <a:r>
              <a:rPr sz="3200" b="0" i="1" spc="-7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nikdy</a:t>
            </a:r>
            <a:r>
              <a:rPr sz="3200" b="0" i="1" spc="-5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nie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prostriedkom</a:t>
            </a:r>
            <a:r>
              <a:rPr sz="3200" i="1" spc="-80" dirty="0">
                <a:latin typeface="Calibri"/>
                <a:cs typeface="Calibri"/>
              </a:rPr>
              <a:t> </a:t>
            </a:r>
            <a:r>
              <a:rPr sz="3200" b="0" i="1" dirty="0">
                <a:latin typeface="Calibri"/>
                <a:cs typeface="Calibri"/>
              </a:rPr>
              <a:t>tvojho</a:t>
            </a:r>
            <a:r>
              <a:rPr sz="3200" b="0" i="1" spc="-80" dirty="0">
                <a:latin typeface="Calibri"/>
                <a:cs typeface="Calibri"/>
              </a:rPr>
              <a:t> </a:t>
            </a:r>
            <a:r>
              <a:rPr sz="3200" b="0" i="1" spc="-10" dirty="0">
                <a:latin typeface="Calibri"/>
                <a:cs typeface="Calibri"/>
              </a:rPr>
              <a:t>konania.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261936"/>
            <a:ext cx="6443345" cy="336677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Praktický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dopad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nie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1.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mieste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Calibri"/>
                <a:cs typeface="Calibri"/>
              </a:rPr>
              <a:t>kvôli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(ne)morálnosti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prostriedkov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Dosiahnutie</a:t>
            </a:r>
            <a:r>
              <a:rPr sz="3200" spc="-10" dirty="0">
                <a:latin typeface="Calibri"/>
                <a:cs typeface="Calibri"/>
              </a:rPr>
              <a:t> efektu</a:t>
            </a:r>
            <a:endParaRPr sz="3200">
              <a:latin typeface="Calibri"/>
              <a:cs typeface="Calibri"/>
            </a:endParaRPr>
          </a:p>
          <a:p>
            <a:pPr marL="836930" lvl="1" indent="-367665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836930" algn="l"/>
                <a:tab pos="837565" algn="l"/>
              </a:tabLst>
            </a:pPr>
            <a:r>
              <a:rPr sz="2800" dirty="0">
                <a:latin typeface="Calibri"/>
                <a:cs typeface="Calibri"/>
              </a:rPr>
              <a:t>nie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za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každú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cenu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ts val="3020"/>
              </a:lnSpc>
              <a:spcBef>
                <a:spcPts val="720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Calibri"/>
                <a:cs typeface="Calibri"/>
              </a:rPr>
              <a:t>neplatí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tu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„</a:t>
            </a:r>
            <a:r>
              <a:rPr sz="2800" i="1" dirty="0">
                <a:latin typeface="Calibri"/>
                <a:cs typeface="Calibri"/>
              </a:rPr>
              <a:t>účel</a:t>
            </a:r>
            <a:r>
              <a:rPr sz="2800" i="1" spc="-8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svätí</a:t>
            </a:r>
            <a:r>
              <a:rPr sz="2800" i="1" spc="-7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prostriedok</a:t>
            </a:r>
            <a:r>
              <a:rPr sz="2800" spc="-10" dirty="0">
                <a:latin typeface="Calibri"/>
                <a:cs typeface="Calibri"/>
              </a:rPr>
              <a:t>“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(anti- machiavellista)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Calibri"/>
                <a:cs typeface="Calibri"/>
              </a:rPr>
              <a:t>človek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vždy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cieľom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nie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prostriedkom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070" y="461899"/>
            <a:ext cx="26898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Overovanie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5669991"/>
            <a:ext cx="6247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Zdroj</a:t>
            </a:r>
            <a:r>
              <a:rPr sz="1600" spc="-10" dirty="0">
                <a:latin typeface="Calibri"/>
                <a:cs typeface="Calibri"/>
              </a:rPr>
              <a:t> schémy:</a:t>
            </a:r>
            <a:r>
              <a:rPr sz="1600" spc="-20" dirty="0">
                <a:latin typeface="Calibri"/>
                <a:cs typeface="Calibri"/>
              </a:rPr>
              <a:t> Anzenbacher,A.: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Úvod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do</a:t>
            </a:r>
            <a:r>
              <a:rPr sz="1600" spc="-20" dirty="0">
                <a:latin typeface="Calibri"/>
                <a:cs typeface="Calibri"/>
              </a:rPr>
              <a:t> etiky. </a:t>
            </a:r>
            <a:r>
              <a:rPr sz="1600" spc="-10" dirty="0">
                <a:latin typeface="Calibri"/>
                <a:cs typeface="Calibri"/>
              </a:rPr>
              <a:t>Praha: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Academia,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2001,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s.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52.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3756" y="1341119"/>
            <a:ext cx="6125755" cy="39815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7200" y="447801"/>
            <a:ext cx="34582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Hviezdne</a:t>
            </a:r>
            <a:r>
              <a:rPr spc="-150" dirty="0"/>
              <a:t> </a:t>
            </a:r>
            <a:r>
              <a:rPr spc="-20" dirty="0"/>
              <a:t>nebo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78128"/>
            <a:ext cx="7800340" cy="43878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527810" marR="5080" indent="-1247140">
              <a:lnSpc>
                <a:spcPct val="80000"/>
              </a:lnSpc>
              <a:spcBef>
                <a:spcPts val="745"/>
              </a:spcBef>
            </a:pPr>
            <a:r>
              <a:rPr sz="2700" i="1" dirty="0">
                <a:latin typeface="Calibri"/>
                <a:cs typeface="Calibri"/>
              </a:rPr>
              <a:t>Dve</a:t>
            </a:r>
            <a:r>
              <a:rPr sz="2700" i="1" spc="-3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veci</a:t>
            </a:r>
            <a:r>
              <a:rPr sz="2700" i="1" spc="-2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ma</a:t>
            </a:r>
            <a:r>
              <a:rPr sz="2700" i="1" spc="-2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napĺňajú</a:t>
            </a:r>
            <a:r>
              <a:rPr sz="2700" i="1" spc="-4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obdivom</a:t>
            </a:r>
            <a:r>
              <a:rPr sz="2700" i="1" spc="-2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a</a:t>
            </a:r>
            <a:r>
              <a:rPr sz="2700" i="1" spc="-3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úctou:</a:t>
            </a:r>
            <a:r>
              <a:rPr sz="2700" i="1" spc="-15" dirty="0">
                <a:latin typeface="Calibri"/>
                <a:cs typeface="Calibri"/>
              </a:rPr>
              <a:t> </a:t>
            </a:r>
            <a:r>
              <a:rPr sz="2700" i="1" spc="-10" dirty="0">
                <a:latin typeface="Calibri"/>
                <a:cs typeface="Calibri"/>
              </a:rPr>
              <a:t>hviezdne</a:t>
            </a:r>
            <a:r>
              <a:rPr sz="2700" i="1" spc="-40" dirty="0">
                <a:latin typeface="Calibri"/>
                <a:cs typeface="Calibri"/>
              </a:rPr>
              <a:t> </a:t>
            </a:r>
            <a:r>
              <a:rPr sz="2700" i="1" spc="-20" dirty="0">
                <a:latin typeface="Calibri"/>
                <a:cs typeface="Calibri"/>
              </a:rPr>
              <a:t>nebo </a:t>
            </a:r>
            <a:r>
              <a:rPr sz="2700" i="1" dirty="0">
                <a:latin typeface="Calibri"/>
                <a:cs typeface="Calibri"/>
              </a:rPr>
              <a:t>nado</a:t>
            </a:r>
            <a:r>
              <a:rPr sz="2700" i="1" spc="-4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mnou</a:t>
            </a:r>
            <a:r>
              <a:rPr sz="2700" i="1" spc="-4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a</a:t>
            </a:r>
            <a:r>
              <a:rPr sz="2700" i="1" spc="-3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mravný</a:t>
            </a:r>
            <a:r>
              <a:rPr sz="2700" i="1" spc="-40" dirty="0">
                <a:latin typeface="Calibri"/>
                <a:cs typeface="Calibri"/>
              </a:rPr>
              <a:t> </a:t>
            </a:r>
            <a:r>
              <a:rPr sz="2700" i="1" spc="-10" dirty="0">
                <a:latin typeface="Calibri"/>
                <a:cs typeface="Calibri"/>
              </a:rPr>
              <a:t>zákon</a:t>
            </a:r>
            <a:r>
              <a:rPr sz="2700" i="1" spc="-4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vo</a:t>
            </a:r>
            <a:r>
              <a:rPr sz="2700" i="1" spc="-30" dirty="0">
                <a:latin typeface="Calibri"/>
                <a:cs typeface="Calibri"/>
              </a:rPr>
              <a:t> </a:t>
            </a:r>
            <a:r>
              <a:rPr sz="2700" i="1" spc="-20" dirty="0">
                <a:latin typeface="Calibri"/>
                <a:cs typeface="Calibri"/>
              </a:rPr>
              <a:t>mne.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dirty="0">
                <a:latin typeface="Calibri"/>
                <a:cs typeface="Calibri"/>
              </a:rPr>
              <a:t>Možné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aj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naopak: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alibri"/>
                <a:cs typeface="Calibri"/>
              </a:rPr>
              <a:t>Hviezdne</a:t>
            </a:r>
            <a:r>
              <a:rPr sz="2700" b="1" spc="-25" dirty="0">
                <a:latin typeface="Calibri"/>
                <a:cs typeface="Calibri"/>
              </a:rPr>
              <a:t> </a:t>
            </a:r>
            <a:r>
              <a:rPr sz="2700" b="1" dirty="0">
                <a:latin typeface="Calibri"/>
                <a:cs typeface="Calibri"/>
              </a:rPr>
              <a:t>nebo</a:t>
            </a:r>
            <a:r>
              <a:rPr sz="2700" b="1" spc="-5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vo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mne?</a:t>
            </a:r>
            <a:endParaRPr sz="27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Mravný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zákon</a:t>
            </a:r>
            <a:r>
              <a:rPr sz="2700" spc="-8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nado</a:t>
            </a:r>
            <a:r>
              <a:rPr sz="2700" spc="-9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mnou?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700" spc="-20" dirty="0">
                <a:latin typeface="Calibri"/>
                <a:cs typeface="Calibri"/>
              </a:rPr>
              <a:t>Boh?</a:t>
            </a:r>
            <a:endParaRPr sz="2700">
              <a:latin typeface="Calibri"/>
              <a:cs typeface="Calibri"/>
            </a:endParaRPr>
          </a:p>
          <a:p>
            <a:pPr marL="12700" marR="119380">
              <a:lnSpc>
                <a:spcPts val="2590"/>
              </a:lnSpc>
              <a:spcBef>
                <a:spcPts val="630"/>
              </a:spcBef>
            </a:pPr>
            <a:r>
              <a:rPr sz="2700" dirty="0">
                <a:latin typeface="Calibri"/>
                <a:cs typeface="Calibri"/>
              </a:rPr>
              <a:t>V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Kritike</a:t>
            </a:r>
            <a:r>
              <a:rPr sz="2700" i="1" spc="-4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čistého</a:t>
            </a:r>
            <a:r>
              <a:rPr sz="2700" i="1" spc="-60" dirty="0">
                <a:latin typeface="Calibri"/>
                <a:cs typeface="Calibri"/>
              </a:rPr>
              <a:t> </a:t>
            </a:r>
            <a:r>
              <a:rPr sz="2700" i="1" dirty="0">
                <a:latin typeface="Calibri"/>
                <a:cs typeface="Calibri"/>
              </a:rPr>
              <a:t>rozumu</a:t>
            </a:r>
            <a:r>
              <a:rPr sz="2700" i="1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Boha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nedokázal,</a:t>
            </a:r>
            <a:r>
              <a:rPr sz="2700" spc="-7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avšak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s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ním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aj </a:t>
            </a:r>
            <a:r>
              <a:rPr sz="2700" dirty="0">
                <a:latin typeface="Calibri"/>
                <a:cs typeface="Calibri"/>
              </a:rPr>
              <a:t>tak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ráta...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105"/>
              </a:spcBef>
            </a:pPr>
            <a:r>
              <a:rPr spc="-105" dirty="0"/>
              <a:t>To,</a:t>
            </a:r>
            <a:r>
              <a:rPr spc="-30" dirty="0"/>
              <a:t> </a:t>
            </a:r>
            <a:r>
              <a:rPr dirty="0"/>
              <a:t>čo</a:t>
            </a:r>
            <a:r>
              <a:rPr spc="-25" dirty="0"/>
              <a:t> </a:t>
            </a:r>
            <a:r>
              <a:rPr dirty="0"/>
              <a:t>má</a:t>
            </a:r>
            <a:r>
              <a:rPr spc="-25" dirty="0"/>
              <a:t> </a:t>
            </a:r>
            <a:r>
              <a:rPr dirty="0"/>
              <a:t>byť,</a:t>
            </a:r>
            <a:r>
              <a:rPr spc="-30" dirty="0"/>
              <a:t> </a:t>
            </a:r>
            <a:r>
              <a:rPr dirty="0"/>
              <a:t>nie</a:t>
            </a:r>
            <a:r>
              <a:rPr spc="-30" dirty="0"/>
              <a:t> </a:t>
            </a:r>
            <a:r>
              <a:rPr dirty="0"/>
              <a:t>čo</a:t>
            </a:r>
            <a:r>
              <a:rPr spc="-45" dirty="0"/>
              <a:t> </a:t>
            </a:r>
            <a:r>
              <a:rPr dirty="0"/>
              <a:t>je</a:t>
            </a:r>
            <a:r>
              <a:rPr spc="-1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spc="-10" dirty="0"/>
              <a:t>ideál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8016875" cy="432435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65405" marR="5080" algn="ctr">
              <a:lnSpc>
                <a:spcPts val="2880"/>
              </a:lnSpc>
              <a:spcBef>
                <a:spcPts val="795"/>
              </a:spcBef>
            </a:pPr>
            <a:r>
              <a:rPr sz="3000" i="1" dirty="0">
                <a:latin typeface="Calibri"/>
                <a:cs typeface="Calibri"/>
              </a:rPr>
              <a:t>Predstava</a:t>
            </a:r>
            <a:r>
              <a:rPr sz="3000" i="1" spc="-9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objektívneho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princípu,</a:t>
            </a:r>
            <a:r>
              <a:rPr sz="3000" i="1" spc="-8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pokiaľ</a:t>
            </a:r>
            <a:r>
              <a:rPr sz="3000" i="1" spc="-8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určuje</a:t>
            </a:r>
            <a:r>
              <a:rPr sz="3000" i="1" spc="-7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vôľu, </a:t>
            </a:r>
            <a:r>
              <a:rPr sz="3000" i="1" dirty="0">
                <a:latin typeface="Calibri"/>
                <a:cs typeface="Calibri"/>
              </a:rPr>
              <a:t>sa</a:t>
            </a:r>
            <a:r>
              <a:rPr sz="3000" i="1" spc="-6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nazýva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príkazom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(rozumu)</a:t>
            </a:r>
            <a:r>
              <a:rPr sz="3000" i="1" spc="-6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formulácia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tohto</a:t>
            </a:r>
            <a:endParaRPr sz="3000">
              <a:latin typeface="Calibri"/>
              <a:cs typeface="Calibri"/>
            </a:endParaRPr>
          </a:p>
          <a:p>
            <a:pPr marL="52069" algn="ctr">
              <a:lnSpc>
                <a:spcPts val="2905"/>
              </a:lnSpc>
            </a:pPr>
            <a:r>
              <a:rPr sz="3000" i="1" dirty="0">
                <a:latin typeface="Calibri"/>
                <a:cs typeface="Calibri"/>
              </a:rPr>
              <a:t>príkazu</a:t>
            </a:r>
            <a:r>
              <a:rPr sz="3000" i="1" spc="-9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sa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nazýva</a:t>
            </a:r>
            <a:r>
              <a:rPr sz="3000" i="1" spc="-7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imperatívom.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(ZMM)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Dôležité,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aké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malo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byť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(</a:t>
            </a:r>
            <a:r>
              <a:rPr sz="3000" b="1" spc="-10" dirty="0">
                <a:latin typeface="Calibri"/>
                <a:cs typeface="Calibri"/>
              </a:rPr>
              <a:t>sollen</a:t>
            </a:r>
            <a:r>
              <a:rPr sz="3000" spc="-10" dirty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Má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byť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zdôvodnené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(dôležitý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rozum)</a:t>
            </a:r>
            <a:endParaRPr sz="3000">
              <a:latin typeface="Calibri"/>
              <a:cs typeface="Calibri"/>
            </a:endParaRPr>
          </a:p>
          <a:p>
            <a:pPr marL="12700" marR="390525" indent="342265">
              <a:lnSpc>
                <a:spcPct val="9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Zdôvodniteľné</a:t>
            </a:r>
            <a:r>
              <a:rPr sz="3000" spc="-10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-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znamená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záväzok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povinnosť </a:t>
            </a:r>
            <a:r>
              <a:rPr sz="3000" dirty="0">
                <a:latin typeface="Calibri"/>
                <a:cs typeface="Calibri"/>
              </a:rPr>
              <a:t>Pozn: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Kantovu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etiku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nazývame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etikou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povinnosti </a:t>
            </a:r>
            <a:r>
              <a:rPr sz="3000" dirty="0">
                <a:latin typeface="Calibri"/>
                <a:cs typeface="Calibri"/>
              </a:rPr>
              <a:t>(</a:t>
            </a:r>
            <a:r>
              <a:rPr sz="3000" b="1" dirty="0">
                <a:latin typeface="Calibri"/>
                <a:cs typeface="Calibri"/>
              </a:rPr>
              <a:t>deontologická</a:t>
            </a:r>
            <a:r>
              <a:rPr sz="3000" b="1" spc="-15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etika</a:t>
            </a:r>
            <a:r>
              <a:rPr sz="3000" spc="-10" dirty="0">
                <a:latin typeface="Calibri"/>
                <a:cs typeface="Calibri"/>
              </a:rPr>
              <a:t>)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000" b="1" dirty="0">
                <a:latin typeface="Calibri"/>
                <a:cs typeface="Calibri"/>
              </a:rPr>
              <a:t>Pojem</a:t>
            </a:r>
            <a:r>
              <a:rPr sz="3000" b="1" spc="-60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„povinování“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8114" y="461899"/>
            <a:ext cx="27482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19910" algn="l"/>
              </a:tabLst>
            </a:pPr>
            <a:r>
              <a:rPr dirty="0"/>
              <a:t>Duša</a:t>
            </a:r>
            <a:r>
              <a:rPr spc="-5" dirty="0"/>
              <a:t> </a:t>
            </a:r>
            <a:r>
              <a:rPr spc="-50" dirty="0"/>
              <a:t>a</a:t>
            </a:r>
            <a:r>
              <a:rPr dirty="0"/>
              <a:t>	</a:t>
            </a:r>
            <a:r>
              <a:rPr spc="-25" dirty="0"/>
              <a:t>Boh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7085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latin typeface="Calibri"/>
                <a:cs typeface="Calibri"/>
              </a:rPr>
              <a:t>...svätosť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vôle</a:t>
            </a:r>
            <a:r>
              <a:rPr sz="3200" i="1" spc="-1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...praktickou</a:t>
            </a:r>
            <a:r>
              <a:rPr sz="3200" i="1" spc="-8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ideou</a:t>
            </a:r>
            <a:r>
              <a:rPr sz="3200" b="1" i="1" spc="-114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ako</a:t>
            </a:r>
            <a:r>
              <a:rPr sz="3200" i="1" spc="-10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pravzor</a:t>
            </a:r>
            <a:r>
              <a:rPr sz="3200" i="1" dirty="0">
                <a:latin typeface="Calibri"/>
                <a:cs typeface="Calibri"/>
              </a:rPr>
              <a:t>,</a:t>
            </a:r>
            <a:r>
              <a:rPr sz="3200" i="1" spc="-110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ku</a:t>
            </a:r>
            <a:endParaRPr sz="3200">
              <a:latin typeface="Calibri"/>
              <a:cs typeface="Calibri"/>
            </a:endParaRPr>
          </a:p>
          <a:p>
            <a:pPr marR="86995" algn="ctr">
              <a:lnSpc>
                <a:spcPct val="100000"/>
              </a:lnSpc>
              <a:spcBef>
                <a:spcPts val="5"/>
              </a:spcBef>
            </a:pPr>
            <a:r>
              <a:rPr sz="3200" i="1" dirty="0">
                <a:latin typeface="Calibri"/>
                <a:cs typeface="Calibri"/>
              </a:rPr>
              <a:t>ktorému</a:t>
            </a:r>
            <a:r>
              <a:rPr sz="3200" i="1" spc="-8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sa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do</a:t>
            </a:r>
            <a:r>
              <a:rPr sz="3200" b="1" i="1" spc="-7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nekonečna</a:t>
            </a:r>
            <a:r>
              <a:rPr sz="3200" b="1" i="1" spc="-5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približovať</a:t>
            </a:r>
            <a:r>
              <a:rPr sz="3200" b="1" i="1" spc="-85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...</a:t>
            </a:r>
            <a:endParaRPr sz="3200">
              <a:latin typeface="Calibri"/>
              <a:cs typeface="Calibri"/>
            </a:endParaRPr>
          </a:p>
          <a:p>
            <a:pPr marR="1483995" algn="ctr">
              <a:lnSpc>
                <a:spcPct val="100000"/>
              </a:lnSpc>
              <a:spcBef>
                <a:spcPts val="765"/>
              </a:spcBef>
            </a:pPr>
            <a:r>
              <a:rPr sz="3200" i="1" dirty="0">
                <a:latin typeface="Calibri"/>
                <a:cs typeface="Calibri"/>
              </a:rPr>
              <a:t>...</a:t>
            </a:r>
            <a:r>
              <a:rPr sz="3200" b="1" i="1" dirty="0">
                <a:latin typeface="Calibri"/>
                <a:cs typeface="Calibri"/>
              </a:rPr>
              <a:t>cnosť</a:t>
            </a:r>
            <a:r>
              <a:rPr sz="3200" b="1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je</a:t>
            </a:r>
            <a:r>
              <a:rPr sz="3200" i="1" spc="-4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to</a:t>
            </a:r>
            <a:r>
              <a:rPr sz="3200" i="1" spc="-5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najvyššie,</a:t>
            </a:r>
            <a:r>
              <a:rPr sz="3200" i="1" spc="-2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nikdy</a:t>
            </a:r>
            <a:r>
              <a:rPr sz="3200" b="1" i="1" spc="-50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zavŕšená...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3032125" algn="l"/>
              </a:tabLst>
            </a:pPr>
            <a:r>
              <a:rPr sz="3200" i="1" dirty="0">
                <a:latin typeface="Calibri"/>
                <a:cs typeface="Calibri"/>
              </a:rPr>
              <a:t>Morálny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ideál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spc="-50" dirty="0">
                <a:latin typeface="Calibri"/>
                <a:cs typeface="Calibri"/>
              </a:rPr>
              <a:t>-</a:t>
            </a:r>
            <a:r>
              <a:rPr sz="3200" i="1" dirty="0">
                <a:latin typeface="Calibri"/>
                <a:cs typeface="Calibri"/>
              </a:rPr>
              <a:t>	prakticky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nedosiahnuteľný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dirty="0">
                <a:latin typeface="Calibri"/>
                <a:cs typeface="Calibri"/>
              </a:rPr>
              <a:t>Pravzor</a:t>
            </a:r>
            <a:r>
              <a:rPr sz="3200" i="1" spc="-9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–</a:t>
            </a:r>
            <a:r>
              <a:rPr sz="3200" i="1" spc="-7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evokuje</a:t>
            </a:r>
            <a:r>
              <a:rPr sz="3200" i="1" spc="-10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Platóna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dirty="0">
                <a:latin typeface="Calibri"/>
                <a:cs typeface="Calibri"/>
              </a:rPr>
              <a:t>Cnosť</a:t>
            </a:r>
            <a:r>
              <a:rPr sz="3200" i="1" spc="-7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nikdy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nezavŕšená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na</a:t>
            </a:r>
            <a:r>
              <a:rPr sz="3200" i="1" spc="-4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tomto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svete</a:t>
            </a:r>
            <a:r>
              <a:rPr sz="3200" i="1" spc="-1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–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až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spc="-25" dirty="0">
                <a:latin typeface="Calibri"/>
                <a:cs typeface="Calibri"/>
              </a:rPr>
              <a:t>po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i="1" dirty="0">
                <a:latin typeface="Calibri"/>
                <a:cs typeface="Calibri"/>
              </a:rPr>
              <a:t>smrti</a:t>
            </a:r>
            <a:r>
              <a:rPr sz="3200" i="1" spc="-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–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duša</a:t>
            </a:r>
            <a:r>
              <a:rPr sz="3200" i="1" spc="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s</a:t>
            </a:r>
            <a:r>
              <a:rPr sz="3200" i="1" spc="-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Bohom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406" y="96138"/>
            <a:ext cx="6858634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4334510" algn="l"/>
                <a:tab pos="5224145" algn="l"/>
              </a:tabLst>
            </a:pPr>
            <a:r>
              <a:rPr dirty="0"/>
              <a:t>Princíp</a:t>
            </a:r>
            <a:r>
              <a:rPr spc="-55" dirty="0"/>
              <a:t> </a:t>
            </a:r>
            <a:r>
              <a:rPr spc="-10" dirty="0"/>
              <a:t>blaženosti</a:t>
            </a:r>
            <a:r>
              <a:rPr dirty="0"/>
              <a:t>	</a:t>
            </a:r>
            <a:r>
              <a:rPr spc="-25" dirty="0"/>
              <a:t>vs.</a:t>
            </a:r>
            <a:r>
              <a:rPr dirty="0"/>
              <a:t>	</a:t>
            </a:r>
            <a:r>
              <a:rPr spc="-10" dirty="0"/>
              <a:t>princíp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mravnosti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93163"/>
            <a:ext cx="7955280" cy="1586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rozdiel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medzi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konaním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povinnosti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konaním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z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náklonnosti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(city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-</a:t>
            </a:r>
            <a:r>
              <a:rPr sz="3200" spc="-20" dirty="0">
                <a:latin typeface="Calibri"/>
                <a:cs typeface="Calibri"/>
              </a:rPr>
              <a:t>zlé)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Pochybná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ego-</a:t>
            </a:r>
            <a:r>
              <a:rPr sz="3200" spc="-10" dirty="0">
                <a:latin typeface="Calibri"/>
                <a:cs typeface="Calibri"/>
              </a:rPr>
              <a:t>perspektíva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3022" y="461899"/>
            <a:ext cx="34601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Čistá</a:t>
            </a:r>
            <a:r>
              <a:rPr spc="-120" dirty="0"/>
              <a:t> </a:t>
            </a:r>
            <a:r>
              <a:rPr spc="-20" dirty="0"/>
              <a:t>mravnosť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7942580" cy="426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konať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principiálne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mať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na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mysli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ideál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robiť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dobro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kvôli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dobru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samotnému</a:t>
            </a:r>
            <a:endParaRPr sz="3000">
              <a:latin typeface="Calibri"/>
              <a:cs typeface="Calibri"/>
            </a:endParaRPr>
          </a:p>
          <a:p>
            <a:pPr marL="469900">
              <a:lnSpc>
                <a:spcPts val="3110"/>
              </a:lnSpc>
              <a:spcBef>
                <a:spcPts val="15"/>
              </a:spcBef>
            </a:pPr>
            <a:r>
              <a:rPr sz="2600" dirty="0">
                <a:latin typeface="Arial"/>
                <a:cs typeface="Arial"/>
              </a:rPr>
              <a:t>–</a:t>
            </a:r>
            <a:r>
              <a:rPr sz="2600" spc="40" dirty="0">
                <a:latin typeface="Arial"/>
                <a:cs typeface="Arial"/>
              </a:rPr>
              <a:t> </a:t>
            </a:r>
            <a:r>
              <a:rPr sz="2600" dirty="0">
                <a:latin typeface="Calibri"/>
                <a:cs typeface="Calibri"/>
              </a:rPr>
              <a:t>hrať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futbal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kvôli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futbalu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samotnému</a:t>
            </a:r>
            <a:endParaRPr sz="2600">
              <a:latin typeface="Calibri"/>
              <a:cs typeface="Calibri"/>
            </a:endParaRPr>
          </a:p>
          <a:p>
            <a:pPr marL="354965" indent="-342265">
              <a:lnSpc>
                <a:spcPts val="3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morálka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morálku</a:t>
            </a:r>
            <a:r>
              <a:rPr sz="3000" spc="-12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samu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00">
              <a:latin typeface="Calibri"/>
              <a:cs typeface="Calibri"/>
            </a:endParaRPr>
          </a:p>
          <a:p>
            <a:pPr marL="140335" marR="5080" algn="ctr">
              <a:lnSpc>
                <a:spcPct val="80000"/>
              </a:lnSpc>
            </a:pPr>
            <a:r>
              <a:rPr sz="3000" b="1" i="1" dirty="0">
                <a:latin typeface="Calibri"/>
                <a:cs typeface="Calibri"/>
              </a:rPr>
              <a:t>Praktické</a:t>
            </a:r>
            <a:r>
              <a:rPr sz="3000" b="1" i="1" spc="-60" dirty="0">
                <a:latin typeface="Calibri"/>
                <a:cs typeface="Calibri"/>
              </a:rPr>
              <a:t> </a:t>
            </a:r>
            <a:r>
              <a:rPr sz="3000" b="1" i="1" spc="-10" dirty="0">
                <a:latin typeface="Calibri"/>
                <a:cs typeface="Calibri"/>
              </a:rPr>
              <a:t>zákony</a:t>
            </a:r>
            <a:r>
              <a:rPr sz="3000" b="1" i="1" spc="-55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sa</a:t>
            </a:r>
            <a:r>
              <a:rPr sz="3000" b="1" i="1" spc="-40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teda</a:t>
            </a:r>
            <a:r>
              <a:rPr sz="3000" b="1" i="1" spc="-55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vzťahujú</a:t>
            </a:r>
            <a:r>
              <a:rPr sz="3000" b="1" i="1" spc="-40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len</a:t>
            </a:r>
            <a:r>
              <a:rPr sz="3000" b="1" i="1" spc="-45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na</a:t>
            </a:r>
            <a:r>
              <a:rPr sz="3000" b="1" i="1" spc="-45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vôľu</a:t>
            </a:r>
            <a:r>
              <a:rPr sz="3000" b="1" i="1" spc="-15" dirty="0">
                <a:latin typeface="Calibri"/>
                <a:cs typeface="Calibri"/>
              </a:rPr>
              <a:t> </a:t>
            </a:r>
            <a:r>
              <a:rPr sz="3000" i="1" spc="-25" dirty="0">
                <a:latin typeface="Calibri"/>
                <a:cs typeface="Calibri"/>
              </a:rPr>
              <a:t>bez </a:t>
            </a:r>
            <a:r>
              <a:rPr sz="3000" i="1" dirty="0">
                <a:latin typeface="Calibri"/>
                <a:cs typeface="Calibri"/>
              </a:rPr>
              <a:t>ohľadu</a:t>
            </a:r>
            <a:r>
              <a:rPr sz="3000" i="1" spc="-8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na</a:t>
            </a:r>
            <a:r>
              <a:rPr sz="3000" i="1" spc="-4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to,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čo</a:t>
            </a:r>
            <a:r>
              <a:rPr sz="3000" i="1" spc="-3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sa</a:t>
            </a:r>
            <a:r>
              <a:rPr sz="3000" i="1" spc="-4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jej</a:t>
            </a:r>
            <a:r>
              <a:rPr sz="3000" i="1" spc="-3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kauzalitou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dosahuje,</a:t>
            </a:r>
            <a:r>
              <a:rPr sz="3000" i="1" spc="-6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a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spc="-25" dirty="0">
                <a:latin typeface="Calibri"/>
                <a:cs typeface="Calibri"/>
              </a:rPr>
              <a:t>aby </a:t>
            </a:r>
            <a:r>
              <a:rPr sz="3000" i="1" dirty="0">
                <a:latin typeface="Calibri"/>
                <a:cs typeface="Calibri"/>
              </a:rPr>
              <a:t>sme</a:t>
            </a:r>
            <a:r>
              <a:rPr sz="3000" i="1" spc="-5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ich</a:t>
            </a:r>
            <a:r>
              <a:rPr sz="3000" i="1" spc="-3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získali</a:t>
            </a:r>
            <a:r>
              <a:rPr sz="3000" i="1" spc="-85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v</a:t>
            </a:r>
            <a:r>
              <a:rPr sz="3000" b="1" i="1" spc="-40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čistej</a:t>
            </a:r>
            <a:r>
              <a:rPr sz="3000" b="1" i="1" spc="-40" dirty="0">
                <a:latin typeface="Calibri"/>
                <a:cs typeface="Calibri"/>
              </a:rPr>
              <a:t> </a:t>
            </a:r>
            <a:r>
              <a:rPr sz="3000" b="1" i="1" dirty="0">
                <a:latin typeface="Calibri"/>
                <a:cs typeface="Calibri"/>
              </a:rPr>
              <a:t>podobe</a:t>
            </a:r>
            <a:r>
              <a:rPr sz="3000" i="1" dirty="0">
                <a:latin typeface="Calibri"/>
                <a:cs typeface="Calibri"/>
              </a:rPr>
              <a:t>,</a:t>
            </a:r>
            <a:r>
              <a:rPr sz="3000" i="1" spc="-30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môžeme</a:t>
            </a:r>
            <a:r>
              <a:rPr sz="3000" i="1" spc="-35" dirty="0">
                <a:latin typeface="Calibri"/>
                <a:cs typeface="Calibri"/>
              </a:rPr>
              <a:t> </a:t>
            </a:r>
            <a:r>
              <a:rPr sz="3000" i="1" dirty="0">
                <a:latin typeface="Calibri"/>
                <a:cs typeface="Calibri"/>
              </a:rPr>
              <a:t>od</a:t>
            </a:r>
            <a:r>
              <a:rPr sz="3000" i="1" spc="-5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tejto kauzality</a:t>
            </a:r>
            <a:r>
              <a:rPr sz="3000" i="1" spc="-95" dirty="0">
                <a:latin typeface="Calibri"/>
                <a:cs typeface="Calibri"/>
              </a:rPr>
              <a:t> </a:t>
            </a:r>
            <a:r>
              <a:rPr sz="3000" i="1" spc="-10" dirty="0">
                <a:latin typeface="Calibri"/>
                <a:cs typeface="Calibri"/>
              </a:rPr>
              <a:t>odhliadnuť.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0221" y="461899"/>
            <a:ext cx="25450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Dôstojnosť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6988"/>
            <a:ext cx="7355840" cy="439864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nárok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na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dôstojnosť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každej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bytosti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mravnosť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-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zdrojom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vlastnej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sebaúcty</a:t>
            </a:r>
            <a:endParaRPr sz="3000">
              <a:latin typeface="Calibri"/>
              <a:cs typeface="Calibri"/>
            </a:endParaRPr>
          </a:p>
          <a:p>
            <a:pPr marL="354965" marR="240029" indent="-342265">
              <a:lnSpc>
                <a:spcPts val="324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ak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nekonám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mravne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súlade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so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sebou,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so </a:t>
            </a:r>
            <a:r>
              <a:rPr sz="3000" dirty="0">
                <a:latin typeface="Calibri"/>
                <a:cs typeface="Calibri"/>
              </a:rPr>
              <a:t>svedomím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môžem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mať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sebaúctu?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sebaúcta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nefunguje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bez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úcty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inému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človeku</a:t>
            </a:r>
            <a:endParaRPr sz="3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sebaúcta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-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účel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sám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osebe</a:t>
            </a: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rozpor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–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nie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je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sebaúcta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cit?</a:t>
            </a:r>
            <a:endParaRPr sz="3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345"/>
              </a:spcBef>
            </a:pPr>
            <a:r>
              <a:rPr sz="2600" dirty="0">
                <a:latin typeface="Arial"/>
                <a:cs typeface="Arial"/>
              </a:rPr>
              <a:t>–</a:t>
            </a:r>
            <a:r>
              <a:rPr sz="2600" spc="25" dirty="0">
                <a:latin typeface="Arial"/>
                <a:cs typeface="Arial"/>
              </a:rPr>
              <a:t> </a:t>
            </a:r>
            <a:r>
              <a:rPr sz="2600" dirty="0">
                <a:latin typeface="Calibri"/>
                <a:cs typeface="Calibri"/>
              </a:rPr>
              <a:t>konám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kvôli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dobrému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pocitu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zo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seba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samého...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4390">
              <a:lnSpc>
                <a:spcPct val="100000"/>
              </a:lnSpc>
              <a:spcBef>
                <a:spcPts val="105"/>
              </a:spcBef>
            </a:pPr>
            <a:r>
              <a:rPr dirty="0"/>
              <a:t>Dielo</a:t>
            </a:r>
            <a:r>
              <a:rPr spc="-4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vývoj</a:t>
            </a:r>
            <a:r>
              <a:rPr spc="-45" dirty="0"/>
              <a:t> </a:t>
            </a:r>
            <a:r>
              <a:rPr dirty="0"/>
              <a:t>myslenia</a:t>
            </a:r>
            <a:r>
              <a:rPr spc="-55" dirty="0"/>
              <a:t> </a:t>
            </a:r>
            <a:r>
              <a:rPr spc="-25" dirty="0"/>
              <a:t>IK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5799455" cy="427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latin typeface="Calibri"/>
                <a:cs typeface="Calibri"/>
              </a:rPr>
              <a:t>1724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-1804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Kaliningrad,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Königsberg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alibri"/>
                <a:cs typeface="Calibri"/>
              </a:rPr>
              <a:t>Predkritické</a:t>
            </a:r>
            <a:r>
              <a:rPr sz="2700" b="1" spc="-114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obdobie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Všeobecné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dejiny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prírody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teórie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nebies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Arial"/>
              <a:buChar char="–"/>
            </a:pPr>
            <a:endParaRPr sz="2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alibri"/>
                <a:cs typeface="Calibri"/>
              </a:rPr>
              <a:t>Kritické</a:t>
            </a:r>
            <a:r>
              <a:rPr sz="2700" b="1" spc="-100" dirty="0">
                <a:latin typeface="Calibri"/>
                <a:cs typeface="Calibri"/>
              </a:rPr>
              <a:t> </a:t>
            </a:r>
            <a:r>
              <a:rPr sz="2700" b="1" spc="-10" dirty="0">
                <a:latin typeface="Calibri"/>
                <a:cs typeface="Calibri"/>
              </a:rPr>
              <a:t>obdobie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Kritika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praktického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rozumu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Základy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metafyziky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mravov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Kritika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čistého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rozumu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Kritika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súdnosti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Calibri"/>
                <a:cs typeface="Calibri"/>
              </a:rPr>
              <a:t>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večnému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mieru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90775">
              <a:lnSpc>
                <a:spcPct val="100000"/>
              </a:lnSpc>
              <a:spcBef>
                <a:spcPts val="105"/>
              </a:spcBef>
            </a:pPr>
            <a:r>
              <a:rPr dirty="0"/>
              <a:t>Dobro</a:t>
            </a:r>
            <a:r>
              <a:rPr spc="-3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5" dirty="0"/>
              <a:t>zlo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914005" cy="392874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nie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sú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ľudskej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vôle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nezávislé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veličiny,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naopak,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sú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výsledkom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momentom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ľudského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konania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b="1" spc="-25" dirty="0">
                <a:latin typeface="Calibri"/>
                <a:cs typeface="Calibri"/>
              </a:rPr>
              <a:t>Zlo</a:t>
            </a:r>
            <a:endParaRPr sz="3200">
              <a:latin typeface="Calibri"/>
              <a:cs typeface="Calibri"/>
            </a:endParaRPr>
          </a:p>
          <a:p>
            <a:pPr marL="411480" marR="245745" indent="149225">
              <a:lnSpc>
                <a:spcPct val="100000"/>
              </a:lnSpc>
              <a:spcBef>
                <a:spcPts val="765"/>
              </a:spcBef>
            </a:pPr>
            <a:r>
              <a:rPr sz="3200" i="1" dirty="0">
                <a:latin typeface="Calibri"/>
                <a:cs typeface="Calibri"/>
              </a:rPr>
              <a:t>Každá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nemorálna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vôľa</a:t>
            </a:r>
            <a:r>
              <a:rPr sz="3200" i="1" spc="-8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konať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je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dôsledkom </a:t>
            </a:r>
            <a:r>
              <a:rPr sz="3200" i="1" dirty="0">
                <a:latin typeface="Calibri"/>
                <a:cs typeface="Calibri"/>
              </a:rPr>
              <a:t>dobrovoľne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prijatých</a:t>
            </a:r>
            <a:r>
              <a:rPr sz="3200" i="1" spc="-1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zlých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zásad.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(KPR,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115)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5850">
              <a:lnSpc>
                <a:spcPct val="100000"/>
              </a:lnSpc>
              <a:spcBef>
                <a:spcPts val="105"/>
              </a:spcBef>
            </a:pPr>
            <a:r>
              <a:rPr dirty="0"/>
              <a:t>Dobro</a:t>
            </a:r>
            <a:r>
              <a:rPr spc="-65" dirty="0"/>
              <a:t> </a:t>
            </a:r>
            <a:r>
              <a:rPr dirty="0"/>
              <a:t>pre</a:t>
            </a:r>
            <a:r>
              <a:rPr spc="-65" dirty="0"/>
              <a:t> </a:t>
            </a:r>
            <a:r>
              <a:rPr dirty="0"/>
              <a:t>dobro</a:t>
            </a:r>
            <a:r>
              <a:rPr spc="-70" dirty="0"/>
              <a:t> </a:t>
            </a:r>
            <a:r>
              <a:rPr spc="-20" dirty="0"/>
              <a:t>samo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8072120" cy="44164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morálka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morálku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samu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konať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principiálne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mať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mysli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ideál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4400">
              <a:latin typeface="Calibri"/>
              <a:cs typeface="Calibri"/>
            </a:endParaRPr>
          </a:p>
          <a:p>
            <a:pPr marL="354965" marR="5080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i="1" dirty="0">
                <a:latin typeface="Calibri"/>
                <a:cs typeface="Calibri"/>
              </a:rPr>
              <a:t>Praktické</a:t>
            </a:r>
            <a:r>
              <a:rPr sz="3200" i="1" spc="-90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zákony</a:t>
            </a:r>
            <a:r>
              <a:rPr sz="3200" i="1" spc="-4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sa</a:t>
            </a:r>
            <a:r>
              <a:rPr sz="3200" i="1" spc="-6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teda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vzťahujú</a:t>
            </a:r>
            <a:r>
              <a:rPr sz="3200" i="1" spc="-4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len</a:t>
            </a:r>
            <a:r>
              <a:rPr sz="3200" i="1" spc="-6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na</a:t>
            </a:r>
            <a:r>
              <a:rPr sz="3200" i="1" spc="-45" dirty="0">
                <a:latin typeface="Calibri"/>
                <a:cs typeface="Calibri"/>
              </a:rPr>
              <a:t> </a:t>
            </a:r>
            <a:r>
              <a:rPr sz="3200" i="1" spc="-20" dirty="0">
                <a:latin typeface="Calibri"/>
                <a:cs typeface="Calibri"/>
              </a:rPr>
              <a:t>vôľu </a:t>
            </a:r>
            <a:r>
              <a:rPr sz="3200" i="1" dirty="0">
                <a:latin typeface="Calibri"/>
                <a:cs typeface="Calibri"/>
              </a:rPr>
              <a:t>bez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ohľadu</a:t>
            </a:r>
            <a:r>
              <a:rPr sz="3200" i="1" spc="-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na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to,</a:t>
            </a:r>
            <a:r>
              <a:rPr sz="3200" i="1" spc="-2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čo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sa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jej</a:t>
            </a:r>
            <a:r>
              <a:rPr sz="3200" i="1" spc="-45" dirty="0">
                <a:latin typeface="Calibri"/>
                <a:cs typeface="Calibri"/>
              </a:rPr>
              <a:t> </a:t>
            </a:r>
            <a:r>
              <a:rPr sz="3200" i="1" spc="-10" dirty="0">
                <a:latin typeface="Calibri"/>
                <a:cs typeface="Calibri"/>
              </a:rPr>
              <a:t>kauzalitou</a:t>
            </a:r>
            <a:r>
              <a:rPr sz="3200" i="1" spc="80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dosahuje,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a</a:t>
            </a:r>
            <a:r>
              <a:rPr sz="3200" i="1" spc="-5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aby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sme</a:t>
            </a:r>
            <a:r>
              <a:rPr sz="3200" i="1" spc="-35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ich</a:t>
            </a:r>
            <a:r>
              <a:rPr sz="3200" i="1" spc="-30" dirty="0">
                <a:latin typeface="Calibri"/>
                <a:cs typeface="Calibri"/>
              </a:rPr>
              <a:t> </a:t>
            </a:r>
            <a:r>
              <a:rPr sz="3200" i="1" dirty="0">
                <a:latin typeface="Calibri"/>
                <a:cs typeface="Calibri"/>
              </a:rPr>
              <a:t>získali</a:t>
            </a:r>
            <a:r>
              <a:rPr sz="3200" i="1" spc="-20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v</a:t>
            </a:r>
            <a:r>
              <a:rPr sz="3200" b="1" i="1" spc="-4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čistej</a:t>
            </a:r>
            <a:r>
              <a:rPr sz="3200" b="1" i="1" spc="-50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podobe, </a:t>
            </a:r>
            <a:r>
              <a:rPr sz="3200" b="1" i="1" spc="5" dirty="0">
                <a:latin typeface="Calibri"/>
                <a:cs typeface="Calibri"/>
              </a:rPr>
              <a:t>m</a:t>
            </a:r>
            <a:r>
              <a:rPr sz="3200" b="1" i="1" dirty="0">
                <a:latin typeface="Calibri"/>
                <a:cs typeface="Calibri"/>
              </a:rPr>
              <a:t>ô</a:t>
            </a:r>
            <a:r>
              <a:rPr sz="3200" b="1" i="1" spc="-1625" dirty="0">
                <a:latin typeface="Calibri"/>
                <a:cs typeface="Calibri"/>
              </a:rPr>
              <a:t></a:t>
            </a:r>
            <a:r>
              <a:rPr sz="3200" b="1" i="1" spc="-40" dirty="0">
                <a:latin typeface="Calibri"/>
                <a:cs typeface="Calibri"/>
              </a:rPr>
              <a:t>ž</a:t>
            </a:r>
            <a:r>
              <a:rPr sz="3200" b="1" i="1" spc="-5" dirty="0">
                <a:latin typeface="Calibri"/>
                <a:cs typeface="Calibri"/>
              </a:rPr>
              <a:t>em</a:t>
            </a:r>
            <a:r>
              <a:rPr sz="3200" b="1" i="1" dirty="0">
                <a:latin typeface="Calibri"/>
                <a:cs typeface="Calibri"/>
              </a:rPr>
              <a:t>e</a:t>
            </a:r>
            <a:r>
              <a:rPr sz="3200" b="1" i="1" spc="-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od</a:t>
            </a:r>
            <a:r>
              <a:rPr sz="3200" b="1" i="1" spc="-10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tejto</a:t>
            </a:r>
            <a:r>
              <a:rPr sz="3200" b="1" i="1" spc="-65" dirty="0">
                <a:latin typeface="Calibri"/>
                <a:cs typeface="Calibri"/>
              </a:rPr>
              <a:t> </a:t>
            </a:r>
            <a:r>
              <a:rPr sz="3200" b="1" i="1" dirty="0">
                <a:latin typeface="Calibri"/>
                <a:cs typeface="Calibri"/>
              </a:rPr>
              <a:t>kauzality</a:t>
            </a:r>
            <a:r>
              <a:rPr sz="3200" b="1" i="1" spc="-75" dirty="0">
                <a:latin typeface="Calibri"/>
                <a:cs typeface="Calibri"/>
              </a:rPr>
              <a:t> </a:t>
            </a:r>
            <a:r>
              <a:rPr sz="3200" b="1" i="1" spc="-10" dirty="0">
                <a:latin typeface="Calibri"/>
                <a:cs typeface="Calibri"/>
              </a:rPr>
              <a:t>odhliadnuť.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105"/>
              </a:spcBef>
            </a:pPr>
            <a:r>
              <a:rPr dirty="0"/>
              <a:t>Normy</a:t>
            </a:r>
            <a:r>
              <a:rPr spc="-55" dirty="0"/>
              <a:t> </a:t>
            </a:r>
            <a:r>
              <a:rPr dirty="0"/>
              <a:t>na</a:t>
            </a:r>
            <a:r>
              <a:rPr spc="-55" dirty="0"/>
              <a:t> </a:t>
            </a:r>
            <a:r>
              <a:rPr dirty="0"/>
              <a:t>odlíšenie</a:t>
            </a:r>
            <a:r>
              <a:rPr spc="-80" dirty="0"/>
              <a:t> </a:t>
            </a:r>
            <a:r>
              <a:rPr dirty="0"/>
              <a:t>dobra</a:t>
            </a:r>
            <a:r>
              <a:rPr spc="-4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25" dirty="0"/>
              <a:t>zla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9941"/>
            <a:ext cx="7581265" cy="22701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nie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sú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dopredu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jasné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sú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vecou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konštituovania,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vytvárania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Proces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znamená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slobodu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mohol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som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konať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inak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74925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Charakter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37195" cy="3733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konať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dobrý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alebo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zlý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skutok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treba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pokladať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za </a:t>
            </a:r>
            <a:r>
              <a:rPr sz="3200" dirty="0">
                <a:latin typeface="Calibri"/>
                <a:cs typeface="Calibri"/>
              </a:rPr>
              <a:t>dôsledok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celkovej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ľudskej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predispozície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konať dobro/zlo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ide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súvislosť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konania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nie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jednotlivý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čin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ako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predmet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morálneho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10" dirty="0">
                <a:latin typeface="Calibri"/>
                <a:cs typeface="Calibri"/>
              </a:rPr>
              <a:t>hodnotenia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morálne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hodnotenie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týka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človeka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celku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2720">
              <a:lnSpc>
                <a:spcPct val="100000"/>
              </a:lnSpc>
              <a:spcBef>
                <a:spcPts val="105"/>
              </a:spcBef>
            </a:pPr>
            <a:r>
              <a:rPr dirty="0"/>
              <a:t>Kant</a:t>
            </a:r>
            <a:r>
              <a:rPr spc="-50" dirty="0"/>
              <a:t> </a:t>
            </a:r>
            <a:r>
              <a:rPr dirty="0"/>
              <a:t>a</a:t>
            </a:r>
            <a:r>
              <a:rPr spc="-50" dirty="0"/>
              <a:t> </a:t>
            </a:r>
            <a:r>
              <a:rPr spc="-20" dirty="0"/>
              <a:t>osvietenstvo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06891"/>
            <a:ext cx="7999095" cy="3799204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Deizmus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francúzskych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osvietencov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3200" dirty="0">
                <a:latin typeface="Arial"/>
                <a:cs typeface="Arial"/>
              </a:rPr>
              <a:t>→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Calibri"/>
                <a:cs typeface="Calibri"/>
              </a:rPr>
              <a:t>Antiklerikalizmus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(alebo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opačné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poradie?)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Relativizmus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hodnôt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Kant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návrat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k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tradičným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hodnotám</a:t>
            </a:r>
            <a:endParaRPr sz="3200">
              <a:latin typeface="Calibri"/>
              <a:cs typeface="Calibri"/>
            </a:endParaRPr>
          </a:p>
          <a:p>
            <a:pPr marL="756285" marR="5080" indent="-287020">
              <a:lnSpc>
                <a:spcPct val="100000"/>
              </a:lnSpc>
              <a:spcBef>
                <a:spcPts val="690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r>
              <a:rPr sz="2800" spc="-130" dirty="0">
                <a:latin typeface="Arial"/>
                <a:cs typeface="Arial"/>
              </a:rPr>
              <a:t> </a:t>
            </a:r>
            <a:r>
              <a:rPr sz="2800" spc="-10" dirty="0">
                <a:latin typeface="Calibri"/>
                <a:cs typeface="Calibri"/>
              </a:rPr>
              <a:t>Inšpirácia</a:t>
            </a:r>
            <a:r>
              <a:rPr sz="2800" spc="-30" dirty="0">
                <a:latin typeface="Calibri"/>
                <a:cs typeface="Calibri"/>
              </a:rPr>
              <a:t> konzervatívcov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nábožensky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založených názorov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7714" y="461899"/>
            <a:ext cx="15303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Kritika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39734" cy="4319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príliš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teoretická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ideálna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etika,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vzdialená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od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latin typeface="Calibri"/>
                <a:cs typeface="Calibri"/>
              </a:rPr>
              <a:t>praxe</a:t>
            </a:r>
            <a:endParaRPr sz="3200">
              <a:latin typeface="Calibri"/>
              <a:cs typeface="Calibri"/>
            </a:endParaRPr>
          </a:p>
          <a:p>
            <a:pPr marL="354965" marR="5080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náročná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abstrakciou,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vypočítavaním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dôsledkov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je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možná?</a:t>
            </a:r>
            <a:endParaRPr sz="3200">
              <a:latin typeface="Calibri"/>
              <a:cs typeface="Calibri"/>
            </a:endParaRPr>
          </a:p>
          <a:p>
            <a:pPr marL="354965" marR="56578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Principiálno-kategorická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etika–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bielo-čierna (dogmatická?)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jednostranná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ide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rozum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transcendentno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zameraná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na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dokonalosť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mimo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človeka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827" y="0"/>
            <a:ext cx="7324344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55127" y="865434"/>
            <a:ext cx="254000" cy="59156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http</a:t>
            </a:r>
            <a:r>
              <a:rPr sz="1800" spc="-10" dirty="0">
                <a:latin typeface="Calibri"/>
                <a:cs typeface="Calibri"/>
                <a:hlinkClick r:id="rId3"/>
              </a:rPr>
              <a:t>s://w</a:t>
            </a:r>
            <a:r>
              <a:rPr sz="1800" spc="-10" dirty="0">
                <a:latin typeface="Calibri"/>
                <a:cs typeface="Calibri"/>
              </a:rPr>
              <a:t>ww.c</a:t>
            </a:r>
            <a:r>
              <a:rPr sz="1800" spc="-10" dirty="0">
                <a:latin typeface="Calibri"/>
                <a:cs typeface="Calibri"/>
                <a:hlinkClick r:id="rId3"/>
              </a:rPr>
              <a:t>artoonstock.com/directory/i/immanuel_kant.asp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21422FD-E8DE-44E5-91ED-E9A292A2C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11333" r="19167" b="11333"/>
          <a:stretch/>
        </p:blipFill>
        <p:spPr>
          <a:xfrm>
            <a:off x="609599" y="685800"/>
            <a:ext cx="7480739" cy="57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08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202" y="210438"/>
            <a:ext cx="7834630" cy="123063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465829" marR="5080" indent="-3453765">
              <a:lnSpc>
                <a:spcPts val="4690"/>
              </a:lnSpc>
              <a:spcBef>
                <a:spcPts val="305"/>
              </a:spcBef>
            </a:pPr>
            <a:r>
              <a:rPr sz="4000" b="0" dirty="0">
                <a:latin typeface="Cambria"/>
                <a:cs typeface="Cambria"/>
              </a:rPr>
              <a:t>Mary</a:t>
            </a:r>
            <a:r>
              <a:rPr sz="4000" b="0" spc="-150" dirty="0">
                <a:latin typeface="Cambria"/>
                <a:cs typeface="Cambria"/>
              </a:rPr>
              <a:t> </a:t>
            </a:r>
            <a:r>
              <a:rPr sz="4000" b="0" spc="-35" dirty="0">
                <a:latin typeface="Cambria"/>
                <a:cs typeface="Cambria"/>
              </a:rPr>
              <a:t>Wollstonecraft:</a:t>
            </a:r>
            <a:r>
              <a:rPr sz="4000" b="0" spc="-110" dirty="0">
                <a:latin typeface="Cambria"/>
                <a:cs typeface="Cambria"/>
              </a:rPr>
              <a:t> </a:t>
            </a:r>
            <a:r>
              <a:rPr sz="4000" b="0" dirty="0">
                <a:latin typeface="Cambria"/>
                <a:cs typeface="Cambria"/>
              </a:rPr>
              <a:t>Obhajoba</a:t>
            </a:r>
            <a:r>
              <a:rPr sz="4000" b="0" spc="-130" dirty="0">
                <a:latin typeface="Cambria"/>
                <a:cs typeface="Cambria"/>
              </a:rPr>
              <a:t> </a:t>
            </a:r>
            <a:r>
              <a:rPr sz="4000" b="0" spc="-20" dirty="0">
                <a:latin typeface="Cambria"/>
                <a:cs typeface="Cambria"/>
              </a:rPr>
              <a:t>práv žien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09978"/>
            <a:ext cx="5617210" cy="432371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1759-</a:t>
            </a:r>
            <a:r>
              <a:rPr sz="3200" dirty="0">
                <a:latin typeface="Calibri"/>
                <a:cs typeface="Calibri"/>
              </a:rPr>
              <a:t>1797</a:t>
            </a:r>
            <a:r>
              <a:rPr sz="3200" spc="6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(Hoxton-</a:t>
            </a:r>
            <a:r>
              <a:rPr sz="3200" spc="-10" dirty="0">
                <a:latin typeface="Calibri"/>
                <a:cs typeface="Calibri"/>
              </a:rPr>
              <a:t>Londýn)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Od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1792 v </a:t>
            </a:r>
            <a:r>
              <a:rPr sz="3200" spc="-10" dirty="0">
                <a:latin typeface="Calibri"/>
                <a:cs typeface="Calibri"/>
              </a:rPr>
              <a:t>Paríži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Svedkom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popravy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kráľa</a:t>
            </a:r>
            <a:endParaRPr sz="3200">
              <a:latin typeface="Calibri"/>
              <a:cs typeface="Calibri"/>
            </a:endParaRPr>
          </a:p>
          <a:p>
            <a:pPr marL="354965" marR="5080" indent="-342265">
              <a:lnSpc>
                <a:spcPts val="3460"/>
              </a:lnSpc>
              <a:spcBef>
                <a:spcPts val="8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Podozrivou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osobou,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zachránená </a:t>
            </a:r>
            <a:r>
              <a:rPr sz="3200" dirty="0">
                <a:latin typeface="Calibri"/>
                <a:cs typeface="Calibri"/>
              </a:rPr>
              <a:t>obchodníkom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prehlásil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za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400"/>
              </a:lnSpc>
            </a:pPr>
            <a:r>
              <a:rPr sz="3200" spc="-10" dirty="0">
                <a:latin typeface="Calibri"/>
                <a:cs typeface="Calibri"/>
              </a:rPr>
              <a:t>manželku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ts val="3650"/>
              </a:lnSpc>
              <a:spcBef>
                <a:spcPts val="38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Neskôr</a:t>
            </a:r>
            <a:r>
              <a:rPr sz="3200" spc="-1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manželka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35" dirty="0">
                <a:latin typeface="Calibri"/>
                <a:cs typeface="Calibri"/>
              </a:rPr>
              <a:t>W.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Godwina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ts val="3650"/>
              </a:lnSpc>
            </a:pPr>
            <a:r>
              <a:rPr sz="3200" dirty="0">
                <a:latin typeface="Calibri"/>
                <a:cs typeface="Calibri"/>
              </a:rPr>
              <a:t>(politický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filozof)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700" spc="-10" dirty="0">
                <a:latin typeface="Calibri"/>
                <a:cs typeface="Calibri"/>
              </a:rPr>
              <a:t>Obrázok: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wikipedie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1844" y="1600200"/>
            <a:ext cx="2246376" cy="2744724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261"/>
            <a:ext cx="7369809" cy="3246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135380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Vzdelaná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samoštúdiom,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starala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sa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spc="-50" dirty="0">
                <a:latin typeface="Calibri"/>
                <a:cs typeface="Calibri"/>
              </a:rPr>
              <a:t>o </a:t>
            </a:r>
            <a:r>
              <a:rPr sz="3200" spc="-10" dirty="0">
                <a:latin typeface="Calibri"/>
                <a:cs typeface="Calibri"/>
              </a:rPr>
              <a:t>súrodencov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Otrava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ópiom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(pokus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samovraždu)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Založila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školu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pre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dievčatá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Mary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–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román,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obhajuje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právo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ženy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voliť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si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20" dirty="0">
                <a:latin typeface="Calibri"/>
                <a:cs typeface="Calibri"/>
              </a:rPr>
              <a:t>osud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7927" y="0"/>
            <a:ext cx="7246620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3633" y="332993"/>
            <a:ext cx="254000" cy="591566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http</a:t>
            </a:r>
            <a:r>
              <a:rPr sz="1800" spc="-10" dirty="0">
                <a:latin typeface="Calibri"/>
                <a:cs typeface="Calibri"/>
                <a:hlinkClick r:id="rId3"/>
              </a:rPr>
              <a:t>s://w</a:t>
            </a:r>
            <a:r>
              <a:rPr sz="1800" spc="-10" dirty="0">
                <a:latin typeface="Calibri"/>
                <a:cs typeface="Calibri"/>
              </a:rPr>
              <a:t>ww.c</a:t>
            </a:r>
            <a:r>
              <a:rPr sz="1800" spc="-10" dirty="0">
                <a:latin typeface="Calibri"/>
                <a:cs typeface="Calibri"/>
                <a:hlinkClick r:id="rId3"/>
              </a:rPr>
              <a:t>artoonstock.com/directory/i/immanuel_kant.asp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9465"/>
            <a:ext cx="7901940" cy="4361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Originální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pohádky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skutečného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života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Polemika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Burkem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historický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etický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pohľad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fr.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Revolúciu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17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Z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rovnosti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žien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mať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prospech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celá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spoločnosť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Ženy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musia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samostatne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uživiť, aby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neboli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závislé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mužoch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tyrania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Cnosti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rovnaké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všetkých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iba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jeden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vzor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(idea)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Revolúciu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kritizovala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kvôli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zlému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postaveniu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žien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Ak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bratstvo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dobré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všetkých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dobré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nikoho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20" dirty="0">
                <a:latin typeface="Calibri"/>
                <a:cs typeface="Calibri"/>
              </a:rPr>
              <a:t>Tam,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nadvláda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morálka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Kritika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misogýnnych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obrazov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žien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literatúre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Odmieta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sentimentálne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romány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posilňujú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stereotyp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Kritika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Rousseau-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jeho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predstavy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ženách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Kritika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Deklarácie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práv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človeka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občana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chýbajú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občianky!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ts val="1914"/>
              </a:lnSpc>
              <a:spcBef>
                <a:spcPts val="5"/>
              </a:spcBef>
            </a:pPr>
            <a:r>
              <a:rPr sz="1800" dirty="0">
                <a:solidFill>
                  <a:srgbClr val="2D5256"/>
                </a:solidFill>
                <a:latin typeface="Verdana"/>
                <a:cs typeface="Verdana"/>
              </a:rPr>
              <a:t>KALNICKÁ,</a:t>
            </a:r>
            <a:r>
              <a:rPr sz="1800" spc="-45" dirty="0">
                <a:solidFill>
                  <a:srgbClr val="2D525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D5256"/>
                </a:solidFill>
                <a:latin typeface="Verdana"/>
                <a:cs typeface="Verdana"/>
              </a:rPr>
              <a:t>Zdeňka. </a:t>
            </a:r>
            <a:r>
              <a:rPr sz="1800" i="1" dirty="0">
                <a:solidFill>
                  <a:srgbClr val="2D5256"/>
                </a:solidFill>
                <a:latin typeface="Verdana"/>
                <a:cs typeface="Verdana"/>
              </a:rPr>
              <a:t>Filozofky</a:t>
            </a:r>
            <a:r>
              <a:rPr sz="1800" i="1" spc="10" dirty="0">
                <a:solidFill>
                  <a:srgbClr val="2D5256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D5256"/>
                </a:solidFill>
                <a:latin typeface="Verdana"/>
                <a:cs typeface="Verdana"/>
              </a:rPr>
              <a:t>v</a:t>
            </a:r>
            <a:r>
              <a:rPr sz="1800" i="1" spc="-20" dirty="0">
                <a:solidFill>
                  <a:srgbClr val="2D5256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D5256"/>
                </a:solidFill>
                <a:latin typeface="Verdana"/>
                <a:cs typeface="Verdana"/>
              </a:rPr>
              <a:t>dějinách</a:t>
            </a:r>
            <a:r>
              <a:rPr sz="1800" i="1" spc="10" dirty="0">
                <a:solidFill>
                  <a:srgbClr val="2D5256"/>
                </a:solidFill>
                <a:latin typeface="Verdana"/>
                <a:cs typeface="Verdana"/>
              </a:rPr>
              <a:t> </a:t>
            </a:r>
            <a:r>
              <a:rPr sz="1800" i="1" dirty="0">
                <a:solidFill>
                  <a:srgbClr val="2D5256"/>
                </a:solidFill>
                <a:latin typeface="Verdana"/>
                <a:cs typeface="Verdana"/>
              </a:rPr>
              <a:t>evropské filozofie</a:t>
            </a:r>
            <a:r>
              <a:rPr sz="1800" dirty="0">
                <a:solidFill>
                  <a:srgbClr val="2D5256"/>
                </a:solidFill>
                <a:latin typeface="Verdana"/>
                <a:cs typeface="Verdana"/>
              </a:rPr>
              <a:t>.</a:t>
            </a:r>
            <a:r>
              <a:rPr sz="1800" spc="15" dirty="0">
                <a:solidFill>
                  <a:srgbClr val="2D5256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2D5256"/>
                </a:solidFill>
                <a:latin typeface="Verdana"/>
                <a:cs typeface="Verdana"/>
              </a:rPr>
              <a:t>Ostrava: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ts val="1914"/>
              </a:lnSpc>
            </a:pPr>
            <a:r>
              <a:rPr sz="1800" dirty="0">
                <a:solidFill>
                  <a:srgbClr val="2D5256"/>
                </a:solidFill>
                <a:latin typeface="Verdana"/>
                <a:cs typeface="Verdana"/>
              </a:rPr>
              <a:t>Ostravská</a:t>
            </a:r>
            <a:r>
              <a:rPr sz="1800" spc="-60" dirty="0">
                <a:solidFill>
                  <a:srgbClr val="2D525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D5256"/>
                </a:solidFill>
                <a:latin typeface="Verdana"/>
                <a:cs typeface="Verdana"/>
              </a:rPr>
              <a:t>univerzita</a:t>
            </a:r>
            <a:r>
              <a:rPr sz="1800" spc="-50" dirty="0">
                <a:solidFill>
                  <a:srgbClr val="2D525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D5256"/>
                </a:solidFill>
                <a:latin typeface="Verdana"/>
                <a:cs typeface="Verdana"/>
              </a:rPr>
              <a:t>v</a:t>
            </a:r>
            <a:r>
              <a:rPr sz="1800" spc="-35" dirty="0">
                <a:solidFill>
                  <a:srgbClr val="2D5256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2D5256"/>
                </a:solidFill>
                <a:latin typeface="Verdana"/>
                <a:cs typeface="Verdana"/>
              </a:rPr>
              <a:t>Ostravě,</a:t>
            </a:r>
            <a:r>
              <a:rPr sz="1800" spc="-45" dirty="0">
                <a:solidFill>
                  <a:srgbClr val="2D5256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2D5256"/>
                </a:solidFill>
                <a:latin typeface="Verdana"/>
                <a:cs typeface="Verdana"/>
              </a:rPr>
              <a:t>2007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088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Predchodcovia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4109"/>
            <a:ext cx="8014334" cy="40430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Christian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Wolf</a:t>
            </a:r>
            <a:endParaRPr sz="2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praktická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filozofia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rozumu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(jasné-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rozum-</a:t>
            </a:r>
            <a:r>
              <a:rPr sz="1800" dirty="0">
                <a:latin typeface="Calibri"/>
                <a:cs typeface="Calibri"/>
              </a:rPr>
              <a:t>dobro,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nejasné-vášne-</a:t>
            </a:r>
            <a:r>
              <a:rPr sz="1800" spc="-20" dirty="0">
                <a:latin typeface="Calibri"/>
                <a:cs typeface="Calibri"/>
              </a:rPr>
              <a:t>zlo)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76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Francis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Hutcheson</a:t>
            </a:r>
            <a:endParaRPr sz="2800">
              <a:latin typeface="Calibri"/>
              <a:cs typeface="Calibri"/>
            </a:endParaRPr>
          </a:p>
          <a:p>
            <a:pPr marL="354965" marR="728345" indent="-342265">
              <a:lnSpc>
                <a:spcPct val="80000"/>
              </a:lnSpc>
              <a:spcBef>
                <a:spcPts val="4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intuitívna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filozofia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morálky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(rozumu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chýba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vôľa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konať,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preto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rozum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nestačí, </a:t>
            </a:r>
            <a:r>
              <a:rPr sz="1800" dirty="0">
                <a:latin typeface="Calibri"/>
                <a:cs typeface="Calibri"/>
              </a:rPr>
              <a:t>nedisponuje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ničím,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čo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nás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motivuje</a:t>
            </a:r>
            <a:r>
              <a:rPr sz="1800" spc="-10" dirty="0">
                <a:latin typeface="Calibri"/>
                <a:cs typeface="Calibri"/>
              </a:rPr>
              <a:t> konať)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1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libri"/>
                <a:cs typeface="Calibri"/>
              </a:rPr>
              <a:t>David</a:t>
            </a:r>
            <a:r>
              <a:rPr sz="3200" b="1" spc="-90" dirty="0">
                <a:latin typeface="Calibri"/>
                <a:cs typeface="Calibri"/>
              </a:rPr>
              <a:t> </a:t>
            </a:r>
            <a:r>
              <a:rPr sz="3200" b="1" spc="-20" dirty="0">
                <a:latin typeface="Calibri"/>
                <a:cs typeface="Calibri"/>
              </a:rPr>
              <a:t>Hume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ts val="1945"/>
              </a:lnSpc>
              <a:spcBef>
                <a:spcPts val="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naturalistický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omyl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morálne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rozhorčenie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z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vraždy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nikdy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nevznikne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215"/>
              </a:spcBef>
            </a:pPr>
            <a:r>
              <a:rPr sz="1800" dirty="0">
                <a:latin typeface="Calibri"/>
                <a:cs typeface="Calibri"/>
              </a:rPr>
              <a:t>neutrálneho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popisu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faktov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vražde,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dôvod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nespočíva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vonkajšom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predmete, </a:t>
            </a:r>
            <a:r>
              <a:rPr sz="1800" dirty="0">
                <a:latin typeface="Calibri"/>
                <a:cs typeface="Calibri"/>
              </a:rPr>
              <a:t>ale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 </a:t>
            </a:r>
            <a:r>
              <a:rPr sz="1800" spc="-20" dirty="0">
                <a:latin typeface="Calibri"/>
                <a:cs typeface="Calibri"/>
              </a:rPr>
              <a:t>nás!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5"/>
              </a:spcBef>
              <a:tabLst>
                <a:tab pos="756285" algn="l"/>
              </a:tabLst>
            </a:pPr>
            <a:r>
              <a:rPr sz="1500" spc="-50" dirty="0">
                <a:latin typeface="Arial"/>
                <a:cs typeface="Arial"/>
              </a:rPr>
              <a:t>–</a:t>
            </a:r>
            <a:r>
              <a:rPr sz="1500" dirty="0">
                <a:latin typeface="Arial"/>
                <a:cs typeface="Arial"/>
              </a:rPr>
              <a:t>	</a:t>
            </a:r>
            <a:r>
              <a:rPr sz="1500" dirty="0">
                <a:latin typeface="Calibri"/>
                <a:cs typeface="Calibri"/>
              </a:rPr>
              <a:t>Musíme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cítiť,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nielen brať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na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vedomie.</a:t>
            </a: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→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Kant</a:t>
            </a:r>
            <a:r>
              <a:rPr sz="1800" dirty="0">
                <a:latin typeface="Calibri"/>
                <a:cs typeface="Calibri"/>
              </a:rPr>
              <a:t>: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morálnemu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konaniu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nemotivuje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rozumový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úsudok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pocit,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pohnútka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vôle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22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Skúsenosť/Um/Rozum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8493"/>
            <a:ext cx="7966075" cy="4387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Jednota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–</a:t>
            </a:r>
            <a:r>
              <a:rPr sz="3200" b="1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spája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skúsenosť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rozum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(dôležitejší)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37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Kant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racionalistom</a:t>
            </a:r>
            <a:endParaRPr sz="3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Kant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dualistom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fenomenálny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svet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(javov)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  <a:tab pos="2763520" algn="l"/>
              </a:tabLst>
            </a:pPr>
            <a:r>
              <a:rPr sz="2800" spc="-10" dirty="0">
                <a:latin typeface="Calibri"/>
                <a:cs typeface="Calibri"/>
              </a:rPr>
              <a:t>Noumenálny</a:t>
            </a:r>
            <a:r>
              <a:rPr sz="2800" dirty="0">
                <a:latin typeface="Calibri"/>
                <a:cs typeface="Calibri"/>
              </a:rPr>
              <a:t>	svet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(osebe)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Calibri"/>
              <a:cs typeface="Calibri"/>
            </a:endParaRPr>
          </a:p>
          <a:p>
            <a:pPr marL="3215005" marR="151130" indent="-2486025">
              <a:lnSpc>
                <a:spcPts val="3020"/>
              </a:lnSpc>
            </a:pPr>
            <a:r>
              <a:rPr sz="2800" i="1" dirty="0">
                <a:latin typeface="Calibri"/>
                <a:cs typeface="Calibri"/>
              </a:rPr>
              <a:t>„Myšlienky</a:t>
            </a:r>
            <a:r>
              <a:rPr sz="2800" i="1" spc="-8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bez</a:t>
            </a:r>
            <a:r>
              <a:rPr sz="2800" i="1" spc="-11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obsahu</a:t>
            </a:r>
            <a:r>
              <a:rPr sz="2800" i="1" spc="-10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sú</a:t>
            </a:r>
            <a:r>
              <a:rPr sz="2800" i="1" spc="-11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prázdne,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nazeranie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i="1" spc="-25" dirty="0">
                <a:latin typeface="Calibri"/>
                <a:cs typeface="Calibri"/>
              </a:rPr>
              <a:t>bez </a:t>
            </a:r>
            <a:r>
              <a:rPr sz="2800" i="1" dirty="0">
                <a:latin typeface="Calibri"/>
                <a:cs typeface="Calibri"/>
              </a:rPr>
              <a:t>pojmov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slepé.“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4338" y="461899"/>
            <a:ext cx="37357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Praktický</a:t>
            </a:r>
            <a:r>
              <a:rPr spc="-150" dirty="0"/>
              <a:t> </a:t>
            </a:r>
            <a:r>
              <a:rPr spc="-10" dirty="0"/>
              <a:t>rozum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sa</a:t>
            </a:r>
            <a:r>
              <a:rPr spc="-35" dirty="0"/>
              <a:t> </a:t>
            </a:r>
            <a:r>
              <a:rPr spc="-10" dirty="0"/>
              <a:t>nezapodieva</a:t>
            </a:r>
            <a:r>
              <a:rPr spc="-40" dirty="0"/>
              <a:t> </a:t>
            </a:r>
            <a:r>
              <a:rPr dirty="0"/>
              <a:t>predmetmi,</a:t>
            </a:r>
            <a:r>
              <a:rPr spc="-40" dirty="0"/>
              <a:t> </a:t>
            </a:r>
            <a:r>
              <a:rPr dirty="0"/>
              <a:t>aby</a:t>
            </a:r>
            <a:r>
              <a:rPr spc="-40" dirty="0"/>
              <a:t> </a:t>
            </a:r>
            <a:r>
              <a:rPr dirty="0"/>
              <a:t>ich</a:t>
            </a:r>
            <a:r>
              <a:rPr spc="-35" dirty="0"/>
              <a:t> </a:t>
            </a:r>
            <a:r>
              <a:rPr spc="-10" dirty="0"/>
              <a:t>poznával,</a:t>
            </a: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ale</a:t>
            </a:r>
            <a:r>
              <a:rPr spc="-50" dirty="0"/>
              <a:t> </a:t>
            </a:r>
            <a:r>
              <a:rPr dirty="0"/>
              <a:t>aby</a:t>
            </a:r>
            <a:r>
              <a:rPr spc="-40" dirty="0"/>
              <a:t> </a:t>
            </a:r>
            <a:r>
              <a:rPr dirty="0"/>
              <a:t>konal,</a:t>
            </a:r>
            <a:r>
              <a:rPr spc="-25" dirty="0"/>
              <a:t> </a:t>
            </a:r>
            <a:r>
              <a:rPr spc="-10" dirty="0"/>
              <a:t>uskutočňoval,</a:t>
            </a: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zapodieva</a:t>
            </a:r>
            <a:r>
              <a:rPr spc="-55" dirty="0"/>
              <a:t> </a:t>
            </a:r>
            <a:r>
              <a:rPr dirty="0"/>
              <a:t>sa</a:t>
            </a:r>
            <a:r>
              <a:rPr spc="-60" dirty="0"/>
              <a:t> </a:t>
            </a:r>
            <a:r>
              <a:rPr spc="-20" dirty="0"/>
              <a:t>vôľou</a:t>
            </a: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predmetmi</a:t>
            </a:r>
            <a:r>
              <a:rPr spc="-130" dirty="0"/>
              <a:t> </a:t>
            </a:r>
            <a:r>
              <a:rPr dirty="0"/>
              <a:t>uskutočňovania</a:t>
            </a:r>
            <a:r>
              <a:rPr spc="-90" dirty="0"/>
              <a:t> </a:t>
            </a:r>
            <a:r>
              <a:rPr spc="-10" dirty="0"/>
              <a:t>praktického</a:t>
            </a:r>
          </a:p>
          <a:p>
            <a:pPr marL="355600">
              <a:lnSpc>
                <a:spcPct val="100000"/>
              </a:lnSpc>
              <a:tabLst>
                <a:tab pos="3175000" algn="l"/>
              </a:tabLst>
            </a:pPr>
            <a:r>
              <a:rPr dirty="0"/>
              <a:t>rozumu</a:t>
            </a:r>
            <a:r>
              <a:rPr spc="-65" dirty="0"/>
              <a:t> </a:t>
            </a:r>
            <a:r>
              <a:rPr dirty="0"/>
              <a:t>–</a:t>
            </a:r>
            <a:r>
              <a:rPr spc="-55" dirty="0"/>
              <a:t> </a:t>
            </a:r>
            <a:r>
              <a:rPr spc="-10" dirty="0"/>
              <a:t>dobro</a:t>
            </a:r>
            <a:r>
              <a:rPr dirty="0"/>
              <a:t>	a </a:t>
            </a:r>
            <a:r>
              <a:rPr spc="-25" dirty="0"/>
              <a:t>zlo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4140">
              <a:lnSpc>
                <a:spcPct val="100000"/>
              </a:lnSpc>
              <a:spcBef>
                <a:spcPts val="105"/>
              </a:spcBef>
            </a:pPr>
            <a:r>
              <a:rPr dirty="0"/>
              <a:t>Maximy</a:t>
            </a:r>
            <a:r>
              <a:rPr spc="-90" dirty="0"/>
              <a:t> </a:t>
            </a:r>
            <a:r>
              <a:rPr dirty="0"/>
              <a:t>(našej)</a:t>
            </a:r>
            <a:r>
              <a:rPr spc="-75" dirty="0"/>
              <a:t> </a:t>
            </a:r>
            <a:r>
              <a:rPr spc="-20" dirty="0"/>
              <a:t>vôle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96416"/>
            <a:ext cx="7988934" cy="4410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65" dirty="0">
                <a:latin typeface="Calibri"/>
                <a:cs typeface="Calibri"/>
              </a:rPr>
              <a:t>To,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čo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chceme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dosiahnuť</a:t>
            </a:r>
            <a:endParaRPr sz="2200">
              <a:latin typeface="Calibri"/>
              <a:cs typeface="Calibri"/>
            </a:endParaRPr>
          </a:p>
          <a:p>
            <a:pPr marL="354965" marR="5080" indent="-342265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Subjektívne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praktické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zásady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(Ži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zdravo!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Buď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zdvorilý!,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Daj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prednosť uspokojeniu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pred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záujmom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iných!,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...)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Implicitne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dané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našich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postojoch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Môžu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sa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stať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všeobecným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zákonom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niektoré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sú</a:t>
            </a:r>
            <a:r>
              <a:rPr sz="2000" spc="-10" dirty="0">
                <a:latin typeface="Calibri"/>
                <a:cs typeface="Calibri"/>
              </a:rPr>
              <a:t> založené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empírii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sú</a:t>
            </a:r>
            <a:r>
              <a:rPr sz="2000" spc="-10" dirty="0">
                <a:latin typeface="Calibri"/>
                <a:cs typeface="Calibri"/>
              </a:rPr>
              <a:t> založené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egoizme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Ak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nie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sú</a:t>
            </a:r>
            <a:r>
              <a:rPr sz="2000" spc="-10" dirty="0">
                <a:latin typeface="Calibri"/>
                <a:cs typeface="Calibri"/>
              </a:rPr>
              <a:t> založené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odmene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či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úžitku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–"/>
            </a:pPr>
            <a:endParaRPr sz="21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Maximy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zákonom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Ak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môžu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byť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platné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všetkých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Ak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sú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prospech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čistého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dobra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365885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latin typeface="Calibri"/>
                <a:cs typeface="Calibri"/>
              </a:rPr>
              <a:t>„Maximy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sú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teda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síce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zásadami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ale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nie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sú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imperatívmi.“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07185">
              <a:lnSpc>
                <a:spcPct val="100000"/>
              </a:lnSpc>
              <a:spcBef>
                <a:spcPts val="105"/>
              </a:spcBef>
            </a:pPr>
            <a:r>
              <a:rPr b="0" spc="-10" dirty="0">
                <a:latin typeface="Calibri"/>
                <a:cs typeface="Calibri"/>
              </a:rPr>
              <a:t>(Vše)obecný</a:t>
            </a:r>
            <a:r>
              <a:rPr b="0" spc="-204" dirty="0">
                <a:latin typeface="Calibri"/>
                <a:cs typeface="Calibri"/>
              </a:rPr>
              <a:t> </a:t>
            </a:r>
            <a:r>
              <a:rPr b="0" spc="-30" dirty="0">
                <a:latin typeface="Calibri"/>
                <a:cs typeface="Calibri"/>
              </a:rPr>
              <a:t>zákon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654" rIns="0" bIns="0" rtlCol="0">
            <a:spAutoFit/>
          </a:bodyPr>
          <a:lstStyle/>
          <a:p>
            <a:pPr marL="354965" marR="5080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/>
              <a:t>Transcendentálny</a:t>
            </a:r>
            <a:r>
              <a:rPr spc="-60" dirty="0"/>
              <a:t> </a:t>
            </a:r>
            <a:r>
              <a:rPr dirty="0"/>
              <a:t>moment</a:t>
            </a:r>
            <a:r>
              <a:rPr spc="-105" dirty="0"/>
              <a:t> </a:t>
            </a:r>
            <a:r>
              <a:rPr dirty="0"/>
              <a:t>–</a:t>
            </a:r>
            <a:r>
              <a:rPr spc="-65" dirty="0"/>
              <a:t> </a:t>
            </a:r>
            <a:r>
              <a:rPr dirty="0"/>
              <a:t>rozhodujúci</a:t>
            </a:r>
            <a:r>
              <a:rPr spc="-75" dirty="0"/>
              <a:t> </a:t>
            </a:r>
            <a:r>
              <a:rPr spc="-25" dirty="0"/>
              <a:t>bod </a:t>
            </a:r>
            <a:r>
              <a:rPr dirty="0"/>
              <a:t>rozumovej</a:t>
            </a:r>
            <a:r>
              <a:rPr spc="-150" dirty="0"/>
              <a:t> </a:t>
            </a:r>
            <a:r>
              <a:rPr spc="-10" dirty="0"/>
              <a:t>kategorickej</a:t>
            </a:r>
            <a:r>
              <a:rPr spc="-150" dirty="0"/>
              <a:t> </a:t>
            </a:r>
            <a:r>
              <a:rPr spc="-10" dirty="0"/>
              <a:t>motivácie</a:t>
            </a: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Ide</a:t>
            </a:r>
            <a:r>
              <a:rPr spc="-35" dirty="0"/>
              <a:t> </a:t>
            </a:r>
            <a:r>
              <a:rPr dirty="0"/>
              <a:t>o</a:t>
            </a:r>
            <a:r>
              <a:rPr spc="-40" dirty="0"/>
              <a:t> </a:t>
            </a:r>
            <a:r>
              <a:rPr dirty="0"/>
              <a:t>kritérium</a:t>
            </a:r>
            <a:r>
              <a:rPr spc="-15" dirty="0"/>
              <a:t> </a:t>
            </a:r>
            <a:r>
              <a:rPr dirty="0"/>
              <a:t>(skúšobný</a:t>
            </a:r>
            <a:r>
              <a:rPr spc="-20" dirty="0"/>
              <a:t> </a:t>
            </a:r>
            <a:r>
              <a:rPr dirty="0"/>
              <a:t>kameň</a:t>
            </a:r>
            <a:r>
              <a:rPr spc="-20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spc="-10" dirty="0"/>
              <a:t>meradlo)</a:t>
            </a: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Prostriedok</a:t>
            </a:r>
            <a:r>
              <a:rPr spc="-100" dirty="0"/>
              <a:t> </a:t>
            </a:r>
            <a:r>
              <a:rPr dirty="0"/>
              <a:t>na</a:t>
            </a:r>
            <a:r>
              <a:rPr spc="-55" dirty="0"/>
              <a:t> </a:t>
            </a:r>
            <a:r>
              <a:rPr dirty="0"/>
              <a:t>overenie</a:t>
            </a:r>
            <a:r>
              <a:rPr spc="-125" dirty="0"/>
              <a:t> </a:t>
            </a:r>
            <a:r>
              <a:rPr spc="-10" dirty="0"/>
              <a:t>maximy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1632</Words>
  <Application>Microsoft Office PowerPoint</Application>
  <PresentationFormat>Předvádění na obrazovce (4:3)</PresentationFormat>
  <Paragraphs>252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</vt:lpstr>
      <vt:lpstr>Verdana</vt:lpstr>
      <vt:lpstr>Office Theme</vt:lpstr>
      <vt:lpstr>Prezentace aplikace PowerPoint</vt:lpstr>
      <vt:lpstr>Etika Imanuela Kanta a Mary Wollstonecraft</vt:lpstr>
      <vt:lpstr>Dielo a vývoj myslenia IK</vt:lpstr>
      <vt:lpstr>Prezentace aplikace PowerPoint</vt:lpstr>
      <vt:lpstr>Predchodcovia</vt:lpstr>
      <vt:lpstr>Skúsenosť/Um/Rozum</vt:lpstr>
      <vt:lpstr>Praktický rozum</vt:lpstr>
      <vt:lpstr>Maximy (našej) vôle</vt:lpstr>
      <vt:lpstr>(Vše)obecný zákon</vt:lpstr>
      <vt:lpstr>Prezentace aplikace PowerPoint</vt:lpstr>
      <vt:lpstr>Prezentace aplikace PowerPoint</vt:lpstr>
      <vt:lpstr>Hypotetický imperatív</vt:lpstr>
      <vt:lpstr>Koperníkovský obrat</vt:lpstr>
      <vt:lpstr>Mravný zákon</vt:lpstr>
      <vt:lpstr>Autonómna (nezávislá) morálka</vt:lpstr>
      <vt:lpstr>Z hľadiska inteligibilného poriadku</vt:lpstr>
      <vt:lpstr>Prezentace aplikace PowerPoint</vt:lpstr>
      <vt:lpstr>Kategorický imperatív</vt:lpstr>
      <vt:lpstr>Kategorický imperatív</vt:lpstr>
      <vt:lpstr>Kategorický imperatív</vt:lpstr>
      <vt:lpstr>Úmysel/praktický dopad</vt:lpstr>
      <vt:lpstr>Konaj tak, aby ľudstvo v tvojej osobe ako aj v osobe každého iného človeka bolo vždy účelom, a nikdy nie prostriedkom tvojho konania.</vt:lpstr>
      <vt:lpstr>Overovanie</vt:lpstr>
      <vt:lpstr>Hviezdne nebo</vt:lpstr>
      <vt:lpstr>To, čo má byť, nie čo je – ideál</vt:lpstr>
      <vt:lpstr>Duša a Boh</vt:lpstr>
      <vt:lpstr>Princíp blaženosti vs. princíp mravnosti</vt:lpstr>
      <vt:lpstr>Čistá mravnosť</vt:lpstr>
      <vt:lpstr>Dôstojnosť</vt:lpstr>
      <vt:lpstr>Dobro a zlo</vt:lpstr>
      <vt:lpstr>Dobro pre dobro samo</vt:lpstr>
      <vt:lpstr>Normy na odlíšenie dobra a zla</vt:lpstr>
      <vt:lpstr>Charakter</vt:lpstr>
      <vt:lpstr>Kant a osvietenstvo</vt:lpstr>
      <vt:lpstr>Kritika</vt:lpstr>
      <vt:lpstr>Prezentace aplikace PowerPoint</vt:lpstr>
      <vt:lpstr>Prezentace aplikace PowerPoint</vt:lpstr>
      <vt:lpstr>Mary Wollstonecraft: Obhajoba práv žien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Imanuela Kanta</dc:title>
  <dc:creator>Lesnak</dc:creator>
  <cp:lastModifiedBy>Slavomír Lesňák</cp:lastModifiedBy>
  <cp:revision>1</cp:revision>
  <dcterms:created xsi:type="dcterms:W3CDTF">2023-05-04T12:18:23Z</dcterms:created>
  <dcterms:modified xsi:type="dcterms:W3CDTF">2023-05-04T12:49:32Z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2021-05-20T00:00:00Z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2023-05-04T00:00:00Z</vt:filetime>
  </property>
  <property fmtid="{D5CDD505-2E9C-101B-9397-08002B2CF9AE}" pid="5" name="Producer">
    <vt:lpwstr>Microsoft® PowerPoint® pro Microsoft 365</vt:lpwstr>
  </property>
</Properties>
</file>