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D405BB-1152-42C1-870E-6A36351A8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AE5A660-50D2-4467-93FF-1C6212F61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778D24-BDB8-417A-85BD-04CFD5DC6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B64465-236C-4927-964D-75C186EB6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19ABBD-9AA7-475C-A8D5-87F1798D6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76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DD55EF-663D-4249-BE6E-B8D4611A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CD65F74-6291-43A9-B005-C5059D45C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B2307D-1B52-4BE1-AA6A-23CC86752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D0902E-B29B-434A-B9C1-075070ED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318CDA-3CB4-4773-AB91-52B8B34C8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35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00E2179-89F4-4D0E-A603-6C9413763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1A06B6-00BF-4042-B1E7-6C216B4C7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35169B-C9AD-4231-8071-B3A44CC9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B163E7-1C13-4F5A-A81A-E5E38F463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AA9E05-6476-47F9-BB08-B1C73EC1E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91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4A9AD-82F7-4413-8999-06D370B52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611839-BBD1-463D-B72E-1FEB9C5B6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E341C1-28B6-4CF5-BD96-10BBB18CF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075644-50DC-4549-B38E-2B7D6405E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935A20-48E5-40AC-A67E-F4A162C4E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58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BD739-DA94-4D68-A3E4-CCE0ADBCE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E7DC43-F671-4E02-B38B-B6A8CCAE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4A6862-A276-432F-814B-A1FB700C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BC575F-E8C7-47F6-AD4B-491690B3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648F36-ECD0-4EE2-AE2A-F2B6668C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88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938B3-3146-4DF8-A6AC-8684D423C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102A72-36DA-419C-8A58-C651EEA1F0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CC0D04-51C4-4C41-A7BA-4505A54490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5A917F1-EF0F-4399-8040-134988C6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293299-0386-4965-930A-8FC0B5774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8C8216-FBA4-4A8B-82D2-3C5A6E866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14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7B919-E245-4FF5-840B-B0E7AF34A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C4EF64-B7AA-4331-B341-D91DBF398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93BED4-A811-4AB8-BFDE-4E43DB799C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8024CE-C5ED-4D4C-A551-12158C037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78F38EF-735F-4DCF-8B07-E99B94CA1E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C5A74B-0636-4FF6-AE3B-D19B5116C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324BF0-A15B-4D4D-9115-B789A8BA1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0843D48-BBB9-42E6-A84A-0C64C18E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50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ADB84-B468-4489-8300-55E156557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5065298-D51C-4888-A676-C23C406E0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FFE6048-2FDC-4FF6-82F3-4FA85ACA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287378-0D73-4D96-BD10-ADEB00BA2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800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EF131BF-6E33-4249-B692-A102AFF3F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8012CB-71E1-4F40-93E5-799C73A58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6EB2897-3C35-4F9B-91AD-95DC5165F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2881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0119D-16FF-4606-BBB5-B7F209053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73AE17-FF2F-4DAC-9AE8-CE47AE922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412A6F5-B94F-4497-B4E3-6593D04C5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BD98682-46B1-4F3D-AE45-9E13E7F00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2EACC-FC2E-4CA8-95E5-35065F58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82C317-05B2-4171-A92A-85BED0D0E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00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0B037A-82DF-465F-9D6B-173C10512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07405E5-08A7-4648-924A-9A0C33436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11359D0-4EA8-47CD-86A5-1F580F9BD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BC18A5-1EB1-4E7E-9DF1-421DFABFE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263CC3-7B92-4029-B8A1-FB1E84C1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BC8B860-E44B-460A-8888-542880F35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81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DC7A6D2-B5C6-4299-B85E-98D1F36F3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E1F8A4-D7DC-46DF-AA94-5AD203A63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2995B7C-4C9D-479C-B5B2-FB77404E6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EFCCF-D841-45FD-9EEC-BE9434F760D1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20F1DC6-B5D3-42A5-9A5C-630A44B9A6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8234FA-9713-4E0E-8CEA-93F60C2B3D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98DF9-C43C-4ED4-ADEC-3746A82F5F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26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ED246D-DE96-4EED-9250-3799F3388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1099"/>
            <a:ext cx="9144000" cy="657226"/>
          </a:xfrm>
        </p:spPr>
        <p:txBody>
          <a:bodyPr>
            <a:normAutofit/>
          </a:bodyPr>
          <a:lstStyle/>
          <a:p>
            <a:r>
              <a:rPr lang="cs-CZ" sz="2000" dirty="0"/>
              <a:t>Dějiny filosofie 4 - úvod</a:t>
            </a:r>
            <a:br>
              <a:rPr lang="cs-CZ" sz="2000" dirty="0"/>
            </a:br>
            <a:r>
              <a:rPr lang="cs-CZ" sz="2000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3E2CE50-3149-4DF6-987E-19FC527A0A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71650"/>
            <a:ext cx="9144000" cy="3486150"/>
          </a:xfrm>
        </p:spPr>
        <p:txBody>
          <a:bodyPr>
            <a:normAutofit lnSpcReduction="10000"/>
          </a:bodyPr>
          <a:lstStyle/>
          <a:p>
            <a:r>
              <a:rPr lang="cs-CZ" sz="1800" dirty="0"/>
              <a:t>Pokračování přehledu dějin moderní filosofie (20. století)</a:t>
            </a:r>
          </a:p>
          <a:p>
            <a:r>
              <a:rPr lang="cs-CZ" sz="1800" dirty="0"/>
              <a:t>Charakteristika moderní filosofie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/>
              <a:t> Konec velkých systémů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/>
              <a:t>Odmítání spekulativnosti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/>
              <a:t>Scientistická a antropologická linie pokračují dalším vývojem – kontinuita (včetně  „novo“-směrů)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/>
              <a:t> Obrat k jazyku; snahy o restaurování náboženské filosofie (novoscholastika, novotomismus, T. de </a:t>
            </a:r>
            <a:r>
              <a:rPr lang="cs-CZ" sz="1800" dirty="0" err="1"/>
              <a:t>Chardin</a:t>
            </a:r>
            <a:r>
              <a:rPr lang="cs-CZ" sz="1800" dirty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/>
              <a:t>Reflexe krize civilizace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/>
              <a:t>„konec filosofie“ jako téma sebereflexe:</a:t>
            </a:r>
          </a:p>
          <a:p>
            <a:r>
              <a:rPr lang="cs-CZ" sz="1400" dirty="0"/>
              <a:t>„Moderna začíná filosofií, aby končila ve specializovaných oborech.“ (M. </a:t>
            </a:r>
            <a:r>
              <a:rPr lang="cs-CZ" sz="1400" dirty="0" err="1"/>
              <a:t>Foucault</a:t>
            </a:r>
            <a:r>
              <a:rPr lang="cs-CZ" sz="1400" dirty="0"/>
              <a:t>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cs-CZ" sz="1800" dirty="0"/>
          </a:p>
          <a:p>
            <a:pPr algn="l"/>
            <a:endParaRPr lang="cs-CZ" sz="1800" dirty="0"/>
          </a:p>
          <a:p>
            <a:pPr algn="l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6625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80BD0-6C6F-4496-B86B-B2FE80684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397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DF 4 - 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5D38AE-3B0B-49FF-916B-DE6E90C74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800" dirty="0"/>
              <a:t>Vybrané směry</a:t>
            </a:r>
          </a:p>
          <a:p>
            <a:pPr marL="0" indent="0">
              <a:buNone/>
            </a:pPr>
            <a:r>
              <a:rPr lang="cs-CZ" sz="1800" dirty="0"/>
              <a:t>Pragmatismus</a:t>
            </a:r>
          </a:p>
          <a:p>
            <a:pPr marL="0" indent="0">
              <a:buNone/>
            </a:pPr>
            <a:r>
              <a:rPr lang="cs-CZ" sz="1800" dirty="0"/>
              <a:t>Fenomenologie</a:t>
            </a:r>
          </a:p>
          <a:p>
            <a:pPr marL="0" indent="0">
              <a:buNone/>
            </a:pPr>
            <a:r>
              <a:rPr lang="cs-CZ" sz="1800" dirty="0"/>
              <a:t>Existencialismus</a:t>
            </a:r>
          </a:p>
          <a:p>
            <a:pPr marL="0" indent="0">
              <a:buNone/>
            </a:pPr>
            <a:r>
              <a:rPr lang="cs-CZ" sz="1800" dirty="0"/>
              <a:t>Filosofie dialogu</a:t>
            </a:r>
          </a:p>
          <a:p>
            <a:pPr marL="0" indent="0">
              <a:buNone/>
            </a:pPr>
            <a:r>
              <a:rPr lang="cs-CZ" sz="1800" dirty="0"/>
              <a:t>Hermeneutika </a:t>
            </a:r>
          </a:p>
          <a:p>
            <a:pPr marL="0" indent="0">
              <a:buNone/>
            </a:pPr>
            <a:r>
              <a:rPr lang="cs-CZ" sz="1800" dirty="0"/>
              <a:t>Novopozitivismus a analytická filosofie</a:t>
            </a:r>
          </a:p>
          <a:p>
            <a:pPr marL="0" indent="0">
              <a:buNone/>
            </a:pPr>
            <a:r>
              <a:rPr lang="cs-CZ" sz="1800" dirty="0"/>
              <a:t>Strukturalismus</a:t>
            </a:r>
          </a:p>
          <a:p>
            <a:pPr marL="0" indent="0">
              <a:buNone/>
            </a:pPr>
            <a:r>
              <a:rPr lang="cs-CZ" sz="1800" dirty="0"/>
              <a:t>Postmoderna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4168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E296CE-E861-4279-950D-E52ECE473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78254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DF 4 - úvod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52E629-40EA-4AD7-BC08-46BF5903A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dirty="0"/>
              <a:t>Vybraná literatura k dalšímu studiu (mimo původní texty reprezentantů jednotlivých směrů)</a:t>
            </a:r>
          </a:p>
          <a:p>
            <a:pPr marL="0" indent="0">
              <a:buNone/>
            </a:pPr>
            <a:r>
              <a:rPr lang="cs-CZ" sz="1600" dirty="0"/>
              <a:t>Hubík, S., Postmoderní kultura.</a:t>
            </a:r>
          </a:p>
          <a:p>
            <a:pPr marL="0" indent="0">
              <a:buNone/>
            </a:pPr>
            <a:r>
              <a:rPr lang="cs-CZ" sz="1600" dirty="0"/>
              <a:t>Hubík, S., K postmodernismu obratem k jazyku.</a:t>
            </a:r>
          </a:p>
          <a:p>
            <a:pPr marL="0" indent="0">
              <a:buNone/>
            </a:pPr>
            <a:r>
              <a:rPr lang="cs-CZ" sz="1600" dirty="0"/>
              <a:t>Gál, E., </a:t>
            </a:r>
            <a:r>
              <a:rPr lang="cs-CZ" sz="1600" dirty="0" err="1"/>
              <a:t>Marcelli</a:t>
            </a:r>
            <a:r>
              <a:rPr lang="cs-CZ" sz="1600" dirty="0"/>
              <a:t>, M., Za </a:t>
            </a:r>
            <a:r>
              <a:rPr lang="cs-CZ" sz="1600" dirty="0" err="1"/>
              <a:t>zrkadlom</a:t>
            </a:r>
            <a:r>
              <a:rPr lang="cs-CZ" sz="1600" dirty="0"/>
              <a:t> moderny.</a:t>
            </a:r>
          </a:p>
          <a:p>
            <a:pPr marL="0" indent="0">
              <a:buNone/>
            </a:pPr>
            <a:r>
              <a:rPr lang="cs-CZ" sz="1600" dirty="0" err="1"/>
              <a:t>Višňovský</a:t>
            </a:r>
            <a:r>
              <a:rPr lang="cs-CZ" sz="1600" dirty="0"/>
              <a:t>, E., </a:t>
            </a:r>
            <a:r>
              <a:rPr lang="cs-CZ" sz="1600" dirty="0" err="1"/>
              <a:t>Mihina</a:t>
            </a:r>
            <a:r>
              <a:rPr lang="cs-CZ" sz="1600" dirty="0"/>
              <a:t>, F., Pragmatizmus.</a:t>
            </a:r>
          </a:p>
          <a:p>
            <a:pPr marL="0" indent="0">
              <a:buNone/>
            </a:pPr>
            <a:r>
              <a:rPr lang="cs-CZ" sz="1600" dirty="0" err="1"/>
              <a:t>Moderná</a:t>
            </a:r>
            <a:r>
              <a:rPr lang="cs-CZ" sz="1600" dirty="0"/>
              <a:t> racionalita I,II, III.</a:t>
            </a:r>
          </a:p>
          <a:p>
            <a:pPr marL="0" indent="0">
              <a:buNone/>
            </a:pPr>
            <a:r>
              <a:rPr lang="cs-CZ" sz="1600" dirty="0" err="1"/>
              <a:t>Mihina</a:t>
            </a:r>
            <a:r>
              <a:rPr lang="cs-CZ" sz="1600" dirty="0"/>
              <a:t>, F., </a:t>
            </a:r>
            <a:r>
              <a:rPr lang="cs-CZ" sz="1600" dirty="0" err="1"/>
              <a:t>Idiografia</a:t>
            </a:r>
            <a:r>
              <a:rPr lang="cs-CZ" sz="1600" dirty="0"/>
              <a:t> vývinu amerického filozofického </a:t>
            </a:r>
            <a:r>
              <a:rPr lang="cs-CZ" sz="1600" dirty="0" err="1"/>
              <a:t>myslenia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r>
              <a:rPr lang="cs-CZ" sz="1600" dirty="0" err="1"/>
              <a:t>Coreth</a:t>
            </a:r>
            <a:r>
              <a:rPr lang="cs-CZ" sz="1600" dirty="0"/>
              <a:t>, E. a kol. Filosofie 20. století.</a:t>
            </a:r>
          </a:p>
          <a:p>
            <a:pPr marL="0" indent="0">
              <a:buNone/>
            </a:pPr>
            <a:r>
              <a:rPr lang="cs-CZ" sz="1600" dirty="0"/>
              <a:t>Horyna, B., Filosofie posledních let před koncem filosofie.</a:t>
            </a:r>
          </a:p>
        </p:txBody>
      </p:sp>
    </p:spTree>
    <p:extLst>
      <p:ext uri="{BB962C8B-B14F-4D97-AF65-F5344CB8AC3E}">
        <p14:creationId xmlns:p14="http://schemas.microsoft.com/office/powerpoint/2010/main" val="4107639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0815F7-281E-42CD-BB66-C1497F5B5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7547"/>
          </a:xfrm>
        </p:spPr>
        <p:txBody>
          <a:bodyPr>
            <a:normAutofit/>
          </a:bodyPr>
          <a:lstStyle/>
          <a:p>
            <a:pPr algn="ctr"/>
            <a:r>
              <a:rPr lang="cs-CZ" sz="2000" dirty="0"/>
              <a:t>DF 4 – úvod</a:t>
            </a:r>
            <a:br>
              <a:rPr lang="cs-CZ" sz="2000" dirty="0"/>
            </a:br>
            <a:r>
              <a:rPr lang="cs-CZ" sz="2000" b="1" dirty="0">
                <a:solidFill>
                  <a:srgbClr val="FF0000"/>
                </a:solidFill>
              </a:rPr>
              <a:t>Podmínky zakončení předmětu</a:t>
            </a:r>
            <a:endParaRPr lang="cs-CZ" sz="2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AEC32-0F7C-45CF-AEAE-D1B4594AA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cs-CZ" dirty="0"/>
              <a:t>V jarním semestru je předmět zakončen zkouškou (</a:t>
            </a:r>
            <a:r>
              <a:rPr lang="cs-CZ" dirty="0">
                <a:solidFill>
                  <a:srgbClr val="FF0000"/>
                </a:solidFill>
              </a:rPr>
              <a:t>zahrnuje obsah obou semestrů</a:t>
            </a:r>
            <a:r>
              <a:rPr lang="cs-CZ" dirty="0"/>
              <a:t>). </a:t>
            </a:r>
            <a:r>
              <a:rPr lang="cs-CZ" dirty="0">
                <a:solidFill>
                  <a:srgbClr val="FF0000"/>
                </a:solidFill>
              </a:rPr>
              <a:t>Podmínkou pro přihlášení ke zkoušce je uznání (viz poznámkový blok) zpracovaného a odevzdaného konspektu knihy autora z uvedeného období</a:t>
            </a:r>
            <a:r>
              <a:rPr lang="cs-CZ" dirty="0"/>
              <a:t>.</a:t>
            </a:r>
          </a:p>
          <a:p>
            <a:pPr algn="l"/>
            <a:r>
              <a:rPr lang="cs-CZ" dirty="0"/>
              <a:t>Náležitosti konspektu: výpisky z četby (ne v podobě referátu, postačují heslovité poznámky). Musí být zpracován celý text (ne jen část, publikovaný výběr či práce výrazně krátká). Výpisky obsahují také </a:t>
            </a:r>
            <a:r>
              <a:rPr lang="cs-CZ" dirty="0">
                <a:solidFill>
                  <a:srgbClr val="FF0000"/>
                </a:solidFill>
              </a:rPr>
              <a:t>bibliografické údaje </a:t>
            </a:r>
            <a:r>
              <a:rPr lang="cs-CZ" dirty="0"/>
              <a:t>(autor, název, rok a místo vydání, vydavatel) a stránkové odkazy. Zpracovaný a </a:t>
            </a:r>
            <a:r>
              <a:rPr lang="cs-CZ" dirty="0">
                <a:solidFill>
                  <a:srgbClr val="FF0000"/>
                </a:solidFill>
              </a:rPr>
              <a:t>podepsaný </a:t>
            </a:r>
            <a:r>
              <a:rPr lang="cs-CZ" dirty="0"/>
              <a:t>konspekt je třeba umístit do zřízené </a:t>
            </a:r>
            <a:r>
              <a:rPr lang="cs-CZ" dirty="0">
                <a:solidFill>
                  <a:srgbClr val="FF0000"/>
                </a:solidFill>
              </a:rPr>
              <a:t>Odevzdávárny</a:t>
            </a:r>
            <a:r>
              <a:rPr lang="cs-CZ" dirty="0"/>
              <a:t> k danému předmětu.</a:t>
            </a:r>
          </a:p>
          <a:p>
            <a:pPr algn="l"/>
            <a:r>
              <a:rPr lang="cs-CZ" dirty="0"/>
              <a:t>Výběr vhodných textů můžete konzultovat. Je vhodné se zaměřit na klíčové autory a díla.</a:t>
            </a:r>
          </a:p>
          <a:p>
            <a:pPr algn="l"/>
            <a:r>
              <a:rPr lang="cs-CZ" dirty="0">
                <a:solidFill>
                  <a:srgbClr val="FF0000"/>
                </a:solidFill>
              </a:rPr>
              <a:t>Ústní zkouška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9060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334</Words>
  <Application>Microsoft Office PowerPoint</Application>
  <PresentationFormat>Širokoúhlá obrazovka</PresentationFormat>
  <Paragraphs>36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Dějiny filosofie 4 - úvod  </vt:lpstr>
      <vt:lpstr>DF 4 - úvod</vt:lpstr>
      <vt:lpstr>DF 4 - úvod</vt:lpstr>
      <vt:lpstr>DF 4 – úvod Podmínky zakončení předmětu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filosofie 4 - úvod  </dc:title>
  <dc:creator>Alena Jemelková</dc:creator>
  <cp:lastModifiedBy>Alena Jemelková</cp:lastModifiedBy>
  <cp:revision>7</cp:revision>
  <dcterms:created xsi:type="dcterms:W3CDTF">2021-01-21T10:16:55Z</dcterms:created>
  <dcterms:modified xsi:type="dcterms:W3CDTF">2023-02-13T15:49:33Z</dcterms:modified>
</cp:coreProperties>
</file>