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0"/>
  </p:notesMasterIdLst>
  <p:handoutMasterIdLst>
    <p:handoutMasterId r:id="rId61"/>
  </p:handoutMasterIdLst>
  <p:sldIdLst>
    <p:sldId id="256" r:id="rId2"/>
    <p:sldId id="283" r:id="rId3"/>
    <p:sldId id="280" r:id="rId4"/>
    <p:sldId id="281" r:id="rId5"/>
    <p:sldId id="258" r:id="rId6"/>
    <p:sldId id="284" r:id="rId7"/>
    <p:sldId id="285" r:id="rId8"/>
    <p:sldId id="448" r:id="rId9"/>
    <p:sldId id="545" r:id="rId10"/>
    <p:sldId id="526" r:id="rId11"/>
    <p:sldId id="546" r:id="rId12"/>
    <p:sldId id="547" r:id="rId13"/>
    <p:sldId id="532" r:id="rId14"/>
    <p:sldId id="550" r:id="rId15"/>
    <p:sldId id="551" r:id="rId16"/>
    <p:sldId id="531" r:id="rId17"/>
    <p:sldId id="537" r:id="rId18"/>
    <p:sldId id="544" r:id="rId19"/>
    <p:sldId id="533" r:id="rId20"/>
    <p:sldId id="535" r:id="rId21"/>
    <p:sldId id="541" r:id="rId22"/>
    <p:sldId id="543" r:id="rId23"/>
    <p:sldId id="552" r:id="rId24"/>
    <p:sldId id="553" r:id="rId25"/>
    <p:sldId id="554" r:id="rId26"/>
    <p:sldId id="539" r:id="rId27"/>
    <p:sldId id="555" r:id="rId28"/>
    <p:sldId id="556" r:id="rId29"/>
    <p:sldId id="557" r:id="rId30"/>
    <p:sldId id="575" r:id="rId31"/>
    <p:sldId id="576" r:id="rId32"/>
    <p:sldId id="577" r:id="rId33"/>
    <p:sldId id="559" r:id="rId34"/>
    <p:sldId id="579" r:id="rId35"/>
    <p:sldId id="578" r:id="rId36"/>
    <p:sldId id="558" r:id="rId37"/>
    <p:sldId id="582" r:id="rId38"/>
    <p:sldId id="580" r:id="rId39"/>
    <p:sldId id="581" r:id="rId40"/>
    <p:sldId id="583" r:id="rId41"/>
    <p:sldId id="564" r:id="rId42"/>
    <p:sldId id="586" r:id="rId43"/>
    <p:sldId id="584" r:id="rId44"/>
    <p:sldId id="587" r:id="rId45"/>
    <p:sldId id="562" r:id="rId46"/>
    <p:sldId id="565" r:id="rId47"/>
    <p:sldId id="570" r:id="rId48"/>
    <p:sldId id="588" r:id="rId49"/>
    <p:sldId id="585" r:id="rId50"/>
    <p:sldId id="574" r:id="rId51"/>
    <p:sldId id="589" r:id="rId52"/>
    <p:sldId id="590" r:id="rId53"/>
    <p:sldId id="591" r:id="rId54"/>
    <p:sldId id="592" r:id="rId55"/>
    <p:sldId id="573" r:id="rId56"/>
    <p:sldId id="593" r:id="rId57"/>
    <p:sldId id="594" r:id="rId58"/>
    <p:sldId id="279" r:id="rId5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7300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5768" autoAdjust="0"/>
  </p:normalViewPr>
  <p:slideViewPr>
    <p:cSldViewPr snapToGrid="0">
      <p:cViewPr varScale="1">
        <p:scale>
          <a:sx n="107" d="100"/>
          <a:sy n="107" d="100"/>
        </p:scale>
        <p:origin x="144" y="1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BE74A-D3B8-4CE0-B643-21F4E9CD3C8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AF179E4-5456-43DE-A3D6-D862A970B3C4}">
      <dgm:prSet phldrT="[Text]"/>
      <dgm:spPr/>
      <dgm:t>
        <a:bodyPr/>
        <a:lstStyle/>
        <a:p>
          <a:r>
            <a:rPr lang="cs-CZ" dirty="0"/>
            <a:t>Nabídka</a:t>
          </a:r>
        </a:p>
      </dgm:t>
    </dgm:pt>
    <dgm:pt modelId="{5F33A083-34A2-42B8-BFBF-5A235AF83B9E}" type="parTrans" cxnId="{BD88D5B9-F935-4C36-814D-0F344C38FDF8}">
      <dgm:prSet/>
      <dgm:spPr/>
      <dgm:t>
        <a:bodyPr/>
        <a:lstStyle/>
        <a:p>
          <a:endParaRPr lang="cs-CZ"/>
        </a:p>
      </dgm:t>
    </dgm:pt>
    <dgm:pt modelId="{E9CAAD47-D911-43CF-A151-2E435B5E7AE8}" type="sibTrans" cxnId="{BD88D5B9-F935-4C36-814D-0F344C38FDF8}">
      <dgm:prSet/>
      <dgm:spPr/>
      <dgm:t>
        <a:bodyPr/>
        <a:lstStyle/>
        <a:p>
          <a:endParaRPr lang="cs-CZ"/>
        </a:p>
      </dgm:t>
    </dgm:pt>
    <dgm:pt modelId="{D315401E-5FA1-4DF2-99AE-600E7B1F2A6F}">
      <dgm:prSet phldrT="[Text]"/>
      <dgm:spPr/>
      <dgm:t>
        <a:bodyPr/>
        <a:lstStyle/>
        <a:p>
          <a:r>
            <a:rPr lang="cs-CZ" dirty="0"/>
            <a:t>Včasné a bezvýhradné přijetí nabídky</a:t>
          </a:r>
        </a:p>
      </dgm:t>
    </dgm:pt>
    <dgm:pt modelId="{2EF12134-46F7-4A33-9CBE-02F6C0B0B7A3}" type="parTrans" cxnId="{24B6C620-4E13-4E16-A7B8-003265BD5E79}">
      <dgm:prSet/>
      <dgm:spPr/>
      <dgm:t>
        <a:bodyPr/>
        <a:lstStyle/>
        <a:p>
          <a:endParaRPr lang="cs-CZ"/>
        </a:p>
      </dgm:t>
    </dgm:pt>
    <dgm:pt modelId="{3616915B-D880-46CB-887A-C085CE9D34DB}" type="sibTrans" cxnId="{24B6C620-4E13-4E16-A7B8-003265BD5E79}">
      <dgm:prSet/>
      <dgm:spPr/>
      <dgm:t>
        <a:bodyPr/>
        <a:lstStyle/>
        <a:p>
          <a:endParaRPr lang="cs-CZ"/>
        </a:p>
      </dgm:t>
    </dgm:pt>
    <dgm:pt modelId="{DE5DB2EB-584E-4A20-A6C2-BBB0B40A2057}">
      <dgm:prSet phldrT="[Text]"/>
      <dgm:spPr/>
      <dgm:t>
        <a:bodyPr/>
        <a:lstStyle/>
        <a:p>
          <a:r>
            <a:rPr lang="cs-CZ" dirty="0"/>
            <a:t>Smlouva</a:t>
          </a:r>
        </a:p>
      </dgm:t>
    </dgm:pt>
    <dgm:pt modelId="{A6AF4936-1039-48B6-893A-F25744BFA653}" type="parTrans" cxnId="{773E4B01-D0F5-405D-BD03-1CA2DA71BA89}">
      <dgm:prSet/>
      <dgm:spPr/>
      <dgm:t>
        <a:bodyPr/>
        <a:lstStyle/>
        <a:p>
          <a:endParaRPr lang="cs-CZ"/>
        </a:p>
      </dgm:t>
    </dgm:pt>
    <dgm:pt modelId="{639D4D6A-29C0-4F69-AACF-39ABED44D4CB}" type="sibTrans" cxnId="{773E4B01-D0F5-405D-BD03-1CA2DA71BA89}">
      <dgm:prSet/>
      <dgm:spPr/>
      <dgm:t>
        <a:bodyPr/>
        <a:lstStyle/>
        <a:p>
          <a:endParaRPr lang="cs-CZ"/>
        </a:p>
      </dgm:t>
    </dgm:pt>
    <dgm:pt modelId="{EC994ECD-0878-42A7-A8A3-F5DEC7D90358}" type="pres">
      <dgm:prSet presAssocID="{3C1BE74A-D3B8-4CE0-B643-21F4E9CD3C8D}" presName="Name0" presStyleCnt="0">
        <dgm:presLayoutVars>
          <dgm:dir/>
          <dgm:resizeHandles val="exact"/>
        </dgm:presLayoutVars>
      </dgm:prSet>
      <dgm:spPr/>
    </dgm:pt>
    <dgm:pt modelId="{A00306E0-9207-40B3-8D14-098CB39C2349}" type="pres">
      <dgm:prSet presAssocID="{EAF179E4-5456-43DE-A3D6-D862A970B3C4}" presName="node" presStyleLbl="node1" presStyleIdx="0" presStyleCnt="3">
        <dgm:presLayoutVars>
          <dgm:bulletEnabled val="1"/>
        </dgm:presLayoutVars>
      </dgm:prSet>
      <dgm:spPr/>
    </dgm:pt>
    <dgm:pt modelId="{982C1A31-0876-4C39-9167-03E5DD6D4D80}" type="pres">
      <dgm:prSet presAssocID="{E9CAAD47-D911-43CF-A151-2E435B5E7AE8}" presName="sibTrans" presStyleLbl="sibTrans2D1" presStyleIdx="0" presStyleCnt="2"/>
      <dgm:spPr/>
    </dgm:pt>
    <dgm:pt modelId="{789F5857-322C-45D2-B18A-40E16B06FE78}" type="pres">
      <dgm:prSet presAssocID="{E9CAAD47-D911-43CF-A151-2E435B5E7AE8}" presName="connectorText" presStyleLbl="sibTrans2D1" presStyleIdx="0" presStyleCnt="2"/>
      <dgm:spPr/>
    </dgm:pt>
    <dgm:pt modelId="{81F16B13-6CF3-4A7A-AE2F-567808A7F23B}" type="pres">
      <dgm:prSet presAssocID="{D315401E-5FA1-4DF2-99AE-600E7B1F2A6F}" presName="node" presStyleLbl="node1" presStyleIdx="1" presStyleCnt="3">
        <dgm:presLayoutVars>
          <dgm:bulletEnabled val="1"/>
        </dgm:presLayoutVars>
      </dgm:prSet>
      <dgm:spPr/>
    </dgm:pt>
    <dgm:pt modelId="{5B5DDD4F-592C-40BB-A883-386A652AAB1A}" type="pres">
      <dgm:prSet presAssocID="{3616915B-D880-46CB-887A-C085CE9D34DB}" presName="sibTrans" presStyleLbl="sibTrans2D1" presStyleIdx="1" presStyleCnt="2"/>
      <dgm:spPr/>
    </dgm:pt>
    <dgm:pt modelId="{33BC7C7A-2FBA-4D25-A5AF-19E26FD0C9DB}" type="pres">
      <dgm:prSet presAssocID="{3616915B-D880-46CB-887A-C085CE9D34DB}" presName="connectorText" presStyleLbl="sibTrans2D1" presStyleIdx="1" presStyleCnt="2"/>
      <dgm:spPr/>
    </dgm:pt>
    <dgm:pt modelId="{4593DEE8-8255-4355-9043-3BC8B57F188A}" type="pres">
      <dgm:prSet presAssocID="{DE5DB2EB-584E-4A20-A6C2-BBB0B40A2057}" presName="node" presStyleLbl="node1" presStyleIdx="2" presStyleCnt="3">
        <dgm:presLayoutVars>
          <dgm:bulletEnabled val="1"/>
        </dgm:presLayoutVars>
      </dgm:prSet>
      <dgm:spPr/>
    </dgm:pt>
  </dgm:ptLst>
  <dgm:cxnLst>
    <dgm:cxn modelId="{773E4B01-D0F5-405D-BD03-1CA2DA71BA89}" srcId="{3C1BE74A-D3B8-4CE0-B643-21F4E9CD3C8D}" destId="{DE5DB2EB-584E-4A20-A6C2-BBB0B40A2057}" srcOrd="2" destOrd="0" parTransId="{A6AF4936-1039-48B6-893A-F25744BFA653}" sibTransId="{639D4D6A-29C0-4F69-AACF-39ABED44D4CB}"/>
    <dgm:cxn modelId="{37F67D10-96A3-463A-BFD8-743C5A6F9B51}" type="presOf" srcId="{D315401E-5FA1-4DF2-99AE-600E7B1F2A6F}" destId="{81F16B13-6CF3-4A7A-AE2F-567808A7F23B}" srcOrd="0" destOrd="0" presId="urn:microsoft.com/office/officeart/2005/8/layout/process1"/>
    <dgm:cxn modelId="{24B6C620-4E13-4E16-A7B8-003265BD5E79}" srcId="{3C1BE74A-D3B8-4CE0-B643-21F4E9CD3C8D}" destId="{D315401E-5FA1-4DF2-99AE-600E7B1F2A6F}" srcOrd="1" destOrd="0" parTransId="{2EF12134-46F7-4A33-9CBE-02F6C0B0B7A3}" sibTransId="{3616915B-D880-46CB-887A-C085CE9D34DB}"/>
    <dgm:cxn modelId="{2FE73631-5ED5-4AC6-86DF-6F1F970E1F67}" type="presOf" srcId="{E9CAAD47-D911-43CF-A151-2E435B5E7AE8}" destId="{982C1A31-0876-4C39-9167-03E5DD6D4D80}" srcOrd="0" destOrd="0" presId="urn:microsoft.com/office/officeart/2005/8/layout/process1"/>
    <dgm:cxn modelId="{D1644137-4C14-429F-9ACC-42BD8164F692}" type="presOf" srcId="{EAF179E4-5456-43DE-A3D6-D862A970B3C4}" destId="{A00306E0-9207-40B3-8D14-098CB39C2349}" srcOrd="0" destOrd="0" presId="urn:microsoft.com/office/officeart/2005/8/layout/process1"/>
    <dgm:cxn modelId="{EC7E845B-C4EA-4CB5-89AC-9E15AFD6A2D1}" type="presOf" srcId="{DE5DB2EB-584E-4A20-A6C2-BBB0B40A2057}" destId="{4593DEE8-8255-4355-9043-3BC8B57F188A}" srcOrd="0" destOrd="0" presId="urn:microsoft.com/office/officeart/2005/8/layout/process1"/>
    <dgm:cxn modelId="{EA761168-4E61-4278-92C8-8A283E7995C2}" type="presOf" srcId="{E9CAAD47-D911-43CF-A151-2E435B5E7AE8}" destId="{789F5857-322C-45D2-B18A-40E16B06FE78}" srcOrd="1" destOrd="0" presId="urn:microsoft.com/office/officeart/2005/8/layout/process1"/>
    <dgm:cxn modelId="{9367D87C-6FF2-48E2-9B84-7B18E54C4F4B}" type="presOf" srcId="{3C1BE74A-D3B8-4CE0-B643-21F4E9CD3C8D}" destId="{EC994ECD-0878-42A7-A8A3-F5DEC7D90358}" srcOrd="0" destOrd="0" presId="urn:microsoft.com/office/officeart/2005/8/layout/process1"/>
    <dgm:cxn modelId="{977EBDA2-5230-4297-92D7-C0D0A07DD863}" type="presOf" srcId="{3616915B-D880-46CB-887A-C085CE9D34DB}" destId="{33BC7C7A-2FBA-4D25-A5AF-19E26FD0C9DB}" srcOrd="1" destOrd="0" presId="urn:microsoft.com/office/officeart/2005/8/layout/process1"/>
    <dgm:cxn modelId="{BD88D5B9-F935-4C36-814D-0F344C38FDF8}" srcId="{3C1BE74A-D3B8-4CE0-B643-21F4E9CD3C8D}" destId="{EAF179E4-5456-43DE-A3D6-D862A970B3C4}" srcOrd="0" destOrd="0" parTransId="{5F33A083-34A2-42B8-BFBF-5A235AF83B9E}" sibTransId="{E9CAAD47-D911-43CF-A151-2E435B5E7AE8}"/>
    <dgm:cxn modelId="{DD768CDA-E5BF-4911-904E-08445DF2E5BE}" type="presOf" srcId="{3616915B-D880-46CB-887A-C085CE9D34DB}" destId="{5B5DDD4F-592C-40BB-A883-386A652AAB1A}" srcOrd="0" destOrd="0" presId="urn:microsoft.com/office/officeart/2005/8/layout/process1"/>
    <dgm:cxn modelId="{AB8D63C9-735B-4BD6-B3C2-6559960268A8}" type="presParOf" srcId="{EC994ECD-0878-42A7-A8A3-F5DEC7D90358}" destId="{A00306E0-9207-40B3-8D14-098CB39C2349}" srcOrd="0" destOrd="0" presId="urn:microsoft.com/office/officeart/2005/8/layout/process1"/>
    <dgm:cxn modelId="{95C9D743-63D8-4525-8EE1-15B44DE440B9}" type="presParOf" srcId="{EC994ECD-0878-42A7-A8A3-F5DEC7D90358}" destId="{982C1A31-0876-4C39-9167-03E5DD6D4D80}" srcOrd="1" destOrd="0" presId="urn:microsoft.com/office/officeart/2005/8/layout/process1"/>
    <dgm:cxn modelId="{7744B90A-1A3B-47E0-8C7F-6E989F9FE131}" type="presParOf" srcId="{982C1A31-0876-4C39-9167-03E5DD6D4D80}" destId="{789F5857-322C-45D2-B18A-40E16B06FE78}" srcOrd="0" destOrd="0" presId="urn:microsoft.com/office/officeart/2005/8/layout/process1"/>
    <dgm:cxn modelId="{82825400-00E4-4370-800C-5D1A9DBD310A}" type="presParOf" srcId="{EC994ECD-0878-42A7-A8A3-F5DEC7D90358}" destId="{81F16B13-6CF3-4A7A-AE2F-567808A7F23B}" srcOrd="2" destOrd="0" presId="urn:microsoft.com/office/officeart/2005/8/layout/process1"/>
    <dgm:cxn modelId="{162F5B78-2C71-4884-A4C6-395952DC0C1E}" type="presParOf" srcId="{EC994ECD-0878-42A7-A8A3-F5DEC7D90358}" destId="{5B5DDD4F-592C-40BB-A883-386A652AAB1A}" srcOrd="3" destOrd="0" presId="urn:microsoft.com/office/officeart/2005/8/layout/process1"/>
    <dgm:cxn modelId="{6F98AB8F-5CC0-453D-999A-D06E09F8D8FA}" type="presParOf" srcId="{5B5DDD4F-592C-40BB-A883-386A652AAB1A}" destId="{33BC7C7A-2FBA-4D25-A5AF-19E26FD0C9DB}" srcOrd="0" destOrd="0" presId="urn:microsoft.com/office/officeart/2005/8/layout/process1"/>
    <dgm:cxn modelId="{DF0AEE75-18DD-4878-B8AB-C345498B6EB1}" type="presParOf" srcId="{EC994ECD-0878-42A7-A8A3-F5DEC7D90358}" destId="{4593DEE8-8255-4355-9043-3BC8B57F188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E132DB-6D0D-4A7E-BB4A-83C0E3B2CD1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54FF07F-8805-45F7-8664-4B5C80AC2D3C}">
      <dgm:prSet phldrT="[Text]"/>
      <dgm:spPr/>
      <dgm:t>
        <a:bodyPr/>
        <a:lstStyle/>
        <a:p>
          <a:r>
            <a:rPr lang="cs-CZ" dirty="0"/>
            <a:t>Kogentní normy zákona</a:t>
          </a:r>
        </a:p>
      </dgm:t>
    </dgm:pt>
    <dgm:pt modelId="{D877B4A2-8A5A-4D38-A114-88F2DB604D79}" type="parTrans" cxnId="{7214EB6D-9612-4FD7-9959-E9BD7467402C}">
      <dgm:prSet/>
      <dgm:spPr/>
      <dgm:t>
        <a:bodyPr/>
        <a:lstStyle/>
        <a:p>
          <a:endParaRPr lang="cs-CZ"/>
        </a:p>
      </dgm:t>
    </dgm:pt>
    <dgm:pt modelId="{554BBF12-4C02-49F1-91A5-94716A0BAB76}" type="sibTrans" cxnId="{7214EB6D-9612-4FD7-9959-E9BD7467402C}">
      <dgm:prSet/>
      <dgm:spPr/>
      <dgm:t>
        <a:bodyPr/>
        <a:lstStyle/>
        <a:p>
          <a:endParaRPr lang="cs-CZ"/>
        </a:p>
      </dgm:t>
    </dgm:pt>
    <dgm:pt modelId="{FE49D7D3-C570-4566-B852-F90510EF02A5}">
      <dgm:prSet phldrT="[Text]"/>
      <dgm:spPr/>
      <dgm:t>
        <a:bodyPr/>
        <a:lstStyle/>
        <a:p>
          <a:r>
            <a:rPr lang="cs-CZ" dirty="0"/>
            <a:t>Smlouva + obchodní podmínky</a:t>
          </a:r>
        </a:p>
      </dgm:t>
    </dgm:pt>
    <dgm:pt modelId="{38E8622F-2C57-4A53-BA69-44320B524102}" type="parTrans" cxnId="{7F8799E0-C638-499C-8EBA-87887B4F440A}">
      <dgm:prSet/>
      <dgm:spPr/>
      <dgm:t>
        <a:bodyPr/>
        <a:lstStyle/>
        <a:p>
          <a:endParaRPr lang="cs-CZ"/>
        </a:p>
      </dgm:t>
    </dgm:pt>
    <dgm:pt modelId="{36D3CA20-445D-457D-B634-E6550A7071E6}" type="sibTrans" cxnId="{7F8799E0-C638-499C-8EBA-87887B4F440A}">
      <dgm:prSet/>
      <dgm:spPr/>
      <dgm:t>
        <a:bodyPr/>
        <a:lstStyle/>
        <a:p>
          <a:endParaRPr lang="cs-CZ"/>
        </a:p>
      </dgm:t>
    </dgm:pt>
    <dgm:pt modelId="{F0836A1A-72CB-4A96-964E-016BC2B9B199}">
      <dgm:prSet phldrT="[Text]"/>
      <dgm:spPr/>
      <dgm:t>
        <a:bodyPr/>
        <a:lstStyle/>
        <a:p>
          <a:r>
            <a:rPr lang="cs-CZ" dirty="0"/>
            <a:t>Dispozitivní normy zákona</a:t>
          </a:r>
        </a:p>
      </dgm:t>
    </dgm:pt>
    <dgm:pt modelId="{9B22CDAD-C936-48C3-9F00-5220DED21BD9}" type="parTrans" cxnId="{BF4844FA-3B4A-43B3-B71F-4E7A3FE21AE8}">
      <dgm:prSet/>
      <dgm:spPr/>
      <dgm:t>
        <a:bodyPr/>
        <a:lstStyle/>
        <a:p>
          <a:endParaRPr lang="cs-CZ"/>
        </a:p>
      </dgm:t>
    </dgm:pt>
    <dgm:pt modelId="{AF2AF7B1-A891-4BF6-86FD-CAE45CD5EF3A}" type="sibTrans" cxnId="{BF4844FA-3B4A-43B3-B71F-4E7A3FE21AE8}">
      <dgm:prSet/>
      <dgm:spPr/>
      <dgm:t>
        <a:bodyPr/>
        <a:lstStyle/>
        <a:p>
          <a:endParaRPr lang="cs-CZ"/>
        </a:p>
      </dgm:t>
    </dgm:pt>
    <dgm:pt modelId="{0A4C1D91-BA7E-4710-A6EF-514DB4B2149E}" type="pres">
      <dgm:prSet presAssocID="{B9E132DB-6D0D-4A7E-BB4A-83C0E3B2CD13}" presName="compositeShape" presStyleCnt="0">
        <dgm:presLayoutVars>
          <dgm:dir/>
          <dgm:resizeHandles/>
        </dgm:presLayoutVars>
      </dgm:prSet>
      <dgm:spPr/>
    </dgm:pt>
    <dgm:pt modelId="{D0F848EF-9A8D-4E44-B1CA-966B351DA9F0}" type="pres">
      <dgm:prSet presAssocID="{B9E132DB-6D0D-4A7E-BB4A-83C0E3B2CD13}" presName="pyramid" presStyleLbl="node1" presStyleIdx="0" presStyleCnt="1"/>
      <dgm:spPr/>
    </dgm:pt>
    <dgm:pt modelId="{EE9661C3-6205-4822-9A90-B921A646949F}" type="pres">
      <dgm:prSet presAssocID="{B9E132DB-6D0D-4A7E-BB4A-83C0E3B2CD13}" presName="theList" presStyleCnt="0"/>
      <dgm:spPr/>
    </dgm:pt>
    <dgm:pt modelId="{6D579576-1CD5-4B65-8745-3165AD7C9F76}" type="pres">
      <dgm:prSet presAssocID="{354FF07F-8805-45F7-8664-4B5C80AC2D3C}" presName="aNode" presStyleLbl="fgAcc1" presStyleIdx="0" presStyleCnt="3">
        <dgm:presLayoutVars>
          <dgm:bulletEnabled val="1"/>
        </dgm:presLayoutVars>
      </dgm:prSet>
      <dgm:spPr/>
    </dgm:pt>
    <dgm:pt modelId="{5959C949-B6AB-4D24-A203-A5127F884C9A}" type="pres">
      <dgm:prSet presAssocID="{354FF07F-8805-45F7-8664-4B5C80AC2D3C}" presName="aSpace" presStyleCnt="0"/>
      <dgm:spPr/>
    </dgm:pt>
    <dgm:pt modelId="{B939FDEB-C19D-4AE8-A0E1-029397B77763}" type="pres">
      <dgm:prSet presAssocID="{FE49D7D3-C570-4566-B852-F90510EF02A5}" presName="aNode" presStyleLbl="fgAcc1" presStyleIdx="1" presStyleCnt="3">
        <dgm:presLayoutVars>
          <dgm:bulletEnabled val="1"/>
        </dgm:presLayoutVars>
      </dgm:prSet>
      <dgm:spPr/>
    </dgm:pt>
    <dgm:pt modelId="{726D0767-68FC-4ED0-A179-72F57454B38E}" type="pres">
      <dgm:prSet presAssocID="{FE49D7D3-C570-4566-B852-F90510EF02A5}" presName="aSpace" presStyleCnt="0"/>
      <dgm:spPr/>
    </dgm:pt>
    <dgm:pt modelId="{79D635CB-7AEC-4308-BC3A-A746F60BF8F0}" type="pres">
      <dgm:prSet presAssocID="{F0836A1A-72CB-4A96-964E-016BC2B9B199}" presName="aNode" presStyleLbl="fgAcc1" presStyleIdx="2" presStyleCnt="3">
        <dgm:presLayoutVars>
          <dgm:bulletEnabled val="1"/>
        </dgm:presLayoutVars>
      </dgm:prSet>
      <dgm:spPr/>
    </dgm:pt>
    <dgm:pt modelId="{E2877784-C3BD-4B67-BA7B-713467FD9B44}" type="pres">
      <dgm:prSet presAssocID="{F0836A1A-72CB-4A96-964E-016BC2B9B199}" presName="aSpace" presStyleCnt="0"/>
      <dgm:spPr/>
    </dgm:pt>
  </dgm:ptLst>
  <dgm:cxnLst>
    <dgm:cxn modelId="{058EB230-59D5-40E1-ACED-8D03CC9F195F}" type="presOf" srcId="{B9E132DB-6D0D-4A7E-BB4A-83C0E3B2CD13}" destId="{0A4C1D91-BA7E-4710-A6EF-514DB4B2149E}" srcOrd="0" destOrd="0" presId="urn:microsoft.com/office/officeart/2005/8/layout/pyramid2"/>
    <dgm:cxn modelId="{7214EB6D-9612-4FD7-9959-E9BD7467402C}" srcId="{B9E132DB-6D0D-4A7E-BB4A-83C0E3B2CD13}" destId="{354FF07F-8805-45F7-8664-4B5C80AC2D3C}" srcOrd="0" destOrd="0" parTransId="{D877B4A2-8A5A-4D38-A114-88F2DB604D79}" sibTransId="{554BBF12-4C02-49F1-91A5-94716A0BAB76}"/>
    <dgm:cxn modelId="{7F8799E0-C638-499C-8EBA-87887B4F440A}" srcId="{B9E132DB-6D0D-4A7E-BB4A-83C0E3B2CD13}" destId="{FE49D7D3-C570-4566-B852-F90510EF02A5}" srcOrd="1" destOrd="0" parTransId="{38E8622F-2C57-4A53-BA69-44320B524102}" sibTransId="{36D3CA20-445D-457D-B634-E6550A7071E6}"/>
    <dgm:cxn modelId="{CFB2CAE0-8960-4FC8-ACA5-BF06FC419D06}" type="presOf" srcId="{FE49D7D3-C570-4566-B852-F90510EF02A5}" destId="{B939FDEB-C19D-4AE8-A0E1-029397B77763}" srcOrd="0" destOrd="0" presId="urn:microsoft.com/office/officeart/2005/8/layout/pyramid2"/>
    <dgm:cxn modelId="{00DE59E2-2DE1-4BB7-8F75-C276DF36B220}" type="presOf" srcId="{354FF07F-8805-45F7-8664-4B5C80AC2D3C}" destId="{6D579576-1CD5-4B65-8745-3165AD7C9F76}" srcOrd="0" destOrd="0" presId="urn:microsoft.com/office/officeart/2005/8/layout/pyramid2"/>
    <dgm:cxn modelId="{CA61F5E5-796D-4C46-8DF6-91E47CF93CD6}" type="presOf" srcId="{F0836A1A-72CB-4A96-964E-016BC2B9B199}" destId="{79D635CB-7AEC-4308-BC3A-A746F60BF8F0}" srcOrd="0" destOrd="0" presId="urn:microsoft.com/office/officeart/2005/8/layout/pyramid2"/>
    <dgm:cxn modelId="{BF4844FA-3B4A-43B3-B71F-4E7A3FE21AE8}" srcId="{B9E132DB-6D0D-4A7E-BB4A-83C0E3B2CD13}" destId="{F0836A1A-72CB-4A96-964E-016BC2B9B199}" srcOrd="2" destOrd="0" parTransId="{9B22CDAD-C936-48C3-9F00-5220DED21BD9}" sibTransId="{AF2AF7B1-A891-4BF6-86FD-CAE45CD5EF3A}"/>
    <dgm:cxn modelId="{14C7E30F-78A5-4835-8D8B-B81A59C7069B}" type="presParOf" srcId="{0A4C1D91-BA7E-4710-A6EF-514DB4B2149E}" destId="{D0F848EF-9A8D-4E44-B1CA-966B351DA9F0}" srcOrd="0" destOrd="0" presId="urn:microsoft.com/office/officeart/2005/8/layout/pyramid2"/>
    <dgm:cxn modelId="{4622FFAD-230D-4F23-AC10-E47F06B36A36}" type="presParOf" srcId="{0A4C1D91-BA7E-4710-A6EF-514DB4B2149E}" destId="{EE9661C3-6205-4822-9A90-B921A646949F}" srcOrd="1" destOrd="0" presId="urn:microsoft.com/office/officeart/2005/8/layout/pyramid2"/>
    <dgm:cxn modelId="{8B1E76B6-F945-4D8A-81D6-599341964EDB}" type="presParOf" srcId="{EE9661C3-6205-4822-9A90-B921A646949F}" destId="{6D579576-1CD5-4B65-8745-3165AD7C9F76}" srcOrd="0" destOrd="0" presId="urn:microsoft.com/office/officeart/2005/8/layout/pyramid2"/>
    <dgm:cxn modelId="{1B8D53B5-6639-46E8-B19F-5953AC5B386A}" type="presParOf" srcId="{EE9661C3-6205-4822-9A90-B921A646949F}" destId="{5959C949-B6AB-4D24-A203-A5127F884C9A}" srcOrd="1" destOrd="0" presId="urn:microsoft.com/office/officeart/2005/8/layout/pyramid2"/>
    <dgm:cxn modelId="{D75C009F-9A81-4882-A6BC-DE9BC097F9F1}" type="presParOf" srcId="{EE9661C3-6205-4822-9A90-B921A646949F}" destId="{B939FDEB-C19D-4AE8-A0E1-029397B77763}" srcOrd="2" destOrd="0" presId="urn:microsoft.com/office/officeart/2005/8/layout/pyramid2"/>
    <dgm:cxn modelId="{2B18606A-4504-433D-9697-FA11DF08BE6A}" type="presParOf" srcId="{EE9661C3-6205-4822-9A90-B921A646949F}" destId="{726D0767-68FC-4ED0-A179-72F57454B38E}" srcOrd="3" destOrd="0" presId="urn:microsoft.com/office/officeart/2005/8/layout/pyramid2"/>
    <dgm:cxn modelId="{2F79B858-4181-418A-BF03-7A297A111F36}" type="presParOf" srcId="{EE9661C3-6205-4822-9A90-B921A646949F}" destId="{79D635CB-7AEC-4308-BC3A-A746F60BF8F0}" srcOrd="4" destOrd="0" presId="urn:microsoft.com/office/officeart/2005/8/layout/pyramid2"/>
    <dgm:cxn modelId="{41054A06-81F0-430D-B2E4-427FE67089FC}" type="presParOf" srcId="{EE9661C3-6205-4822-9A90-B921A646949F}" destId="{E2877784-C3BD-4B67-BA7B-713467FD9B4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01BB62-4A70-4198-BE59-6601DDB317B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D663EA-7900-4930-80C6-827B2797CA5C}">
      <dgm:prSet phldrT="[Text]"/>
      <dgm:spPr/>
      <dgm:t>
        <a:bodyPr/>
        <a:lstStyle/>
        <a:p>
          <a:r>
            <a:rPr lang="cs-CZ" dirty="0"/>
            <a:t>odstranění vady – dodáním nové věci či chybějící věci </a:t>
          </a:r>
          <a:endParaRPr lang="en-US" dirty="0"/>
        </a:p>
      </dgm:t>
    </dgm:pt>
    <dgm:pt modelId="{AEFFDC5F-BC61-49D8-BB43-1386DAF1C5CB}" type="parTrans" cxnId="{F707B18E-85AE-4031-BDC2-AB5C2D3CEAD0}">
      <dgm:prSet/>
      <dgm:spPr/>
      <dgm:t>
        <a:bodyPr/>
        <a:lstStyle/>
        <a:p>
          <a:endParaRPr lang="en-US"/>
        </a:p>
      </dgm:t>
    </dgm:pt>
    <dgm:pt modelId="{F972C203-E12A-4FA7-B5B7-8F10476DC5E1}" type="sibTrans" cxnId="{F707B18E-85AE-4031-BDC2-AB5C2D3CEAD0}">
      <dgm:prSet/>
      <dgm:spPr/>
      <dgm:t>
        <a:bodyPr/>
        <a:lstStyle/>
        <a:p>
          <a:endParaRPr lang="en-US"/>
        </a:p>
      </dgm:t>
    </dgm:pt>
    <dgm:pt modelId="{A6955DEA-4CEC-4D4F-8051-556138F5EC25}">
      <dgm:prSet phldrT="[Text]"/>
      <dgm:spPr/>
      <dgm:t>
        <a:bodyPr/>
        <a:lstStyle/>
        <a:p>
          <a:r>
            <a:rPr lang="cs-CZ" dirty="0"/>
            <a:t>odstoupení od smlouvy</a:t>
          </a:r>
          <a:endParaRPr lang="en-US" dirty="0"/>
        </a:p>
      </dgm:t>
    </dgm:pt>
    <dgm:pt modelId="{3DD5546E-0084-4DEB-8DFA-8B4EF0D399C2}" type="parTrans" cxnId="{B187796A-5030-4965-AEDD-6074E97F14E5}">
      <dgm:prSet/>
      <dgm:spPr/>
      <dgm:t>
        <a:bodyPr/>
        <a:lstStyle/>
        <a:p>
          <a:endParaRPr lang="en-US"/>
        </a:p>
      </dgm:t>
    </dgm:pt>
    <dgm:pt modelId="{5B512186-8ED1-46D3-BD90-8EF10AD679C9}" type="sibTrans" cxnId="{B187796A-5030-4965-AEDD-6074E97F14E5}">
      <dgm:prSet/>
      <dgm:spPr/>
      <dgm:t>
        <a:bodyPr/>
        <a:lstStyle/>
        <a:p>
          <a:endParaRPr lang="en-US"/>
        </a:p>
      </dgm:t>
    </dgm:pt>
    <dgm:pt modelId="{DB480DBC-4FA0-4553-B472-5D94C2EF27B2}">
      <dgm:prSet/>
      <dgm:spPr/>
      <dgm:t>
        <a:bodyPr/>
        <a:lstStyle/>
        <a:p>
          <a:r>
            <a:rPr lang="cs-CZ" dirty="0"/>
            <a:t>přiměřená sleva z kupní ceny</a:t>
          </a:r>
          <a:endParaRPr lang="en-US" dirty="0"/>
        </a:p>
      </dgm:t>
    </dgm:pt>
    <dgm:pt modelId="{AAB60E94-F7CC-47F2-81DB-D8B40EBB4870}" type="parTrans" cxnId="{BCCD5B3C-3D67-4503-B792-C79633110F88}">
      <dgm:prSet/>
      <dgm:spPr/>
      <dgm:t>
        <a:bodyPr/>
        <a:lstStyle/>
        <a:p>
          <a:endParaRPr lang="en-US"/>
        </a:p>
      </dgm:t>
    </dgm:pt>
    <dgm:pt modelId="{28BF24F9-A3C3-4713-9A83-FF0A53C98B51}" type="sibTrans" cxnId="{BCCD5B3C-3D67-4503-B792-C79633110F88}">
      <dgm:prSet/>
      <dgm:spPr/>
      <dgm:t>
        <a:bodyPr/>
        <a:lstStyle/>
        <a:p>
          <a:endParaRPr lang="en-US"/>
        </a:p>
      </dgm:t>
    </dgm:pt>
    <dgm:pt modelId="{33921697-ABA9-4C4D-BD0A-883644B07AE5}">
      <dgm:prSet/>
      <dgm:spPr/>
      <dgm:t>
        <a:bodyPr/>
        <a:lstStyle/>
        <a:p>
          <a:r>
            <a:rPr lang="cs-CZ" dirty="0"/>
            <a:t>odstranění vady – oprava věci </a:t>
          </a:r>
          <a:endParaRPr lang="en-US" dirty="0"/>
        </a:p>
      </dgm:t>
    </dgm:pt>
    <dgm:pt modelId="{DE6783B0-97BE-4168-8C88-C36F7DA94CC5}" type="parTrans" cxnId="{5F3E0CDB-614D-4E35-BF3C-5B9F0E05A474}">
      <dgm:prSet/>
      <dgm:spPr/>
      <dgm:t>
        <a:bodyPr/>
        <a:lstStyle/>
        <a:p>
          <a:endParaRPr lang="en-US"/>
        </a:p>
      </dgm:t>
    </dgm:pt>
    <dgm:pt modelId="{F74F8543-BF6F-4555-AD52-873164182658}" type="sibTrans" cxnId="{5F3E0CDB-614D-4E35-BF3C-5B9F0E05A474}">
      <dgm:prSet/>
      <dgm:spPr/>
      <dgm:t>
        <a:bodyPr/>
        <a:lstStyle/>
        <a:p>
          <a:endParaRPr lang="en-US"/>
        </a:p>
      </dgm:t>
    </dgm:pt>
    <dgm:pt modelId="{ECD613B2-5D00-457D-8775-BA140E93528A}" type="pres">
      <dgm:prSet presAssocID="{4201BB62-4A70-4198-BE59-6601DDB317B4}" presName="Name0" presStyleCnt="0">
        <dgm:presLayoutVars>
          <dgm:chMax val="7"/>
          <dgm:chPref val="7"/>
          <dgm:dir/>
        </dgm:presLayoutVars>
      </dgm:prSet>
      <dgm:spPr/>
    </dgm:pt>
    <dgm:pt modelId="{4D235769-6AB2-401B-92F4-FC82227D59EB}" type="pres">
      <dgm:prSet presAssocID="{4201BB62-4A70-4198-BE59-6601DDB317B4}" presName="Name1" presStyleCnt="0"/>
      <dgm:spPr/>
    </dgm:pt>
    <dgm:pt modelId="{A3110B0B-5D25-49FF-9EB7-E360F536E73A}" type="pres">
      <dgm:prSet presAssocID="{4201BB62-4A70-4198-BE59-6601DDB317B4}" presName="cycle" presStyleCnt="0"/>
      <dgm:spPr/>
    </dgm:pt>
    <dgm:pt modelId="{B6733ACD-1B3A-4933-AEC5-A96A881DC0C9}" type="pres">
      <dgm:prSet presAssocID="{4201BB62-4A70-4198-BE59-6601DDB317B4}" presName="srcNode" presStyleLbl="node1" presStyleIdx="0" presStyleCnt="4"/>
      <dgm:spPr/>
    </dgm:pt>
    <dgm:pt modelId="{33484641-5AB4-49A7-BCCF-C58CFA5B29FF}" type="pres">
      <dgm:prSet presAssocID="{4201BB62-4A70-4198-BE59-6601DDB317B4}" presName="conn" presStyleLbl="parChTrans1D2" presStyleIdx="0" presStyleCnt="1"/>
      <dgm:spPr/>
    </dgm:pt>
    <dgm:pt modelId="{8BCC9823-CD62-4216-AA6C-9755D895EF1A}" type="pres">
      <dgm:prSet presAssocID="{4201BB62-4A70-4198-BE59-6601DDB317B4}" presName="extraNode" presStyleLbl="node1" presStyleIdx="0" presStyleCnt="4"/>
      <dgm:spPr/>
    </dgm:pt>
    <dgm:pt modelId="{F20893C1-2DC5-4949-83B4-73CC0E484496}" type="pres">
      <dgm:prSet presAssocID="{4201BB62-4A70-4198-BE59-6601DDB317B4}" presName="dstNode" presStyleLbl="node1" presStyleIdx="0" presStyleCnt="4"/>
      <dgm:spPr/>
    </dgm:pt>
    <dgm:pt modelId="{C9179111-0975-4209-82BF-AA4946D7F5A1}" type="pres">
      <dgm:prSet presAssocID="{34D663EA-7900-4930-80C6-827B2797CA5C}" presName="text_1" presStyleLbl="node1" presStyleIdx="0" presStyleCnt="4">
        <dgm:presLayoutVars>
          <dgm:bulletEnabled val="1"/>
        </dgm:presLayoutVars>
      </dgm:prSet>
      <dgm:spPr/>
    </dgm:pt>
    <dgm:pt modelId="{A3FDEFBF-DF51-41F8-92FD-07A9E665E11B}" type="pres">
      <dgm:prSet presAssocID="{34D663EA-7900-4930-80C6-827B2797CA5C}" presName="accent_1" presStyleCnt="0"/>
      <dgm:spPr/>
    </dgm:pt>
    <dgm:pt modelId="{F8E69894-6951-488F-90ED-7098511490DE}" type="pres">
      <dgm:prSet presAssocID="{34D663EA-7900-4930-80C6-827B2797CA5C}" presName="accentRepeatNode" presStyleLbl="solidFgAcc1" presStyleIdx="0" presStyleCnt="4"/>
      <dgm:spPr/>
    </dgm:pt>
    <dgm:pt modelId="{6343DA0B-8BC7-4076-B7D6-519BA09ED0E9}" type="pres">
      <dgm:prSet presAssocID="{33921697-ABA9-4C4D-BD0A-883644B07AE5}" presName="text_2" presStyleLbl="node1" presStyleIdx="1" presStyleCnt="4">
        <dgm:presLayoutVars>
          <dgm:bulletEnabled val="1"/>
        </dgm:presLayoutVars>
      </dgm:prSet>
      <dgm:spPr/>
    </dgm:pt>
    <dgm:pt modelId="{169E2747-1AF4-4A8F-8805-EB8717A4F92C}" type="pres">
      <dgm:prSet presAssocID="{33921697-ABA9-4C4D-BD0A-883644B07AE5}" presName="accent_2" presStyleCnt="0"/>
      <dgm:spPr/>
    </dgm:pt>
    <dgm:pt modelId="{5623AD45-E27F-43F7-840D-A04155EA0EA6}" type="pres">
      <dgm:prSet presAssocID="{33921697-ABA9-4C4D-BD0A-883644B07AE5}" presName="accentRepeatNode" presStyleLbl="solidFgAcc1" presStyleIdx="1" presStyleCnt="4"/>
      <dgm:spPr/>
    </dgm:pt>
    <dgm:pt modelId="{FA728882-402A-4949-ACCB-ABA3A318325F}" type="pres">
      <dgm:prSet presAssocID="{DB480DBC-4FA0-4553-B472-5D94C2EF27B2}" presName="text_3" presStyleLbl="node1" presStyleIdx="2" presStyleCnt="4">
        <dgm:presLayoutVars>
          <dgm:bulletEnabled val="1"/>
        </dgm:presLayoutVars>
      </dgm:prSet>
      <dgm:spPr/>
    </dgm:pt>
    <dgm:pt modelId="{9B53EB74-16C5-4056-9C5F-FDA122A4A444}" type="pres">
      <dgm:prSet presAssocID="{DB480DBC-4FA0-4553-B472-5D94C2EF27B2}" presName="accent_3" presStyleCnt="0"/>
      <dgm:spPr/>
    </dgm:pt>
    <dgm:pt modelId="{36FA1D8D-6BF2-4ECA-A6E8-4DFBB7A54898}" type="pres">
      <dgm:prSet presAssocID="{DB480DBC-4FA0-4553-B472-5D94C2EF27B2}" presName="accentRepeatNode" presStyleLbl="solidFgAcc1" presStyleIdx="2" presStyleCnt="4"/>
      <dgm:spPr/>
    </dgm:pt>
    <dgm:pt modelId="{96D0A5C5-3F78-4B33-A349-3F142D99218C}" type="pres">
      <dgm:prSet presAssocID="{A6955DEA-4CEC-4D4F-8051-556138F5EC25}" presName="text_4" presStyleLbl="node1" presStyleIdx="3" presStyleCnt="4">
        <dgm:presLayoutVars>
          <dgm:bulletEnabled val="1"/>
        </dgm:presLayoutVars>
      </dgm:prSet>
      <dgm:spPr/>
    </dgm:pt>
    <dgm:pt modelId="{C9109907-E003-40AE-836A-0B29A6B22850}" type="pres">
      <dgm:prSet presAssocID="{A6955DEA-4CEC-4D4F-8051-556138F5EC25}" presName="accent_4" presStyleCnt="0"/>
      <dgm:spPr/>
    </dgm:pt>
    <dgm:pt modelId="{A7F8FF91-709F-4B1B-8BF1-53121753A498}" type="pres">
      <dgm:prSet presAssocID="{A6955DEA-4CEC-4D4F-8051-556138F5EC25}" presName="accentRepeatNode" presStyleLbl="solidFgAcc1" presStyleIdx="3" presStyleCnt="4"/>
      <dgm:spPr/>
    </dgm:pt>
  </dgm:ptLst>
  <dgm:cxnLst>
    <dgm:cxn modelId="{C094780F-5B99-4D38-9046-6A9BA656C325}" type="presOf" srcId="{4201BB62-4A70-4198-BE59-6601DDB317B4}" destId="{ECD613B2-5D00-457D-8775-BA140E93528A}" srcOrd="0" destOrd="0" presId="urn:microsoft.com/office/officeart/2008/layout/VerticalCurvedList"/>
    <dgm:cxn modelId="{E551C917-D8E9-4766-9BE3-C1DEACD9B508}" type="presOf" srcId="{33921697-ABA9-4C4D-BD0A-883644B07AE5}" destId="{6343DA0B-8BC7-4076-B7D6-519BA09ED0E9}" srcOrd="0" destOrd="0" presId="urn:microsoft.com/office/officeart/2008/layout/VerticalCurvedList"/>
    <dgm:cxn modelId="{B1E51B37-C99F-4A92-B7D7-209EB23BAAC3}" type="presOf" srcId="{34D663EA-7900-4930-80C6-827B2797CA5C}" destId="{C9179111-0975-4209-82BF-AA4946D7F5A1}" srcOrd="0" destOrd="0" presId="urn:microsoft.com/office/officeart/2008/layout/VerticalCurvedList"/>
    <dgm:cxn modelId="{BCCD5B3C-3D67-4503-B792-C79633110F88}" srcId="{4201BB62-4A70-4198-BE59-6601DDB317B4}" destId="{DB480DBC-4FA0-4553-B472-5D94C2EF27B2}" srcOrd="2" destOrd="0" parTransId="{AAB60E94-F7CC-47F2-81DB-D8B40EBB4870}" sibTransId="{28BF24F9-A3C3-4713-9A83-FF0A53C98B51}"/>
    <dgm:cxn modelId="{B187796A-5030-4965-AEDD-6074E97F14E5}" srcId="{4201BB62-4A70-4198-BE59-6601DDB317B4}" destId="{A6955DEA-4CEC-4D4F-8051-556138F5EC25}" srcOrd="3" destOrd="0" parTransId="{3DD5546E-0084-4DEB-8DFA-8B4EF0D399C2}" sibTransId="{5B512186-8ED1-46D3-BD90-8EF10AD679C9}"/>
    <dgm:cxn modelId="{F707B18E-85AE-4031-BDC2-AB5C2D3CEAD0}" srcId="{4201BB62-4A70-4198-BE59-6601DDB317B4}" destId="{34D663EA-7900-4930-80C6-827B2797CA5C}" srcOrd="0" destOrd="0" parTransId="{AEFFDC5F-BC61-49D8-BB43-1386DAF1C5CB}" sibTransId="{F972C203-E12A-4FA7-B5B7-8F10476DC5E1}"/>
    <dgm:cxn modelId="{39EBD8B8-8746-4B8F-8FCA-21603E8056F5}" type="presOf" srcId="{DB480DBC-4FA0-4553-B472-5D94C2EF27B2}" destId="{FA728882-402A-4949-ACCB-ABA3A318325F}" srcOrd="0" destOrd="0" presId="urn:microsoft.com/office/officeart/2008/layout/VerticalCurvedList"/>
    <dgm:cxn modelId="{5F3E0CDB-614D-4E35-BF3C-5B9F0E05A474}" srcId="{4201BB62-4A70-4198-BE59-6601DDB317B4}" destId="{33921697-ABA9-4C4D-BD0A-883644B07AE5}" srcOrd="1" destOrd="0" parTransId="{DE6783B0-97BE-4168-8C88-C36F7DA94CC5}" sibTransId="{F74F8543-BF6F-4555-AD52-873164182658}"/>
    <dgm:cxn modelId="{2152E3FD-97BE-4591-AF8B-33F2F693CF53}" type="presOf" srcId="{A6955DEA-4CEC-4D4F-8051-556138F5EC25}" destId="{96D0A5C5-3F78-4B33-A349-3F142D99218C}" srcOrd="0" destOrd="0" presId="urn:microsoft.com/office/officeart/2008/layout/VerticalCurvedList"/>
    <dgm:cxn modelId="{557BB8FF-1A20-4FB1-A055-0DEA6688C48D}" type="presOf" srcId="{F972C203-E12A-4FA7-B5B7-8F10476DC5E1}" destId="{33484641-5AB4-49A7-BCCF-C58CFA5B29FF}" srcOrd="0" destOrd="0" presId="urn:microsoft.com/office/officeart/2008/layout/VerticalCurvedList"/>
    <dgm:cxn modelId="{B9DC2AE7-1EB0-4D07-8455-5B524567D60A}" type="presParOf" srcId="{ECD613B2-5D00-457D-8775-BA140E93528A}" destId="{4D235769-6AB2-401B-92F4-FC82227D59EB}" srcOrd="0" destOrd="0" presId="urn:microsoft.com/office/officeart/2008/layout/VerticalCurvedList"/>
    <dgm:cxn modelId="{5E48D0E3-C6A0-49B8-A181-07793A65FF97}" type="presParOf" srcId="{4D235769-6AB2-401B-92F4-FC82227D59EB}" destId="{A3110B0B-5D25-49FF-9EB7-E360F536E73A}" srcOrd="0" destOrd="0" presId="urn:microsoft.com/office/officeart/2008/layout/VerticalCurvedList"/>
    <dgm:cxn modelId="{844FADFD-4B9B-4A0A-B657-50DA3CFD6B39}" type="presParOf" srcId="{A3110B0B-5D25-49FF-9EB7-E360F536E73A}" destId="{B6733ACD-1B3A-4933-AEC5-A96A881DC0C9}" srcOrd="0" destOrd="0" presId="urn:microsoft.com/office/officeart/2008/layout/VerticalCurvedList"/>
    <dgm:cxn modelId="{CEC2E471-FE00-496F-9FCF-720F2ED38DDC}" type="presParOf" srcId="{A3110B0B-5D25-49FF-9EB7-E360F536E73A}" destId="{33484641-5AB4-49A7-BCCF-C58CFA5B29FF}" srcOrd="1" destOrd="0" presId="urn:microsoft.com/office/officeart/2008/layout/VerticalCurvedList"/>
    <dgm:cxn modelId="{88EA65D4-7736-49E5-B9DB-A0354ADEFC98}" type="presParOf" srcId="{A3110B0B-5D25-49FF-9EB7-E360F536E73A}" destId="{8BCC9823-CD62-4216-AA6C-9755D895EF1A}" srcOrd="2" destOrd="0" presId="urn:microsoft.com/office/officeart/2008/layout/VerticalCurvedList"/>
    <dgm:cxn modelId="{C89950D2-FB79-44A6-8B5E-3603E5E75A0A}" type="presParOf" srcId="{A3110B0B-5D25-49FF-9EB7-E360F536E73A}" destId="{F20893C1-2DC5-4949-83B4-73CC0E484496}" srcOrd="3" destOrd="0" presId="urn:microsoft.com/office/officeart/2008/layout/VerticalCurvedList"/>
    <dgm:cxn modelId="{66290C6B-F913-4585-8593-26FEFFF1BD48}" type="presParOf" srcId="{4D235769-6AB2-401B-92F4-FC82227D59EB}" destId="{C9179111-0975-4209-82BF-AA4946D7F5A1}" srcOrd="1" destOrd="0" presId="urn:microsoft.com/office/officeart/2008/layout/VerticalCurvedList"/>
    <dgm:cxn modelId="{B0A26EDA-3018-48FC-AC69-B9AE189C2E65}" type="presParOf" srcId="{4D235769-6AB2-401B-92F4-FC82227D59EB}" destId="{A3FDEFBF-DF51-41F8-92FD-07A9E665E11B}" srcOrd="2" destOrd="0" presId="urn:microsoft.com/office/officeart/2008/layout/VerticalCurvedList"/>
    <dgm:cxn modelId="{CF2C78D1-19C7-4DDA-8A6A-FAE990413EDD}" type="presParOf" srcId="{A3FDEFBF-DF51-41F8-92FD-07A9E665E11B}" destId="{F8E69894-6951-488F-90ED-7098511490DE}" srcOrd="0" destOrd="0" presId="urn:microsoft.com/office/officeart/2008/layout/VerticalCurvedList"/>
    <dgm:cxn modelId="{6496FF70-422D-42DF-B618-06FCF28F8D7C}" type="presParOf" srcId="{4D235769-6AB2-401B-92F4-FC82227D59EB}" destId="{6343DA0B-8BC7-4076-B7D6-519BA09ED0E9}" srcOrd="3" destOrd="0" presId="urn:microsoft.com/office/officeart/2008/layout/VerticalCurvedList"/>
    <dgm:cxn modelId="{BF15C77B-9A33-4828-BDB3-E623B1CA9DA0}" type="presParOf" srcId="{4D235769-6AB2-401B-92F4-FC82227D59EB}" destId="{169E2747-1AF4-4A8F-8805-EB8717A4F92C}" srcOrd="4" destOrd="0" presId="urn:microsoft.com/office/officeart/2008/layout/VerticalCurvedList"/>
    <dgm:cxn modelId="{BB177E7E-5815-4EB4-8BEC-4066FE7DB243}" type="presParOf" srcId="{169E2747-1AF4-4A8F-8805-EB8717A4F92C}" destId="{5623AD45-E27F-43F7-840D-A04155EA0EA6}" srcOrd="0" destOrd="0" presId="urn:microsoft.com/office/officeart/2008/layout/VerticalCurvedList"/>
    <dgm:cxn modelId="{E7D086A2-C3E8-4967-8A92-5DF425AF0B88}" type="presParOf" srcId="{4D235769-6AB2-401B-92F4-FC82227D59EB}" destId="{FA728882-402A-4949-ACCB-ABA3A318325F}" srcOrd="5" destOrd="0" presId="urn:microsoft.com/office/officeart/2008/layout/VerticalCurvedList"/>
    <dgm:cxn modelId="{62DA134D-7999-40F0-B1CE-3CBA18EF9E5E}" type="presParOf" srcId="{4D235769-6AB2-401B-92F4-FC82227D59EB}" destId="{9B53EB74-16C5-4056-9C5F-FDA122A4A444}" srcOrd="6" destOrd="0" presId="urn:microsoft.com/office/officeart/2008/layout/VerticalCurvedList"/>
    <dgm:cxn modelId="{4A4114CF-F5D6-4729-9693-B7ABFFDCECA0}" type="presParOf" srcId="{9B53EB74-16C5-4056-9C5F-FDA122A4A444}" destId="{36FA1D8D-6BF2-4ECA-A6E8-4DFBB7A54898}" srcOrd="0" destOrd="0" presId="urn:microsoft.com/office/officeart/2008/layout/VerticalCurvedList"/>
    <dgm:cxn modelId="{4166C91F-1F09-4100-A9E1-0DADF4F891DA}" type="presParOf" srcId="{4D235769-6AB2-401B-92F4-FC82227D59EB}" destId="{96D0A5C5-3F78-4B33-A349-3F142D99218C}" srcOrd="7" destOrd="0" presId="urn:microsoft.com/office/officeart/2008/layout/VerticalCurvedList"/>
    <dgm:cxn modelId="{1F59D616-1B0D-43CF-833F-51CD3A58EE6E}" type="presParOf" srcId="{4D235769-6AB2-401B-92F4-FC82227D59EB}" destId="{C9109907-E003-40AE-836A-0B29A6B22850}" srcOrd="8" destOrd="0" presId="urn:microsoft.com/office/officeart/2008/layout/VerticalCurvedList"/>
    <dgm:cxn modelId="{9998AF24-6977-4178-A182-15FADFDF5AC2}" type="presParOf" srcId="{C9109907-E003-40AE-836A-0B29A6B22850}" destId="{A7F8FF91-709F-4B1B-8BF1-53121753A4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01A65F-B184-492D-B90B-EFBE91EF828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EE81F42-FC87-4A84-B142-BEC5B006958F}">
      <dgm:prSet phldrT="[Text]"/>
      <dgm:spPr/>
      <dgm:t>
        <a:bodyPr/>
        <a:lstStyle/>
        <a:p>
          <a:r>
            <a:rPr lang="cs-CZ" dirty="0"/>
            <a:t>dohodou</a:t>
          </a:r>
        </a:p>
      </dgm:t>
    </dgm:pt>
    <dgm:pt modelId="{249FAC62-C3C8-4BA7-889A-6ABFACF6AE3B}" type="parTrans" cxnId="{FE6BE0FC-BB54-4C4E-B72E-F8CF2681F43D}">
      <dgm:prSet/>
      <dgm:spPr/>
      <dgm:t>
        <a:bodyPr/>
        <a:lstStyle/>
        <a:p>
          <a:endParaRPr lang="cs-CZ"/>
        </a:p>
      </dgm:t>
    </dgm:pt>
    <dgm:pt modelId="{E0DEADBA-A484-4B87-BFF3-933489029C5F}" type="sibTrans" cxnId="{FE6BE0FC-BB54-4C4E-B72E-F8CF2681F43D}">
      <dgm:prSet/>
      <dgm:spPr/>
      <dgm:t>
        <a:bodyPr/>
        <a:lstStyle/>
        <a:p>
          <a:endParaRPr lang="cs-CZ"/>
        </a:p>
      </dgm:t>
    </dgm:pt>
    <dgm:pt modelId="{6E5D0DB5-2B15-4EB3-8BF1-39A9ADDB7151}">
      <dgm:prSet phldrT="[Text]"/>
      <dgm:spPr/>
      <dgm:t>
        <a:bodyPr/>
        <a:lstStyle/>
        <a:p>
          <a:r>
            <a:rPr lang="cs-CZ" dirty="0"/>
            <a:t>výpovědí</a:t>
          </a:r>
        </a:p>
      </dgm:t>
    </dgm:pt>
    <dgm:pt modelId="{6E50ADF1-9DAB-439E-B8C3-FC3525883FA0}" type="parTrans" cxnId="{9B787196-8E89-4C84-95B2-F1F173CE7670}">
      <dgm:prSet/>
      <dgm:spPr/>
      <dgm:t>
        <a:bodyPr/>
        <a:lstStyle/>
        <a:p>
          <a:endParaRPr lang="cs-CZ"/>
        </a:p>
      </dgm:t>
    </dgm:pt>
    <dgm:pt modelId="{C18B3FEC-B961-4E4A-80F4-A9AA6B7EDE1F}" type="sibTrans" cxnId="{9B787196-8E89-4C84-95B2-F1F173CE7670}">
      <dgm:prSet/>
      <dgm:spPr/>
      <dgm:t>
        <a:bodyPr/>
        <a:lstStyle/>
        <a:p>
          <a:endParaRPr lang="cs-CZ"/>
        </a:p>
      </dgm:t>
    </dgm:pt>
    <dgm:pt modelId="{CAE1C342-9121-43E7-B17E-D1066631713E}">
      <dgm:prSet phldrT="[Text]"/>
      <dgm:spPr/>
      <dgm:t>
        <a:bodyPr/>
        <a:lstStyle/>
        <a:p>
          <a:r>
            <a:rPr lang="cs-CZ" dirty="0"/>
            <a:t>zrušením ve zkušební době</a:t>
          </a:r>
        </a:p>
      </dgm:t>
    </dgm:pt>
    <dgm:pt modelId="{4C562BFA-9EF2-4C08-B63C-B2D0F7D45006}" type="parTrans" cxnId="{C8847E44-C279-404D-8B0C-3A9332AF905F}">
      <dgm:prSet/>
      <dgm:spPr/>
      <dgm:t>
        <a:bodyPr/>
        <a:lstStyle/>
        <a:p>
          <a:endParaRPr lang="cs-CZ"/>
        </a:p>
      </dgm:t>
    </dgm:pt>
    <dgm:pt modelId="{33504204-C065-4D62-B12A-3FA41A824817}" type="sibTrans" cxnId="{C8847E44-C279-404D-8B0C-3A9332AF905F}">
      <dgm:prSet/>
      <dgm:spPr/>
      <dgm:t>
        <a:bodyPr/>
        <a:lstStyle/>
        <a:p>
          <a:endParaRPr lang="cs-CZ"/>
        </a:p>
      </dgm:t>
    </dgm:pt>
    <dgm:pt modelId="{8CBF71E5-3138-4936-ADC3-07F0AC4AA6E4}">
      <dgm:prSet/>
      <dgm:spPr/>
      <dgm:t>
        <a:bodyPr/>
        <a:lstStyle/>
        <a:p>
          <a:r>
            <a:rPr lang="cs-CZ" dirty="0"/>
            <a:t>okamžitým zrušením</a:t>
          </a:r>
        </a:p>
      </dgm:t>
    </dgm:pt>
    <dgm:pt modelId="{85A369C9-EAA5-4FFA-BE84-FCA7637E8752}" type="parTrans" cxnId="{84045D0E-0F1D-493A-8A31-828092B0641E}">
      <dgm:prSet/>
      <dgm:spPr/>
      <dgm:t>
        <a:bodyPr/>
        <a:lstStyle/>
        <a:p>
          <a:endParaRPr lang="en-US"/>
        </a:p>
      </dgm:t>
    </dgm:pt>
    <dgm:pt modelId="{70998C95-B598-4779-A262-0FCCCF9D9D67}" type="sibTrans" cxnId="{84045D0E-0F1D-493A-8A31-828092B0641E}">
      <dgm:prSet/>
      <dgm:spPr/>
      <dgm:t>
        <a:bodyPr/>
        <a:lstStyle/>
        <a:p>
          <a:endParaRPr lang="en-US"/>
        </a:p>
      </dgm:t>
    </dgm:pt>
    <dgm:pt modelId="{D8ADAA28-33A7-44D5-8BFC-DD18A36F6A5C}" type="pres">
      <dgm:prSet presAssocID="{8901A65F-B184-492D-B90B-EFBE91EF828D}" presName="Name0" presStyleCnt="0">
        <dgm:presLayoutVars>
          <dgm:chMax val="7"/>
          <dgm:chPref val="7"/>
          <dgm:dir/>
        </dgm:presLayoutVars>
      </dgm:prSet>
      <dgm:spPr/>
    </dgm:pt>
    <dgm:pt modelId="{2FC13838-B39B-4843-AE37-E61796A33946}" type="pres">
      <dgm:prSet presAssocID="{8901A65F-B184-492D-B90B-EFBE91EF828D}" presName="Name1" presStyleCnt="0"/>
      <dgm:spPr/>
    </dgm:pt>
    <dgm:pt modelId="{9257ED65-3C3C-403E-8E02-4D3EED1A5195}" type="pres">
      <dgm:prSet presAssocID="{8901A65F-B184-492D-B90B-EFBE91EF828D}" presName="cycle" presStyleCnt="0"/>
      <dgm:spPr/>
    </dgm:pt>
    <dgm:pt modelId="{9E35B296-E863-4E06-B756-2D9BDBCF8E74}" type="pres">
      <dgm:prSet presAssocID="{8901A65F-B184-492D-B90B-EFBE91EF828D}" presName="srcNode" presStyleLbl="node1" presStyleIdx="0" presStyleCnt="4"/>
      <dgm:spPr/>
    </dgm:pt>
    <dgm:pt modelId="{A01BE4E5-9B36-4809-BBB4-05964D76C612}" type="pres">
      <dgm:prSet presAssocID="{8901A65F-B184-492D-B90B-EFBE91EF828D}" presName="conn" presStyleLbl="parChTrans1D2" presStyleIdx="0" presStyleCnt="1"/>
      <dgm:spPr/>
    </dgm:pt>
    <dgm:pt modelId="{4B04483E-0926-4CA3-A681-6B0493271218}" type="pres">
      <dgm:prSet presAssocID="{8901A65F-B184-492D-B90B-EFBE91EF828D}" presName="extraNode" presStyleLbl="node1" presStyleIdx="0" presStyleCnt="4"/>
      <dgm:spPr/>
    </dgm:pt>
    <dgm:pt modelId="{C00B0074-FE82-4D28-AC30-78CC31BED289}" type="pres">
      <dgm:prSet presAssocID="{8901A65F-B184-492D-B90B-EFBE91EF828D}" presName="dstNode" presStyleLbl="node1" presStyleIdx="0" presStyleCnt="4"/>
      <dgm:spPr/>
    </dgm:pt>
    <dgm:pt modelId="{408ADA48-CB93-4B1D-BA76-ECC57947BEE2}" type="pres">
      <dgm:prSet presAssocID="{AEE81F42-FC87-4A84-B142-BEC5B006958F}" presName="text_1" presStyleLbl="node1" presStyleIdx="0" presStyleCnt="4">
        <dgm:presLayoutVars>
          <dgm:bulletEnabled val="1"/>
        </dgm:presLayoutVars>
      </dgm:prSet>
      <dgm:spPr/>
    </dgm:pt>
    <dgm:pt modelId="{8474C0E0-CA16-4F62-BA98-855EBC3B2130}" type="pres">
      <dgm:prSet presAssocID="{AEE81F42-FC87-4A84-B142-BEC5B006958F}" presName="accent_1" presStyleCnt="0"/>
      <dgm:spPr/>
    </dgm:pt>
    <dgm:pt modelId="{594896FE-CBDA-450C-9883-DC707C469F55}" type="pres">
      <dgm:prSet presAssocID="{AEE81F42-FC87-4A84-B142-BEC5B006958F}" presName="accentRepeatNode" presStyleLbl="solidFgAcc1" presStyleIdx="0" presStyleCnt="4"/>
      <dgm:spPr/>
    </dgm:pt>
    <dgm:pt modelId="{DAA94DC7-5F39-491A-A42F-88B84851A5F6}" type="pres">
      <dgm:prSet presAssocID="{6E5D0DB5-2B15-4EB3-8BF1-39A9ADDB7151}" presName="text_2" presStyleLbl="node1" presStyleIdx="1" presStyleCnt="4">
        <dgm:presLayoutVars>
          <dgm:bulletEnabled val="1"/>
        </dgm:presLayoutVars>
      </dgm:prSet>
      <dgm:spPr/>
    </dgm:pt>
    <dgm:pt modelId="{FA904F4E-9287-435A-B11C-F9FD9286CD97}" type="pres">
      <dgm:prSet presAssocID="{6E5D0DB5-2B15-4EB3-8BF1-39A9ADDB7151}" presName="accent_2" presStyleCnt="0"/>
      <dgm:spPr/>
    </dgm:pt>
    <dgm:pt modelId="{BF304C4C-C41C-478F-A9A4-5FF54A3A3AEE}" type="pres">
      <dgm:prSet presAssocID="{6E5D0DB5-2B15-4EB3-8BF1-39A9ADDB7151}" presName="accentRepeatNode" presStyleLbl="solidFgAcc1" presStyleIdx="1" presStyleCnt="4"/>
      <dgm:spPr/>
    </dgm:pt>
    <dgm:pt modelId="{5CCE05E9-2235-4254-870F-9F6895338C52}" type="pres">
      <dgm:prSet presAssocID="{8CBF71E5-3138-4936-ADC3-07F0AC4AA6E4}" presName="text_3" presStyleLbl="node1" presStyleIdx="2" presStyleCnt="4">
        <dgm:presLayoutVars>
          <dgm:bulletEnabled val="1"/>
        </dgm:presLayoutVars>
      </dgm:prSet>
      <dgm:spPr/>
    </dgm:pt>
    <dgm:pt modelId="{DE034B94-2A8D-49A7-B000-89E22DD2595D}" type="pres">
      <dgm:prSet presAssocID="{8CBF71E5-3138-4936-ADC3-07F0AC4AA6E4}" presName="accent_3" presStyleCnt="0"/>
      <dgm:spPr/>
    </dgm:pt>
    <dgm:pt modelId="{E0B51D2C-BBF9-4DB0-AC19-1D28BD1DE9D2}" type="pres">
      <dgm:prSet presAssocID="{8CBF71E5-3138-4936-ADC3-07F0AC4AA6E4}" presName="accentRepeatNode" presStyleLbl="solidFgAcc1" presStyleIdx="2" presStyleCnt="4"/>
      <dgm:spPr/>
    </dgm:pt>
    <dgm:pt modelId="{DB71D40D-3F80-46F1-AC07-9203008E7FB1}" type="pres">
      <dgm:prSet presAssocID="{CAE1C342-9121-43E7-B17E-D1066631713E}" presName="text_4" presStyleLbl="node1" presStyleIdx="3" presStyleCnt="4">
        <dgm:presLayoutVars>
          <dgm:bulletEnabled val="1"/>
        </dgm:presLayoutVars>
      </dgm:prSet>
      <dgm:spPr/>
    </dgm:pt>
    <dgm:pt modelId="{EEEDF6AA-4369-41BA-A0C7-666DCF476839}" type="pres">
      <dgm:prSet presAssocID="{CAE1C342-9121-43E7-B17E-D1066631713E}" presName="accent_4" presStyleCnt="0"/>
      <dgm:spPr/>
    </dgm:pt>
    <dgm:pt modelId="{5D6368BB-ACF7-42EF-B074-CC9DA78C1326}" type="pres">
      <dgm:prSet presAssocID="{CAE1C342-9121-43E7-B17E-D1066631713E}" presName="accentRepeatNode" presStyleLbl="solidFgAcc1" presStyleIdx="3" presStyleCnt="4"/>
      <dgm:spPr/>
    </dgm:pt>
  </dgm:ptLst>
  <dgm:cxnLst>
    <dgm:cxn modelId="{84045D0E-0F1D-493A-8A31-828092B0641E}" srcId="{8901A65F-B184-492D-B90B-EFBE91EF828D}" destId="{8CBF71E5-3138-4936-ADC3-07F0AC4AA6E4}" srcOrd="2" destOrd="0" parTransId="{85A369C9-EAA5-4FFA-BE84-FCA7637E8752}" sibTransId="{70998C95-B598-4779-A262-0FCCCF9D9D67}"/>
    <dgm:cxn modelId="{90B49213-1E91-4092-AEFE-526B9FB57CAC}" type="presOf" srcId="{8CBF71E5-3138-4936-ADC3-07F0AC4AA6E4}" destId="{5CCE05E9-2235-4254-870F-9F6895338C52}" srcOrd="0" destOrd="0" presId="urn:microsoft.com/office/officeart/2008/layout/VerticalCurvedList"/>
    <dgm:cxn modelId="{368DDF2C-8524-4AC5-8624-1C0089DAF1F5}" type="presOf" srcId="{8901A65F-B184-492D-B90B-EFBE91EF828D}" destId="{D8ADAA28-33A7-44D5-8BFC-DD18A36F6A5C}" srcOrd="0" destOrd="0" presId="urn:microsoft.com/office/officeart/2008/layout/VerticalCurvedList"/>
    <dgm:cxn modelId="{C8847E44-C279-404D-8B0C-3A9332AF905F}" srcId="{8901A65F-B184-492D-B90B-EFBE91EF828D}" destId="{CAE1C342-9121-43E7-B17E-D1066631713E}" srcOrd="3" destOrd="0" parTransId="{4C562BFA-9EF2-4C08-B63C-B2D0F7D45006}" sibTransId="{33504204-C065-4D62-B12A-3FA41A824817}"/>
    <dgm:cxn modelId="{7D2B948B-2197-45A2-B00E-4E595892BB78}" type="presOf" srcId="{6E5D0DB5-2B15-4EB3-8BF1-39A9ADDB7151}" destId="{DAA94DC7-5F39-491A-A42F-88B84851A5F6}" srcOrd="0" destOrd="0" presId="urn:microsoft.com/office/officeart/2008/layout/VerticalCurvedList"/>
    <dgm:cxn modelId="{FC3FAA93-BC87-4A86-9EFB-CC3788D90476}" type="presOf" srcId="{CAE1C342-9121-43E7-B17E-D1066631713E}" destId="{DB71D40D-3F80-46F1-AC07-9203008E7FB1}" srcOrd="0" destOrd="0" presId="urn:microsoft.com/office/officeart/2008/layout/VerticalCurvedList"/>
    <dgm:cxn modelId="{9B787196-8E89-4C84-95B2-F1F173CE7670}" srcId="{8901A65F-B184-492D-B90B-EFBE91EF828D}" destId="{6E5D0DB5-2B15-4EB3-8BF1-39A9ADDB7151}" srcOrd="1" destOrd="0" parTransId="{6E50ADF1-9DAB-439E-B8C3-FC3525883FA0}" sibTransId="{C18B3FEC-B961-4E4A-80F4-A9AA6B7EDE1F}"/>
    <dgm:cxn modelId="{200FD1E1-45BA-485A-ACEA-3249D1B07055}" type="presOf" srcId="{AEE81F42-FC87-4A84-B142-BEC5B006958F}" destId="{408ADA48-CB93-4B1D-BA76-ECC57947BEE2}" srcOrd="0" destOrd="0" presId="urn:microsoft.com/office/officeart/2008/layout/VerticalCurvedList"/>
    <dgm:cxn modelId="{9148EFFA-C146-4D3C-A342-3E3CC2822320}" type="presOf" srcId="{E0DEADBA-A484-4B87-BFF3-933489029C5F}" destId="{A01BE4E5-9B36-4809-BBB4-05964D76C612}" srcOrd="0" destOrd="0" presId="urn:microsoft.com/office/officeart/2008/layout/VerticalCurvedList"/>
    <dgm:cxn modelId="{FE6BE0FC-BB54-4C4E-B72E-F8CF2681F43D}" srcId="{8901A65F-B184-492D-B90B-EFBE91EF828D}" destId="{AEE81F42-FC87-4A84-B142-BEC5B006958F}" srcOrd="0" destOrd="0" parTransId="{249FAC62-C3C8-4BA7-889A-6ABFACF6AE3B}" sibTransId="{E0DEADBA-A484-4B87-BFF3-933489029C5F}"/>
    <dgm:cxn modelId="{E854C66C-8E0A-44EB-B42F-052382CC728B}" type="presParOf" srcId="{D8ADAA28-33A7-44D5-8BFC-DD18A36F6A5C}" destId="{2FC13838-B39B-4843-AE37-E61796A33946}" srcOrd="0" destOrd="0" presId="urn:microsoft.com/office/officeart/2008/layout/VerticalCurvedList"/>
    <dgm:cxn modelId="{991CFA69-CD59-4C25-9BB4-767B2C6BCC74}" type="presParOf" srcId="{2FC13838-B39B-4843-AE37-E61796A33946}" destId="{9257ED65-3C3C-403E-8E02-4D3EED1A5195}" srcOrd="0" destOrd="0" presId="urn:microsoft.com/office/officeart/2008/layout/VerticalCurvedList"/>
    <dgm:cxn modelId="{7B2075F3-ABF5-407D-B86A-2D4140020B1D}" type="presParOf" srcId="{9257ED65-3C3C-403E-8E02-4D3EED1A5195}" destId="{9E35B296-E863-4E06-B756-2D9BDBCF8E74}" srcOrd="0" destOrd="0" presId="urn:microsoft.com/office/officeart/2008/layout/VerticalCurvedList"/>
    <dgm:cxn modelId="{5F96294E-4921-49CA-A903-7EE1B41BDC24}" type="presParOf" srcId="{9257ED65-3C3C-403E-8E02-4D3EED1A5195}" destId="{A01BE4E5-9B36-4809-BBB4-05964D76C612}" srcOrd="1" destOrd="0" presId="urn:microsoft.com/office/officeart/2008/layout/VerticalCurvedList"/>
    <dgm:cxn modelId="{883204FB-29A4-473D-9F88-7C09BD0B5B50}" type="presParOf" srcId="{9257ED65-3C3C-403E-8E02-4D3EED1A5195}" destId="{4B04483E-0926-4CA3-A681-6B0493271218}" srcOrd="2" destOrd="0" presId="urn:microsoft.com/office/officeart/2008/layout/VerticalCurvedList"/>
    <dgm:cxn modelId="{372C1C82-B102-46A7-8409-6148FAF2B36B}" type="presParOf" srcId="{9257ED65-3C3C-403E-8E02-4D3EED1A5195}" destId="{C00B0074-FE82-4D28-AC30-78CC31BED289}" srcOrd="3" destOrd="0" presId="urn:microsoft.com/office/officeart/2008/layout/VerticalCurvedList"/>
    <dgm:cxn modelId="{0B07ED31-44E3-4380-AB6C-F144F10D6624}" type="presParOf" srcId="{2FC13838-B39B-4843-AE37-E61796A33946}" destId="{408ADA48-CB93-4B1D-BA76-ECC57947BEE2}" srcOrd="1" destOrd="0" presId="urn:microsoft.com/office/officeart/2008/layout/VerticalCurvedList"/>
    <dgm:cxn modelId="{4DC8DAC9-A904-486E-AD97-8DB0FE0F7391}" type="presParOf" srcId="{2FC13838-B39B-4843-AE37-E61796A33946}" destId="{8474C0E0-CA16-4F62-BA98-855EBC3B2130}" srcOrd="2" destOrd="0" presId="urn:microsoft.com/office/officeart/2008/layout/VerticalCurvedList"/>
    <dgm:cxn modelId="{4D0CA66E-1014-4822-ACD2-4200DA59CEFA}" type="presParOf" srcId="{8474C0E0-CA16-4F62-BA98-855EBC3B2130}" destId="{594896FE-CBDA-450C-9883-DC707C469F55}" srcOrd="0" destOrd="0" presId="urn:microsoft.com/office/officeart/2008/layout/VerticalCurvedList"/>
    <dgm:cxn modelId="{31FAFEA3-8455-4222-9A61-214C7EB885E2}" type="presParOf" srcId="{2FC13838-B39B-4843-AE37-E61796A33946}" destId="{DAA94DC7-5F39-491A-A42F-88B84851A5F6}" srcOrd="3" destOrd="0" presId="urn:microsoft.com/office/officeart/2008/layout/VerticalCurvedList"/>
    <dgm:cxn modelId="{6EDC674C-C814-424D-A9E9-65D84908F6F8}" type="presParOf" srcId="{2FC13838-B39B-4843-AE37-E61796A33946}" destId="{FA904F4E-9287-435A-B11C-F9FD9286CD97}" srcOrd="4" destOrd="0" presId="urn:microsoft.com/office/officeart/2008/layout/VerticalCurvedList"/>
    <dgm:cxn modelId="{C901F768-1BBC-4275-A4A8-6E1830DB6E6B}" type="presParOf" srcId="{FA904F4E-9287-435A-B11C-F9FD9286CD97}" destId="{BF304C4C-C41C-478F-A9A4-5FF54A3A3AEE}" srcOrd="0" destOrd="0" presId="urn:microsoft.com/office/officeart/2008/layout/VerticalCurvedList"/>
    <dgm:cxn modelId="{94D6002A-CDE3-4E83-ABF8-7DFA96B24880}" type="presParOf" srcId="{2FC13838-B39B-4843-AE37-E61796A33946}" destId="{5CCE05E9-2235-4254-870F-9F6895338C52}" srcOrd="5" destOrd="0" presId="urn:microsoft.com/office/officeart/2008/layout/VerticalCurvedList"/>
    <dgm:cxn modelId="{2F1EEA37-B664-4F19-AB8E-5C8DB333A3BE}" type="presParOf" srcId="{2FC13838-B39B-4843-AE37-E61796A33946}" destId="{DE034B94-2A8D-49A7-B000-89E22DD2595D}" srcOrd="6" destOrd="0" presId="urn:microsoft.com/office/officeart/2008/layout/VerticalCurvedList"/>
    <dgm:cxn modelId="{EE2AC4C0-DEF5-4762-99E1-E253E594DB26}" type="presParOf" srcId="{DE034B94-2A8D-49A7-B000-89E22DD2595D}" destId="{E0B51D2C-BBF9-4DB0-AC19-1D28BD1DE9D2}" srcOrd="0" destOrd="0" presId="urn:microsoft.com/office/officeart/2008/layout/VerticalCurvedList"/>
    <dgm:cxn modelId="{D67DD0F0-295C-4A90-AD83-33BC14A6A720}" type="presParOf" srcId="{2FC13838-B39B-4843-AE37-E61796A33946}" destId="{DB71D40D-3F80-46F1-AC07-9203008E7FB1}" srcOrd="7" destOrd="0" presId="urn:microsoft.com/office/officeart/2008/layout/VerticalCurvedList"/>
    <dgm:cxn modelId="{866ED124-C893-45CF-A0AB-CE1C4C2BE0DB}" type="presParOf" srcId="{2FC13838-B39B-4843-AE37-E61796A33946}" destId="{EEEDF6AA-4369-41BA-A0C7-666DCF476839}" srcOrd="8" destOrd="0" presId="urn:microsoft.com/office/officeart/2008/layout/VerticalCurvedList"/>
    <dgm:cxn modelId="{FE7B34A8-D653-4CD5-A5C2-68D04D1CDFE7}" type="presParOf" srcId="{EEEDF6AA-4369-41BA-A0C7-666DCF476839}" destId="{5D6368BB-ACF7-42EF-B074-CC9DA78C13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306E0-9207-40B3-8D14-098CB39C2349}">
      <dsp:nvSpPr>
        <dsp:cNvPr id="0" name=""/>
        <dsp:cNvSpPr/>
      </dsp:nvSpPr>
      <dsp:spPr>
        <a:xfrm>
          <a:off x="9450" y="543289"/>
          <a:ext cx="2824536" cy="1694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Nabídka</a:t>
          </a:r>
        </a:p>
      </dsp:txBody>
      <dsp:txXfrm>
        <a:off x="59087" y="592926"/>
        <a:ext cx="2725262" cy="1595447"/>
      </dsp:txXfrm>
    </dsp:sp>
    <dsp:sp modelId="{982C1A31-0876-4C39-9167-03E5DD6D4D80}">
      <dsp:nvSpPr>
        <dsp:cNvPr id="0" name=""/>
        <dsp:cNvSpPr/>
      </dsp:nvSpPr>
      <dsp:spPr>
        <a:xfrm>
          <a:off x="3116439" y="1040407"/>
          <a:ext cx="598801" cy="700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500" kern="1200"/>
        </a:p>
      </dsp:txBody>
      <dsp:txXfrm>
        <a:off x="3116439" y="1180504"/>
        <a:ext cx="419161" cy="420290"/>
      </dsp:txXfrm>
    </dsp:sp>
    <dsp:sp modelId="{81F16B13-6CF3-4A7A-AE2F-567808A7F23B}">
      <dsp:nvSpPr>
        <dsp:cNvPr id="0" name=""/>
        <dsp:cNvSpPr/>
      </dsp:nvSpPr>
      <dsp:spPr>
        <a:xfrm>
          <a:off x="3963800" y="543289"/>
          <a:ext cx="2824536" cy="1694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Včasné a bezvýhradné přijetí nabídky</a:t>
          </a:r>
        </a:p>
      </dsp:txBody>
      <dsp:txXfrm>
        <a:off x="4013437" y="592926"/>
        <a:ext cx="2725262" cy="1595447"/>
      </dsp:txXfrm>
    </dsp:sp>
    <dsp:sp modelId="{5B5DDD4F-592C-40BB-A883-386A652AAB1A}">
      <dsp:nvSpPr>
        <dsp:cNvPr id="0" name=""/>
        <dsp:cNvSpPr/>
      </dsp:nvSpPr>
      <dsp:spPr>
        <a:xfrm>
          <a:off x="7070790" y="1040407"/>
          <a:ext cx="598801" cy="700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500" kern="1200"/>
        </a:p>
      </dsp:txBody>
      <dsp:txXfrm>
        <a:off x="7070790" y="1180504"/>
        <a:ext cx="419161" cy="420290"/>
      </dsp:txXfrm>
    </dsp:sp>
    <dsp:sp modelId="{4593DEE8-8255-4355-9043-3BC8B57F188A}">
      <dsp:nvSpPr>
        <dsp:cNvPr id="0" name=""/>
        <dsp:cNvSpPr/>
      </dsp:nvSpPr>
      <dsp:spPr>
        <a:xfrm>
          <a:off x="7918151" y="543289"/>
          <a:ext cx="2824536" cy="16947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Smlouva</a:t>
          </a:r>
        </a:p>
      </dsp:txBody>
      <dsp:txXfrm>
        <a:off x="7967788" y="592926"/>
        <a:ext cx="2725262" cy="1595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848EF-9A8D-4E44-B1CA-966B351DA9F0}">
      <dsp:nvSpPr>
        <dsp:cNvPr id="0" name=""/>
        <dsp:cNvSpPr/>
      </dsp:nvSpPr>
      <dsp:spPr>
        <a:xfrm>
          <a:off x="986525" y="0"/>
          <a:ext cx="3278717" cy="327871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79576-1CD5-4B65-8745-3165AD7C9F76}">
      <dsp:nvSpPr>
        <dsp:cNvPr id="0" name=""/>
        <dsp:cNvSpPr/>
      </dsp:nvSpPr>
      <dsp:spPr>
        <a:xfrm>
          <a:off x="2625883" y="329632"/>
          <a:ext cx="2131166" cy="7761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Kogentní normy zákona</a:t>
          </a:r>
        </a:p>
      </dsp:txBody>
      <dsp:txXfrm>
        <a:off x="2663771" y="367520"/>
        <a:ext cx="2055390" cy="700357"/>
      </dsp:txXfrm>
    </dsp:sp>
    <dsp:sp modelId="{B939FDEB-C19D-4AE8-A0E1-029397B77763}">
      <dsp:nvSpPr>
        <dsp:cNvPr id="0" name=""/>
        <dsp:cNvSpPr/>
      </dsp:nvSpPr>
      <dsp:spPr>
        <a:xfrm>
          <a:off x="2625883" y="1202783"/>
          <a:ext cx="2131166" cy="7761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Smlouva + obchodní podmínky</a:t>
          </a:r>
        </a:p>
      </dsp:txBody>
      <dsp:txXfrm>
        <a:off x="2663771" y="1240671"/>
        <a:ext cx="2055390" cy="700357"/>
      </dsp:txXfrm>
    </dsp:sp>
    <dsp:sp modelId="{79D635CB-7AEC-4308-BC3A-A746F60BF8F0}">
      <dsp:nvSpPr>
        <dsp:cNvPr id="0" name=""/>
        <dsp:cNvSpPr/>
      </dsp:nvSpPr>
      <dsp:spPr>
        <a:xfrm>
          <a:off x="2625883" y="2075933"/>
          <a:ext cx="2131166" cy="7761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Dispozitivní normy zákona</a:t>
          </a:r>
        </a:p>
      </dsp:txBody>
      <dsp:txXfrm>
        <a:off x="2663771" y="2113821"/>
        <a:ext cx="2055390" cy="700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84641-5AB4-49A7-BCCF-C58CFA5B29FF}">
      <dsp:nvSpPr>
        <dsp:cNvPr id="0" name=""/>
        <dsp:cNvSpPr/>
      </dsp:nvSpPr>
      <dsp:spPr>
        <a:xfrm>
          <a:off x="-3289236" y="-505998"/>
          <a:ext cx="3922452" cy="3922452"/>
        </a:xfrm>
        <a:prstGeom prst="blockArc">
          <a:avLst>
            <a:gd name="adj1" fmla="val 18900000"/>
            <a:gd name="adj2" fmla="val 2700000"/>
            <a:gd name="adj3" fmla="val 55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79111-0975-4209-82BF-AA4946D7F5A1}">
      <dsp:nvSpPr>
        <dsp:cNvPr id="0" name=""/>
        <dsp:cNvSpPr/>
      </dsp:nvSpPr>
      <dsp:spPr>
        <a:xfrm>
          <a:off x="332078" y="223755"/>
          <a:ext cx="7979087" cy="447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9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odstranění vady – dodáním nové věci či chybějící věci </a:t>
          </a:r>
          <a:endParaRPr lang="en-US" sz="2400" kern="1200" dirty="0"/>
        </a:p>
      </dsp:txBody>
      <dsp:txXfrm>
        <a:off x="332078" y="223755"/>
        <a:ext cx="7979087" cy="447744"/>
      </dsp:txXfrm>
    </dsp:sp>
    <dsp:sp modelId="{F8E69894-6951-488F-90ED-7098511490DE}">
      <dsp:nvSpPr>
        <dsp:cNvPr id="0" name=""/>
        <dsp:cNvSpPr/>
      </dsp:nvSpPr>
      <dsp:spPr>
        <a:xfrm>
          <a:off x="52237" y="167787"/>
          <a:ext cx="559680" cy="5596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3DA0B-8BC7-4076-B7D6-519BA09ED0E9}">
      <dsp:nvSpPr>
        <dsp:cNvPr id="0" name=""/>
        <dsp:cNvSpPr/>
      </dsp:nvSpPr>
      <dsp:spPr>
        <a:xfrm>
          <a:off x="588780" y="895489"/>
          <a:ext cx="7722384" cy="447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9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odstranění vady – oprava věci </a:t>
          </a:r>
          <a:endParaRPr lang="en-US" sz="2400" kern="1200" dirty="0"/>
        </a:p>
      </dsp:txBody>
      <dsp:txXfrm>
        <a:off x="588780" y="895489"/>
        <a:ext cx="7722384" cy="447744"/>
      </dsp:txXfrm>
    </dsp:sp>
    <dsp:sp modelId="{5623AD45-E27F-43F7-840D-A04155EA0EA6}">
      <dsp:nvSpPr>
        <dsp:cNvPr id="0" name=""/>
        <dsp:cNvSpPr/>
      </dsp:nvSpPr>
      <dsp:spPr>
        <a:xfrm>
          <a:off x="308940" y="839521"/>
          <a:ext cx="559680" cy="5596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28882-402A-4949-ACCB-ABA3A318325F}">
      <dsp:nvSpPr>
        <dsp:cNvPr id="0" name=""/>
        <dsp:cNvSpPr/>
      </dsp:nvSpPr>
      <dsp:spPr>
        <a:xfrm>
          <a:off x="588780" y="1567222"/>
          <a:ext cx="7722384" cy="447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9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přiměřená sleva z kupní ceny</a:t>
          </a:r>
          <a:endParaRPr lang="en-US" sz="2400" kern="1200" dirty="0"/>
        </a:p>
      </dsp:txBody>
      <dsp:txXfrm>
        <a:off x="588780" y="1567222"/>
        <a:ext cx="7722384" cy="447744"/>
      </dsp:txXfrm>
    </dsp:sp>
    <dsp:sp modelId="{36FA1D8D-6BF2-4ECA-A6E8-4DFBB7A54898}">
      <dsp:nvSpPr>
        <dsp:cNvPr id="0" name=""/>
        <dsp:cNvSpPr/>
      </dsp:nvSpPr>
      <dsp:spPr>
        <a:xfrm>
          <a:off x="308940" y="1511254"/>
          <a:ext cx="559680" cy="5596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0A5C5-3F78-4B33-A349-3F142D99218C}">
      <dsp:nvSpPr>
        <dsp:cNvPr id="0" name=""/>
        <dsp:cNvSpPr/>
      </dsp:nvSpPr>
      <dsp:spPr>
        <a:xfrm>
          <a:off x="332078" y="2238955"/>
          <a:ext cx="7979087" cy="447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9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odstoupení od smlouvy</a:t>
          </a:r>
          <a:endParaRPr lang="en-US" sz="2400" kern="1200" dirty="0"/>
        </a:p>
      </dsp:txBody>
      <dsp:txXfrm>
        <a:off x="332078" y="2238955"/>
        <a:ext cx="7979087" cy="447744"/>
      </dsp:txXfrm>
    </dsp:sp>
    <dsp:sp modelId="{A7F8FF91-709F-4B1B-8BF1-53121753A498}">
      <dsp:nvSpPr>
        <dsp:cNvPr id="0" name=""/>
        <dsp:cNvSpPr/>
      </dsp:nvSpPr>
      <dsp:spPr>
        <a:xfrm>
          <a:off x="52237" y="2182987"/>
          <a:ext cx="559680" cy="5596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BE4E5-9B36-4809-BBB4-05964D76C612}">
      <dsp:nvSpPr>
        <dsp:cNvPr id="0" name=""/>
        <dsp:cNvSpPr/>
      </dsp:nvSpPr>
      <dsp:spPr>
        <a:xfrm>
          <a:off x="-2391160" y="-369467"/>
          <a:ext cx="2855603" cy="2855603"/>
        </a:xfrm>
        <a:prstGeom prst="blockArc">
          <a:avLst>
            <a:gd name="adj1" fmla="val 18900000"/>
            <a:gd name="adj2" fmla="val 2700000"/>
            <a:gd name="adj3" fmla="val 75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ADA48-CB93-4B1D-BA76-ECC57947BEE2}">
      <dsp:nvSpPr>
        <dsp:cNvPr id="0" name=""/>
        <dsp:cNvSpPr/>
      </dsp:nvSpPr>
      <dsp:spPr>
        <a:xfrm>
          <a:off x="243963" y="162729"/>
          <a:ext cx="3702473" cy="325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6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dohodou</a:t>
          </a:r>
        </a:p>
      </dsp:txBody>
      <dsp:txXfrm>
        <a:off x="243963" y="162729"/>
        <a:ext cx="3702473" cy="325628"/>
      </dsp:txXfrm>
    </dsp:sp>
    <dsp:sp modelId="{594896FE-CBDA-450C-9883-DC707C469F55}">
      <dsp:nvSpPr>
        <dsp:cNvPr id="0" name=""/>
        <dsp:cNvSpPr/>
      </dsp:nvSpPr>
      <dsp:spPr>
        <a:xfrm>
          <a:off x="40445" y="122025"/>
          <a:ext cx="407035" cy="407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94DC7-5F39-491A-A42F-88B84851A5F6}">
      <dsp:nvSpPr>
        <dsp:cNvPr id="0" name=""/>
        <dsp:cNvSpPr/>
      </dsp:nvSpPr>
      <dsp:spPr>
        <a:xfrm>
          <a:off x="430653" y="651256"/>
          <a:ext cx="3515783" cy="325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6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výpovědí</a:t>
          </a:r>
        </a:p>
      </dsp:txBody>
      <dsp:txXfrm>
        <a:off x="430653" y="651256"/>
        <a:ext cx="3515783" cy="325628"/>
      </dsp:txXfrm>
    </dsp:sp>
    <dsp:sp modelId="{BF304C4C-C41C-478F-A9A4-5FF54A3A3AEE}">
      <dsp:nvSpPr>
        <dsp:cNvPr id="0" name=""/>
        <dsp:cNvSpPr/>
      </dsp:nvSpPr>
      <dsp:spPr>
        <a:xfrm>
          <a:off x="227135" y="610553"/>
          <a:ext cx="407035" cy="407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E05E9-2235-4254-870F-9F6895338C52}">
      <dsp:nvSpPr>
        <dsp:cNvPr id="0" name=""/>
        <dsp:cNvSpPr/>
      </dsp:nvSpPr>
      <dsp:spPr>
        <a:xfrm>
          <a:off x="430653" y="1139783"/>
          <a:ext cx="3515783" cy="325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6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okamžitým zrušením</a:t>
          </a:r>
        </a:p>
      </dsp:txBody>
      <dsp:txXfrm>
        <a:off x="430653" y="1139783"/>
        <a:ext cx="3515783" cy="325628"/>
      </dsp:txXfrm>
    </dsp:sp>
    <dsp:sp modelId="{E0B51D2C-BBF9-4DB0-AC19-1D28BD1DE9D2}">
      <dsp:nvSpPr>
        <dsp:cNvPr id="0" name=""/>
        <dsp:cNvSpPr/>
      </dsp:nvSpPr>
      <dsp:spPr>
        <a:xfrm>
          <a:off x="227135" y="1099080"/>
          <a:ext cx="407035" cy="407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1D40D-3F80-46F1-AC07-9203008E7FB1}">
      <dsp:nvSpPr>
        <dsp:cNvPr id="0" name=""/>
        <dsp:cNvSpPr/>
      </dsp:nvSpPr>
      <dsp:spPr>
        <a:xfrm>
          <a:off x="243963" y="1628311"/>
          <a:ext cx="3702473" cy="325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46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zrušením ve zkušební době</a:t>
          </a:r>
        </a:p>
      </dsp:txBody>
      <dsp:txXfrm>
        <a:off x="243963" y="1628311"/>
        <a:ext cx="3702473" cy="325628"/>
      </dsp:txXfrm>
    </dsp:sp>
    <dsp:sp modelId="{5D6368BB-ACF7-42EF-B074-CC9DA78C1326}">
      <dsp:nvSpPr>
        <dsp:cNvPr id="0" name=""/>
        <dsp:cNvSpPr/>
      </dsp:nvSpPr>
      <dsp:spPr>
        <a:xfrm>
          <a:off x="40445" y="1587607"/>
          <a:ext cx="407035" cy="4070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Radovan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1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12-89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dnes.cz/praha/zpravy/ridic-busu-zena-s-kocarkem-policie-video.A230201_094353_praha-zpravy_juan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306943"/>
            <a:ext cx="11361600" cy="903107"/>
          </a:xfrm>
        </p:spPr>
        <p:txBody>
          <a:bodyPr/>
          <a:lstStyle/>
          <a:p>
            <a:r>
              <a:rPr lang="cs-CZ" dirty="0"/>
              <a:t>Smlouvy – základní přehled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5149837"/>
            <a:ext cx="11361600" cy="849881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JUDr. Radovan Malachta</a:t>
            </a:r>
          </a:p>
          <a:p>
            <a:r>
              <a:rPr lang="cs-CZ" dirty="0">
                <a:solidFill>
                  <a:schemeClr val="tx2"/>
                </a:solidFill>
              </a:rPr>
              <a:t>jarní semestr 2023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A0B5A3B7-9734-4F5B-8C69-F0358E18560A}"/>
              </a:ext>
            </a:extLst>
          </p:cNvPr>
          <p:cNvSpPr txBox="1">
            <a:spLocks/>
          </p:cNvSpPr>
          <p:nvPr/>
        </p:nvSpPr>
        <p:spPr>
          <a:xfrm>
            <a:off x="414000" y="2178930"/>
            <a:ext cx="11361600" cy="2554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kern="0" dirty="0">
                <a:solidFill>
                  <a:srgbClr val="C00000"/>
                </a:solidFill>
              </a:rPr>
              <a:t>9. seminář</a:t>
            </a:r>
          </a:p>
          <a:p>
            <a:endParaRPr lang="cs-CZ" sz="2800" kern="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A0656F-9A94-43AB-AF28-1A31919C49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F872B8-D920-47A8-B186-9406F52A4A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88778F-CD88-46C4-8D88-2E7C72CA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1375"/>
            <a:ext cx="10753200" cy="451576"/>
          </a:xfrm>
        </p:spPr>
        <p:txBody>
          <a:bodyPr/>
          <a:lstStyle/>
          <a:p>
            <a:r>
              <a:rPr lang="cs-CZ" i="1" dirty="0"/>
              <a:t>Příklad 1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B07A04-4A99-4EBA-B0E5-8E9F473E0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825226"/>
            <a:ext cx="10753200" cy="5654774"/>
          </a:xfrm>
        </p:spPr>
        <p:txBody>
          <a:bodyPr/>
          <a:lstStyle/>
          <a:p>
            <a:pPr marL="7200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Chcete si objednat svatebn</a:t>
            </a:r>
            <a:r>
              <a:rPr lang="cs-CZ" sz="18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í či narozeninový dort od společnosti Top Dort, s.r.o.</a:t>
            </a:r>
            <a:r>
              <a:rPr lang="cs-CZ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(společnost s místem podnikání v Brně). Na webových stránkách společnosti máte na výběr příchuť korpusu (čokoláda, vanilka) a náplně (cca 10 druhů), uvedeno je několik druhů velikosti (průměr), cena uvedena není, podrobnosti se domlouvají emailem či telefonicky. Pošlete dotaz (13.4.2023), zda jsou schopni do 17.6.2023 pro Vás připravit </a:t>
            </a:r>
            <a:r>
              <a:rPr lang="cs-CZ" sz="18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třípatrový </a:t>
            </a:r>
            <a:r>
              <a:rPr lang="cs-CZ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dort, spodní patro v průměru 30 cm, specifikujete korpus, příchuť a další podrobnosti, zeptáte se na cenu. Společnost emailem odpoví obratem, že to možné je, udělá Vám nabídku s cenou je 6 990 Kč vč. DPH, součástí emailu je, že </a:t>
            </a:r>
            <a:r>
              <a:rPr lang="cs-CZ" sz="18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„tímto návrhem se cítíme zavázáni do 20. dubna 2023 včetně“.</a:t>
            </a:r>
            <a:r>
              <a:rPr lang="cs-CZ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Dort se Vám líbí, ale cena je pro Vás příliš vysoká a zeptáte se 17.4.2023, zda při vynechání nějakého zdobení a zmenšení na průměr 27 cm by se cena změnila. Společnost odpoví 18.4.2023, že cena by klesla na 5 990 Kč vč. DPH. To už se Vám zdá přijatelné a den poté odpovíte emailem, že souhlasíte.</a:t>
            </a:r>
            <a:r>
              <a:rPr lang="cs-CZ" sz="18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Posuďte následující situace: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8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Kdy byla podle Vás učiněna nabídka a kdo komu ji učinil?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8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Mohla by Vám společnost poté, co Vám poslala nabídku (tj. 13.4.2023), odvolat nabídku 16.4.2023 s omluvou, že přijali jiné objednávky a Vaši objednávku by nestihli včas vyřídit?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8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Vaše odpověď na nabídku byla přijetím (s nepodstatnými změnami), nebo odmítnutím a novou nabídkou?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8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Kterým okamžikem (co nejpřesněji uveďte) vznikla smlouva?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8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Mohli byste smlouvu uzavřít i telefonicky? Okomentujte.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19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8640D3-5B6B-484E-A536-BF4DFC14C3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49B4AC-0127-4A1A-8AA3-A1585C55B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D4770F-2ADD-40C6-8121-E70E21DB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2653E5-D36A-47CA-9E17-5C13E43FC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484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Přijdete do hospody. Servírka se Vás zeptá, zda si dáte pivo Poličku 11° nebo 12° (čili učinila návrh na uzavření smlouvy). 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/>
              <a:t>Musíte zásadně přijmout nabídku bezodkladně?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dirty="0"/>
              <a:t>Jakou smlouvu jste uzavřeli?</a:t>
            </a:r>
          </a:p>
          <a:p>
            <a:pPr marL="72000" indent="0">
              <a:buNone/>
            </a:pPr>
            <a:r>
              <a:rPr lang="cs-CZ" sz="2400" dirty="0"/>
              <a:t>Pivo dopijete a servírka se Vás zeptá: </a:t>
            </a:r>
            <a:r>
              <a:rPr lang="cs-CZ" sz="2400" i="1" dirty="0"/>
              <a:t>„Ještě jedno?“</a:t>
            </a:r>
          </a:p>
          <a:p>
            <a:pPr marL="529200" indent="-457200">
              <a:buFont typeface="+mj-lt"/>
              <a:buAutoNum type="arabicPeriod" startAt="3"/>
            </a:pPr>
            <a:r>
              <a:rPr lang="cs-CZ" sz="2400" dirty="0"/>
              <a:t>Vznikne smlouva, když neodpovíte, ale pokývnete hlavou?</a:t>
            </a:r>
          </a:p>
          <a:p>
            <a:pPr marL="529200" indent="-457200">
              <a:buFont typeface="+mj-lt"/>
              <a:buAutoNum type="arabicPeriod" startAt="3"/>
            </a:pPr>
            <a:r>
              <a:rPr lang="cs-CZ" sz="2400" dirty="0"/>
              <a:t>Vznikla by smlouva, kdybyste mlčeli?</a:t>
            </a:r>
          </a:p>
        </p:txBody>
      </p:sp>
      <p:pic>
        <p:nvPicPr>
          <p:cNvPr id="1026" name="Picture 2" descr="Jak poznat správně načepované pivo? | Gastronaut">
            <a:extLst>
              <a:ext uri="{FF2B5EF4-FFF2-40B4-BE49-F238E27FC236}">
                <a16:creationId xmlns:a16="http://schemas.microsoft.com/office/drawing/2014/main" id="{5128D6A8-0C82-4580-99A8-167229B71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2582000"/>
            <a:ext cx="3714750" cy="20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39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D95731-03EF-4B0D-91D6-7A5B59AFFF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83A014-BD4F-4466-89F2-14C6905DEF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0B96FF-533F-45ED-9402-3DC1F260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3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BDBB75-5CCD-456D-99F1-C66EDC72D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7500075" cy="4139998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b="1" dirty="0">
                <a:solidFill>
                  <a:srgbClr val="0000D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1732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(1) (…)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(2) Má se za to, že návrh dodat zboží nebo poskytnout službu za určenou cenu učiněný při podnikatelské činnosti reklamou, v katalogu nebo vystavením zboží je nabídkou s výhradou vyčerpání zásob nebo ztráty schopnosti podnikatele plnit.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0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b="1" dirty="0">
                <a:solidFill>
                  <a:srgbClr val="0000D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1733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Projev vůle, který nevyhovuje § 1732, není nabídkou a nemůže být proto přijat. Obsahuje-li projev vůle slib plnění za určitý výkon nebo výsledek, jedná se o veřejný příslib, jinak o pouhou výzvu k podání nabídky. Totéž platí o projevu, který směřuje vůči neurčitému okruhu osob nebo který má povahu reklamy, pokud z něho jasně neplyne něco jiného.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 reklamní leták obchodů (např. Billa, Tesco, Lidl) nabídkou? Co Vy na to?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2050" name="Picture 2" descr="Leták BILLA velký leták - strana 1">
            <a:extLst>
              <a:ext uri="{FF2B5EF4-FFF2-40B4-BE49-F238E27FC236}">
                <a16:creationId xmlns:a16="http://schemas.microsoft.com/office/drawing/2014/main" id="{5BD00DEA-00F1-4EF4-983A-C81A662D8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5" y="180975"/>
            <a:ext cx="2401883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ták Lidl leták - XXL týden - strana 1">
            <a:extLst>
              <a:ext uri="{FF2B5EF4-FFF2-40B4-BE49-F238E27FC236}">
                <a16:creationId xmlns:a16="http://schemas.microsoft.com/office/drawing/2014/main" id="{06DF905A-0923-442C-AF5F-874C333E2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5" y="3723901"/>
            <a:ext cx="2401884" cy="295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9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339589-8369-4C4D-AA3D-CCAFDC669A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5C1107-BB01-4DF1-AD78-54FB423BF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B33C94-95B8-47E6-AA53-C968B9ED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Zvláštní způsoby uzavírání smluv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478AA0-D84B-4B3B-86F7-F633DD7BE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44197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veřejná soutěž</a:t>
            </a:r>
          </a:p>
          <a:p>
            <a:pPr lvl="1"/>
            <a:r>
              <a:rPr lang="cs-CZ" dirty="0"/>
              <a:t>výzva k podávání nabídek (nejedná se o nabídku), výzva je určena neurčitým osobám</a:t>
            </a:r>
          </a:p>
          <a:p>
            <a:r>
              <a:rPr lang="cs-CZ" dirty="0">
                <a:solidFill>
                  <a:schemeClr val="tx2"/>
                </a:solidFill>
              </a:rPr>
              <a:t>dražba</a:t>
            </a:r>
          </a:p>
          <a:p>
            <a:pPr lvl="1"/>
            <a:r>
              <a:rPr lang="cs-CZ" dirty="0"/>
              <a:t>smlouva vzniká příklepem</a:t>
            </a:r>
          </a:p>
          <a:p>
            <a:r>
              <a:rPr lang="cs-CZ" dirty="0">
                <a:solidFill>
                  <a:schemeClr val="tx2"/>
                </a:solidFill>
              </a:rPr>
              <a:t>veřejná nabídka</a:t>
            </a:r>
          </a:p>
          <a:p>
            <a:pPr lvl="1"/>
            <a:r>
              <a:rPr lang="cs-CZ" dirty="0"/>
              <a:t>určena neurčitému počtu osob, navrhuje uzavřít smlouvu, </a:t>
            </a:r>
          </a:p>
          <a:p>
            <a:pPr marL="324000" lvl="1" indent="0">
              <a:buNone/>
            </a:pPr>
            <a:r>
              <a:rPr lang="cs-CZ" dirty="0"/>
              <a:t>ale nemá náležitosti nabídky</a:t>
            </a:r>
          </a:p>
          <a:p>
            <a:r>
              <a:rPr lang="cs-CZ" dirty="0">
                <a:solidFill>
                  <a:schemeClr val="tx2"/>
                </a:solidFill>
              </a:rPr>
              <a:t>veřejný příslib</a:t>
            </a:r>
          </a:p>
          <a:p>
            <a:pPr lvl="1"/>
            <a:r>
              <a:rPr lang="cs-CZ" dirty="0"/>
              <a:t>není nabídka, slib plnění za určitý výkon nebo výsledek</a:t>
            </a:r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CFA952B-D900-4733-9BB1-233D5AEC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5" y="2650698"/>
            <a:ext cx="2722265" cy="4036269"/>
          </a:xfrm>
          <a:prstGeom prst="rect">
            <a:avLst/>
          </a:prstGeom>
        </p:spPr>
      </p:pic>
      <p:pic>
        <p:nvPicPr>
          <p:cNvPr id="3074" name="Picture 2" descr="Dobrovolná exekutorská dražba - elegantní způsob jak řešit předkupní právo  - ADOL Monitor - dražby, exekuce, insolvence, inzerce">
            <a:extLst>
              <a:ext uri="{FF2B5EF4-FFF2-40B4-BE49-F238E27FC236}">
                <a16:creationId xmlns:a16="http://schemas.microsoft.com/office/drawing/2014/main" id="{8700846F-E3F9-4FF5-88D7-74020161F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025" y="279850"/>
            <a:ext cx="2466975" cy="163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14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8B7F90-A8F5-4AC8-A676-DA46AD5EC4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- KOV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AC3346-6EA0-4A68-B18A-E280C0C5B9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3CA10E-DB5E-4B25-B480-F84CE687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podmínky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D550AE-4C8A-4BDA-8250-01A98BF2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9602"/>
            <a:ext cx="10753200" cy="270854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text, který je součástí smlouvy, pokud je řádně včleněn</a:t>
            </a:r>
          </a:p>
          <a:p>
            <a:r>
              <a:rPr lang="cs-CZ" sz="2000" dirty="0"/>
              <a:t>upřesňují, doplňují práva a povinnosti stran ve smlouvě</a:t>
            </a:r>
          </a:p>
          <a:p>
            <a:r>
              <a:rPr lang="cs-CZ" sz="2000" dirty="0"/>
              <a:t>odkaz ve smlouvě (výslovně) + přiložení (připojení k nabídce, abychom se seznámili)</a:t>
            </a:r>
          </a:p>
          <a:p>
            <a:r>
              <a:rPr lang="cs-CZ" sz="2000" dirty="0"/>
              <a:t>u spotřebitelů tam nesmí být smluvní pokuta (a rozhodčí doložka), ujednání o smluvní pokutě, jen ve smlouvě samotné </a:t>
            </a:r>
          </a:p>
          <a:p>
            <a:r>
              <a:rPr lang="cs-CZ" sz="2000" dirty="0"/>
              <a:t>nesmí být překvapivá ustanovení 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D679A3B-B703-41CC-936B-A0E78A34E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79" y="4377937"/>
            <a:ext cx="7725530" cy="2102063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8FE9754F-2198-41BF-ADA6-8A2A5E742CA6}"/>
              </a:ext>
            </a:extLst>
          </p:cNvPr>
          <p:cNvSpPr/>
          <p:nvPr/>
        </p:nvSpPr>
        <p:spPr bwMode="auto">
          <a:xfrm>
            <a:off x="9414209" y="5165998"/>
            <a:ext cx="1620000" cy="81915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80"/>
                </a:highlight>
                <a:latin typeface="+mn-lt"/>
              </a:rPr>
              <a:t>GDPR</a:t>
            </a:r>
          </a:p>
        </p:txBody>
      </p:sp>
    </p:spTree>
    <p:extLst>
      <p:ext uri="{BB962C8B-B14F-4D97-AF65-F5344CB8AC3E}">
        <p14:creationId xmlns:p14="http://schemas.microsoft.com/office/powerpoint/2010/main" val="90676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DBAD5E-1B59-442D-B6E0-A5880EE0F1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- KOV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0A023F-51EC-40A7-A4AF-A59F5250C6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A58C8D-0305-4534-A4B5-EFCBF5E1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podmínky (nejen kupní smlouvy)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DE9B57-2997-4336-B268-A4DB1AE4B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725" y="4768577"/>
            <a:ext cx="9281250" cy="50827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marL="72000" indent="0" algn="ctr">
              <a:buNone/>
            </a:pPr>
            <a:r>
              <a:rPr lang="cs-CZ" i="1" dirty="0"/>
              <a:t>Co když se liší znění smlouvy a obchodních podmínek?</a:t>
            </a:r>
          </a:p>
        </p:txBody>
      </p:sp>
      <p:pic>
        <p:nvPicPr>
          <p:cNvPr id="3074" name="Picture 2" descr="FotkyFoto_fb panáček otazník - SEO konzultant Prostějov | Martin Dřímal">
            <a:extLst>
              <a:ext uri="{FF2B5EF4-FFF2-40B4-BE49-F238E27FC236}">
                <a16:creationId xmlns:a16="http://schemas.microsoft.com/office/drawing/2014/main" id="{28DC2154-59A4-43B3-B0BA-DB994F8ED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75" y="2756173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2476C9B7-A3FC-42AF-929E-634CDB2AC531}"/>
              </a:ext>
            </a:extLst>
          </p:cNvPr>
          <p:cNvSpPr txBox="1">
            <a:spLocks/>
          </p:cNvSpPr>
          <p:nvPr/>
        </p:nvSpPr>
        <p:spPr>
          <a:xfrm>
            <a:off x="720000" y="1692002"/>
            <a:ext cx="9333975" cy="2727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–"/>
            </a:pPr>
            <a:r>
              <a:rPr lang="cs-CZ" i="1" kern="0" dirty="0"/>
              <a:t> </a:t>
            </a:r>
            <a:r>
              <a:rPr lang="cs-CZ" kern="0" dirty="0"/>
              <a:t>otištěny na smlouvě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cs-CZ" kern="0" dirty="0"/>
              <a:t> přiloženy ke smlouvě (email – PDF soubor atd.)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cs-CZ" kern="0" dirty="0"/>
              <a:t> nutnost zaškrtnout políčko – faktické seznámení </a:t>
            </a:r>
          </a:p>
          <a:p>
            <a:pPr>
              <a:buFont typeface="Arial" panose="020B0604020202020204" pitchFamily="34" charset="0"/>
              <a:buChar char="–"/>
            </a:pPr>
            <a:endParaRPr lang="cs-CZ" kern="0" dirty="0"/>
          </a:p>
          <a:p>
            <a:pPr>
              <a:buFont typeface="Arial" panose="020B0604020202020204" pitchFamily="34" charset="0"/>
              <a:buChar char="–"/>
            </a:pPr>
            <a:r>
              <a:rPr lang="cs-CZ" kern="0" dirty="0"/>
              <a:t> odkaz na webové stránky?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cs-CZ" kern="0" dirty="0"/>
              <a:t> vyvěšení v provozovně? </a:t>
            </a:r>
          </a:p>
          <a:p>
            <a:pPr>
              <a:buFont typeface="Arial" panose="020B0604020202020204" pitchFamily="34" charset="0"/>
              <a:buChar char="–"/>
            </a:pPr>
            <a:endParaRPr lang="cs-CZ" kern="0" dirty="0"/>
          </a:p>
          <a:p>
            <a:pPr>
              <a:buFont typeface="Arial" panose="020B0604020202020204" pitchFamily="34" charset="0"/>
              <a:buChar char="–"/>
            </a:pPr>
            <a:endParaRPr lang="cs-CZ" kern="0" dirty="0"/>
          </a:p>
          <a:p>
            <a:pPr marL="72000" indent="0">
              <a:buNone/>
            </a:pPr>
            <a:r>
              <a:rPr lang="cs-CZ" kern="0" dirty="0"/>
              <a:t>…………………….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cs-CZ" sz="2000" kern="0" dirty="0"/>
              <a:t> mezi podnikateli – liší-li se jejich obchodní podmínky – pravidlo </a:t>
            </a:r>
            <a:r>
              <a:rPr lang="cs-CZ" sz="2000" kern="0" dirty="0" err="1"/>
              <a:t>knock</a:t>
            </a:r>
            <a:r>
              <a:rPr lang="cs-CZ" sz="2000" kern="0" dirty="0"/>
              <a:t>-out rule</a:t>
            </a:r>
          </a:p>
        </p:txBody>
      </p:sp>
    </p:spTree>
    <p:extLst>
      <p:ext uri="{BB962C8B-B14F-4D97-AF65-F5344CB8AC3E}">
        <p14:creationId xmlns:p14="http://schemas.microsoft.com/office/powerpoint/2010/main" val="357304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A6DE94-02C6-46A2-9924-3FE3047EC4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666DBA-65DC-4C7E-A6C7-7AAA7B07B6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1CCD38A-3C01-470B-87D8-2DDD4573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Různé ke smlouvě</a:t>
            </a:r>
          </a:p>
        </p:txBody>
      </p:sp>
    </p:spTree>
    <p:extLst>
      <p:ext uri="{BB962C8B-B14F-4D97-AF65-F5344CB8AC3E}">
        <p14:creationId xmlns:p14="http://schemas.microsoft.com/office/powerpoint/2010/main" val="2912025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041255-5AA6-4D32-AF73-3AC95AC6B7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BCA125-F1A0-4678-8AC3-32E973EFBA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278988-A0A9-40B9-96AF-B51A1854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jsou tedy upravena práva a povinnosti stran smlouvy?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D2BF40-6243-4955-9687-44330B2B4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28826"/>
            <a:ext cx="10753200" cy="3803174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400" dirty="0"/>
              <a:t>pozor: obchodní zvyklosti, zavedená praxe stran (hlavně u podnikatelů)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BED951E-6C9F-4A41-887A-721C3E5BE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440552"/>
              </p:ext>
            </p:extLst>
          </p:nvPr>
        </p:nvGraphicFramePr>
        <p:xfrm>
          <a:off x="3343275" y="1493308"/>
          <a:ext cx="5743575" cy="3278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05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E8C382-ED32-4543-BD20-46E7C82DD1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C8F7F9-5858-4DAE-B40C-2E0EEA9A4D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2B4751-A7E7-428D-9AE0-36566CC17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Jinými slovy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B782D60-A058-4239-AFF6-6B0548167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4672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prvně se uplatní kogentní normy občanského zákoníku (jiného zákona) – ty nemohou být měněny dohodou stran</a:t>
            </a:r>
          </a:p>
          <a:p>
            <a:r>
              <a:rPr lang="cs-CZ" sz="2400" dirty="0"/>
              <a:t>pak se uplatní to, co si strany ujednaly do smlouvy včetně obchodních podmínek – pokud obchodní podmínky stanoví něco jiného než smlouva, použije se smlouva</a:t>
            </a:r>
          </a:p>
          <a:p>
            <a:r>
              <a:rPr lang="cs-CZ" sz="2400" dirty="0"/>
              <a:t>pokud si strany něco neujednají, pak se uplatní zákon (dispozitivní normy) – v zákoně pak najdeme ono pravidlo chování </a:t>
            </a:r>
          </a:p>
        </p:txBody>
      </p:sp>
      <p:pic>
        <p:nvPicPr>
          <p:cNvPr id="1028" name="Picture 4" descr="Výsledek obrázku pro feriho vykřičník">
            <a:extLst>
              <a:ext uri="{FF2B5EF4-FFF2-40B4-BE49-F238E27FC236}">
                <a16:creationId xmlns:a16="http://schemas.microsoft.com/office/drawing/2014/main" id="{C2E7227C-5140-45EE-B011-EB71CF795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4619625"/>
            <a:ext cx="23622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599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398629-EBEC-4989-8844-BA3B6981AA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BD1E10-5193-4981-8016-7EEB0EA877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7148DA-E6A0-434C-B65A-53E6999F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 smlouvy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5B16D6-ECDA-43C7-B679-024357A7B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033225" cy="109882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zásadně </a:t>
            </a:r>
            <a:r>
              <a:rPr lang="cs-CZ" sz="2400" dirty="0" err="1"/>
              <a:t>bezformálnost</a:t>
            </a:r>
            <a:r>
              <a:rPr lang="cs-CZ" sz="2400" dirty="0"/>
              <a:t> (písemně, ústně)</a:t>
            </a:r>
          </a:p>
          <a:p>
            <a:r>
              <a:rPr lang="cs-CZ" sz="2400" dirty="0"/>
              <a:t>zákon stanoví, kdy musí být písemná </a:t>
            </a:r>
          </a:p>
        </p:txBody>
      </p:sp>
      <p:pic>
        <p:nvPicPr>
          <p:cNvPr id="4098" name="Picture 2" descr="Nový občanský zákoník – forma právních jednání - Portál POHODA">
            <a:extLst>
              <a:ext uri="{FF2B5EF4-FFF2-40B4-BE49-F238E27FC236}">
                <a16:creationId xmlns:a16="http://schemas.microsoft.com/office/drawing/2014/main" id="{0387E967-1991-47D7-829F-5F84DAF1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73" y="378000"/>
            <a:ext cx="4766402" cy="31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3">
            <a:extLst>
              <a:ext uri="{FF2B5EF4-FFF2-40B4-BE49-F238E27FC236}">
                <a16:creationId xmlns:a16="http://schemas.microsoft.com/office/drawing/2014/main" id="{B641D8CA-B6DD-45C6-8C18-055FD4330BA2}"/>
              </a:ext>
            </a:extLst>
          </p:cNvPr>
          <p:cNvSpPr txBox="1">
            <a:spLocks/>
          </p:cNvSpPr>
          <p:nvPr/>
        </p:nvSpPr>
        <p:spPr>
          <a:xfrm>
            <a:off x="666000" y="3832048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/>
              <a:t>Smlouvy se posuzují podle svého obsahu</a:t>
            </a:r>
            <a:endParaRPr lang="cs-CZ" kern="0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A5A275BB-73EA-4224-B8E9-74075FEADC65}"/>
              </a:ext>
            </a:extLst>
          </p:cNvPr>
          <p:cNvSpPr txBox="1">
            <a:spLocks/>
          </p:cNvSpPr>
          <p:nvPr/>
        </p:nvSpPr>
        <p:spPr>
          <a:xfrm>
            <a:off x="666000" y="4496704"/>
            <a:ext cx="10753200" cy="1003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nadpis: smlouva o dílo</a:t>
            </a:r>
          </a:p>
          <a:p>
            <a:r>
              <a:rPr lang="cs-CZ" sz="2400" kern="0" dirty="0"/>
              <a:t>text: je jasné, že jde o kupní smlouvu</a:t>
            </a:r>
          </a:p>
        </p:txBody>
      </p:sp>
    </p:spTree>
    <p:extLst>
      <p:ext uri="{BB962C8B-B14F-4D97-AF65-F5344CB8AC3E}">
        <p14:creationId xmlns:p14="http://schemas.microsoft.com/office/powerpoint/2010/main" val="283348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6A2C8D-77A2-45D6-AAF5-F2D7DFBA3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DD075D-CE97-41D8-9D1B-95F6F4AA67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3B3008B-A701-4C91-85A9-27EEDA6F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Úvod</a:t>
            </a:r>
            <a:br>
              <a:rPr lang="cs-CZ" dirty="0">
                <a:solidFill>
                  <a:srgbClr val="C00000"/>
                </a:solidFill>
              </a:rPr>
            </a:br>
            <a:br>
              <a:rPr lang="cs-CZ" dirty="0">
                <a:solidFill>
                  <a:srgbClr val="C00000"/>
                </a:solidFill>
              </a:rPr>
            </a:br>
            <a:br>
              <a:rPr lang="cs-CZ" dirty="0">
                <a:solidFill>
                  <a:srgbClr val="C00000"/>
                </a:solidFill>
              </a:rPr>
            </a:br>
            <a:r>
              <a:rPr lang="cs-CZ" sz="2800" i="1" dirty="0">
                <a:solidFill>
                  <a:srgbClr val="C00000"/>
                </a:solidFill>
              </a:rPr>
              <a:t>P.S.: Prezentace není didakticky vhodná, obsahuje více textu než by měla (slouží mj. pro pondělní skupiny, kterým odpadá výuka)</a:t>
            </a:r>
            <a:endParaRPr lang="cs-CZ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9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227A8B-0035-470E-BF6B-A1157C750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4480F1-A351-41E9-9AFB-A31D083CA4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13F1F9-307C-41A8-92C7-9AD71740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zásada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945D7F-CD5D-494E-A91B-C3015E71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29206"/>
            <a:ext cx="4900350" cy="45157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72000" indent="0" algn="ctr">
              <a:buNone/>
            </a:pPr>
            <a:r>
              <a:rPr lang="cs-CZ" i="1" dirty="0"/>
              <a:t>Smlouvy se mají dodržovat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5124" name="Picture 4" descr="Pacta sunt servanda - Photos | Facebook">
            <a:extLst>
              <a:ext uri="{FF2B5EF4-FFF2-40B4-BE49-F238E27FC236}">
                <a16:creationId xmlns:a16="http://schemas.microsoft.com/office/drawing/2014/main" id="{59C3F87B-FF36-46BA-8941-43671DB87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292" y="228600"/>
            <a:ext cx="2509837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3">
            <a:extLst>
              <a:ext uri="{FF2B5EF4-FFF2-40B4-BE49-F238E27FC236}">
                <a16:creationId xmlns:a16="http://schemas.microsoft.com/office/drawing/2014/main" id="{81B72811-301A-4D7B-8C3B-C4CCBCA84B7A}"/>
              </a:ext>
            </a:extLst>
          </p:cNvPr>
          <p:cNvSpPr txBox="1">
            <a:spLocks/>
          </p:cNvSpPr>
          <p:nvPr/>
        </p:nvSpPr>
        <p:spPr>
          <a:xfrm>
            <a:off x="669750" y="2970279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/>
              <a:t>Co se stane, když porušíme smlouvu</a:t>
            </a:r>
            <a:endParaRPr lang="cs-CZ" kern="0" dirty="0"/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FCC9C290-F7EB-4015-B559-2E6FD9F3D969}"/>
              </a:ext>
            </a:extLst>
          </p:cNvPr>
          <p:cNvSpPr txBox="1">
            <a:spLocks/>
          </p:cNvSpPr>
          <p:nvPr/>
        </p:nvSpPr>
        <p:spPr>
          <a:xfrm>
            <a:off x="720000" y="3806410"/>
            <a:ext cx="10753200" cy="10805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nastane odpovědnost (další právní vztah)</a:t>
            </a:r>
          </a:p>
          <a:p>
            <a:r>
              <a:rPr lang="cs-CZ" kern="0" dirty="0"/>
              <a:t>druhá strana, která neporušila, má nějaké nároky </a:t>
            </a:r>
          </a:p>
        </p:txBody>
      </p:sp>
    </p:spTree>
    <p:extLst>
      <p:ext uri="{BB962C8B-B14F-4D97-AF65-F5344CB8AC3E}">
        <p14:creationId xmlns:p14="http://schemas.microsoft.com/office/powerpoint/2010/main" val="1627012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CF3957-92B9-41EC-845A-673E157ADF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6D55AC-C723-4AA2-BB7B-3F37B35D7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9E5CA-01A6-410E-A854-6463DE52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Lze smlouvu později změnit?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BA07B2D-D7D0-44F8-B9A2-4356E401F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3"/>
            <a:ext cx="10753200" cy="194654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samozřejmě, ano – souvisí s autonomií vůle stran a dispozitivní právní úpravou – například se sepíše dodatek ke smlouvě</a:t>
            </a:r>
          </a:p>
          <a:p>
            <a:r>
              <a:rPr lang="cs-CZ" sz="2400" dirty="0"/>
              <a:t>změna nemusí být jen v obsahu závazku (změna práv a povinností)</a:t>
            </a:r>
          </a:p>
          <a:p>
            <a:r>
              <a:rPr lang="cs-CZ" sz="2400" dirty="0"/>
              <a:t>změna může být také v osobě (věřitele, dlužníka)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0FB1A420-E7B5-441B-AD6B-87CBDF351FCA}"/>
              </a:ext>
            </a:extLst>
          </p:cNvPr>
          <p:cNvSpPr txBox="1">
            <a:spLocks/>
          </p:cNvSpPr>
          <p:nvPr/>
        </p:nvSpPr>
        <p:spPr>
          <a:xfrm>
            <a:off x="720000" y="3806410"/>
            <a:ext cx="10753200" cy="10805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i="1" kern="0" dirty="0"/>
              <a:t>Někdy může i podnikatel změnit smlouvu bez našeho souhlasu. Ale….</a:t>
            </a:r>
          </a:p>
        </p:txBody>
      </p:sp>
    </p:spTree>
    <p:extLst>
      <p:ext uri="{BB962C8B-B14F-4D97-AF65-F5344CB8AC3E}">
        <p14:creationId xmlns:p14="http://schemas.microsoft.com/office/powerpoint/2010/main" val="4140285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BFE185-597B-42FE-BE88-ED054F69B4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CD4E3A-2D84-42C0-A2F1-41E50912FA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525B23-94E3-4AB5-BD82-EF5AA47B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smlouvy?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5F7A834-598C-4881-ACB0-6DA03710B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64128"/>
            <a:ext cx="10753200" cy="466387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rozlišujeme, zda dojde k uspokojení věřitele, nebo nikoliv</a:t>
            </a:r>
          </a:p>
          <a:p>
            <a:r>
              <a:rPr lang="cs-CZ" sz="2400" dirty="0"/>
              <a:t>uspokojení věřitele a zánik smlouvy:</a:t>
            </a:r>
          </a:p>
          <a:p>
            <a:pPr lvl="1"/>
            <a:r>
              <a:rPr lang="cs-CZ" sz="1600" dirty="0">
                <a:solidFill>
                  <a:srgbClr val="C00000"/>
                </a:solidFill>
              </a:rPr>
              <a:t>splnění</a:t>
            </a:r>
            <a:r>
              <a:rPr lang="cs-CZ" sz="1600" dirty="0"/>
              <a:t> (předpokládaný zánik závazku)</a:t>
            </a:r>
          </a:p>
          <a:p>
            <a:pPr lvl="1"/>
            <a:r>
              <a:rPr lang="cs-CZ" sz="1600" dirty="0"/>
              <a:t>náhradní splnění</a:t>
            </a:r>
          </a:p>
          <a:p>
            <a:pPr lvl="1"/>
            <a:r>
              <a:rPr lang="cs-CZ" sz="1600" dirty="0">
                <a:solidFill>
                  <a:srgbClr val="C00000"/>
                </a:solidFill>
              </a:rPr>
              <a:t>dohoda</a:t>
            </a:r>
          </a:p>
          <a:p>
            <a:pPr lvl="1"/>
            <a:r>
              <a:rPr lang="cs-CZ" sz="1600" dirty="0"/>
              <a:t>započtení </a:t>
            </a:r>
          </a:p>
          <a:p>
            <a:pPr lvl="1"/>
            <a:r>
              <a:rPr lang="cs-CZ" sz="1600" dirty="0"/>
              <a:t>odstupné </a:t>
            </a:r>
          </a:p>
          <a:p>
            <a:pPr lvl="1"/>
            <a:r>
              <a:rPr lang="cs-CZ" sz="1600" dirty="0"/>
              <a:t>splynutí</a:t>
            </a:r>
          </a:p>
          <a:p>
            <a:r>
              <a:rPr lang="cs-CZ" sz="2400" dirty="0"/>
              <a:t>neuspokojení věřitele a zánik smlouvy:</a:t>
            </a:r>
          </a:p>
          <a:p>
            <a:pPr lvl="1"/>
            <a:r>
              <a:rPr lang="cs-CZ" sz="1600" dirty="0"/>
              <a:t>prominutí dluhu</a:t>
            </a:r>
          </a:p>
          <a:p>
            <a:pPr lvl="1"/>
            <a:r>
              <a:rPr lang="cs-CZ" sz="1600" dirty="0"/>
              <a:t>následná nemožnost plnění </a:t>
            </a:r>
          </a:p>
          <a:p>
            <a:pPr lvl="1"/>
            <a:r>
              <a:rPr lang="cs-CZ" sz="1600" dirty="0"/>
              <a:t>prekluze</a:t>
            </a:r>
          </a:p>
          <a:p>
            <a:pPr lvl="1"/>
            <a:r>
              <a:rPr lang="cs-CZ" sz="1600" dirty="0">
                <a:solidFill>
                  <a:srgbClr val="C00000"/>
                </a:solidFill>
              </a:rPr>
              <a:t>odstoupení od smlouvy</a:t>
            </a:r>
          </a:p>
          <a:p>
            <a:pPr lvl="1"/>
            <a:r>
              <a:rPr lang="cs-CZ" sz="1600" dirty="0">
                <a:solidFill>
                  <a:srgbClr val="C00000"/>
                </a:solidFill>
              </a:rPr>
              <a:t>výpověď</a:t>
            </a:r>
          </a:p>
          <a:p>
            <a:pPr lvl="1"/>
            <a:r>
              <a:rPr lang="cs-CZ" sz="1600" dirty="0"/>
              <a:t>smrt dlužníka nebo věřitele</a:t>
            </a:r>
          </a:p>
          <a:p>
            <a:pPr lvl="1"/>
            <a:r>
              <a:rPr lang="cs-CZ" sz="1600" dirty="0"/>
              <a:t>případně rozhodnutí soudu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96448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3C6C1B-BBF6-4368-9A34-318CB0AD7C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559A41-9166-4026-A766-E8AB5C7B47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9D09E7-8658-4A70-B251-388ACC633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Příklad 4 – odstoupení, nebo výpověď?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18AE53-46F1-49A2-99EB-EA6E21398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18977"/>
            <a:ext cx="10753200" cy="35626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Nakoupili jste si přes e-shop novou mikinu, tj. zaplatili jste peníze a obchodník Vám poslal zboží. Poté, co Vám mikina dojde, si ji vyzkoušíte a zjistíte, že jste netrefili velikost. Odstoupíte od smlouvy, nebo dáte výpověď?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Pracujete jako učitel na základní škole. Dostali jste nabídku jít na jinou základní školu, která je blíže Vašemu bydlišti a nabízí větší benefity. Odstoupíte od smlouvy, nebo dáte výpověď?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Bydlíte v nájmu. Chcete se přestěhovat do vlastního bydlení. Odstoupíte od smlouvy, nebo dáte výpověď?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Těšili jste se na letní dovolenou do 5* hotelu do Egypta do Vašeho oblíbeného letoviska. Cestovní kancelář však před začátkem zájezdu oznámila, že letovisko bude jiné, hotel 4*, ale jako kompenzaci zajistí slevu na fakultativní výlety. Na takovou dovolenou nechcete. Odstoupíte od smlouvy, nebo dáte výpověď?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62784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AB63D4-2266-4039-9E78-3CB1F86FE5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7D19D3-C85A-4C77-87E8-EE0C4E8A40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B4E4A8-24EC-4E34-9352-99095CFC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v občanském zákoníku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B6ED61-423B-4532-B7A4-2F311D01B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jiná pravidla platí pro podnikatele</a:t>
            </a:r>
          </a:p>
          <a:p>
            <a:r>
              <a:rPr lang="cs-CZ" dirty="0"/>
              <a:t>jiná pro spotřebitele</a:t>
            </a:r>
          </a:p>
          <a:p>
            <a:pPr lvl="1"/>
            <a:r>
              <a:rPr lang="cs-CZ" dirty="0"/>
              <a:t>spotřebitel – zákonná definice (§ 419 občanského zákoníku)</a:t>
            </a:r>
          </a:p>
          <a:p>
            <a:pPr lvl="1"/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„Spotřebitelem je každý člověk, který mimo rámec své podnikatelské činnosti nebo mimo rámec samostatného výkonu svého povolání uzavírá smlouvu s podnikatelem nebo s ním jinak jedná.“</a:t>
            </a:r>
            <a:endParaRPr lang="cs-CZ" i="1" dirty="0"/>
          </a:p>
          <a:p>
            <a:pPr lvl="1"/>
            <a:endParaRPr lang="en-US" dirty="0"/>
          </a:p>
        </p:txBody>
      </p:sp>
      <p:pic>
        <p:nvPicPr>
          <p:cNvPr id="6" name="Picture 6" descr="Global surveys of consumer sentiment during the coronavirus crisis |  Growth, Marketing &amp;amp; Sales | McKinsey &amp; Company">
            <a:extLst>
              <a:ext uri="{FF2B5EF4-FFF2-40B4-BE49-F238E27FC236}">
                <a16:creationId xmlns:a16="http://schemas.microsoft.com/office/drawing/2014/main" id="{C57032DB-9833-474C-BCD6-340007A50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11" y="4091038"/>
            <a:ext cx="3350577" cy="187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isíce paragrafů a stovky změn. Co za tři čtvrtě roku přinese nový občanský  zákoník? | Hospodářské noviny (HN.cz)">
            <a:extLst>
              <a:ext uri="{FF2B5EF4-FFF2-40B4-BE49-F238E27FC236}">
                <a16:creationId xmlns:a16="http://schemas.microsoft.com/office/drawing/2014/main" id="{08290562-5939-4E51-B7AE-FA8A12DB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1108469"/>
            <a:ext cx="2383212" cy="133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17E28F59-721B-4AD7-ABB9-C1E0B0DF57CB}"/>
              </a:ext>
            </a:extLst>
          </p:cNvPr>
          <p:cNvSpPr/>
          <p:nvPr/>
        </p:nvSpPr>
        <p:spPr bwMode="auto">
          <a:xfrm>
            <a:off x="6764867" y="4132398"/>
            <a:ext cx="4809066" cy="161713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latin typeface="+mn-lt"/>
              </a:rPr>
              <a:t>zákon pak spotřebitelům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poskytuje ochranu – spotřebitel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latin typeface="+mn-lt"/>
              </a:rPr>
              <a:t>je slabší smluvní stranou</a:t>
            </a:r>
            <a:endParaRPr kumimoji="0" lang="en-US" sz="2000" b="0" i="0" u="none" strike="noStrike" cap="none" normalizeH="0" baseline="0" dirty="0" err="1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443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6A2C8D-77A2-45D6-AAF5-F2D7DFBA3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DD075D-CE97-41D8-9D1B-95F6F4AA67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3B3008B-A701-4C91-85A9-27EEDA6F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Jednotlivé smluvní typy</a:t>
            </a:r>
          </a:p>
        </p:txBody>
      </p:sp>
    </p:spTree>
    <p:extLst>
      <p:ext uri="{BB962C8B-B14F-4D97-AF65-F5344CB8AC3E}">
        <p14:creationId xmlns:p14="http://schemas.microsoft.com/office/powerpoint/2010/main" val="3606350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1EF068-F2E5-444E-BFF3-29A1F04FED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262D25-6D38-4E4B-B064-AB28C82B0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F773C4-907A-45E7-B762-139F9AA5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smluv v občanském zákoníku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6E712A-DD13-4B5C-9403-8B26644E2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sz="2400" dirty="0"/>
              <a:t>darovací smlouva</a:t>
            </a:r>
          </a:p>
          <a:p>
            <a:r>
              <a:rPr lang="cs-CZ" sz="2400" dirty="0"/>
              <a:t>kupní smlouva</a:t>
            </a:r>
          </a:p>
          <a:p>
            <a:r>
              <a:rPr lang="cs-CZ" sz="2400" dirty="0"/>
              <a:t>nájemní smlouva</a:t>
            </a:r>
          </a:p>
          <a:p>
            <a:r>
              <a:rPr lang="cs-CZ" sz="2400" dirty="0"/>
              <a:t>pachtovní smlouva</a:t>
            </a:r>
          </a:p>
          <a:p>
            <a:r>
              <a:rPr lang="cs-CZ" sz="2400" dirty="0"/>
              <a:t>smlouva o dílo</a:t>
            </a:r>
          </a:p>
          <a:p>
            <a:r>
              <a:rPr lang="cs-CZ" sz="2400" dirty="0"/>
              <a:t>pojišťovací smlouva</a:t>
            </a:r>
          </a:p>
          <a:p>
            <a:r>
              <a:rPr lang="cs-CZ" sz="2400" dirty="0"/>
              <a:t>přepravní smlouva</a:t>
            </a:r>
          </a:p>
          <a:p>
            <a:r>
              <a:rPr lang="cs-CZ" sz="2400" dirty="0"/>
              <a:t>a další (výprosa, výpůjčka, zápůjčka, licence, úvěr, úschova, skladování, příkazní smlouva, kontrolní smlouva atd.)</a:t>
            </a:r>
          </a:p>
          <a:p>
            <a:r>
              <a:rPr lang="cs-CZ" sz="2400" dirty="0"/>
              <a:t>pracovní smlouva (odkaz na zákoník práce)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14539C3-6A41-4C99-8B83-47A9BB885BBC}"/>
              </a:ext>
            </a:extLst>
          </p:cNvPr>
          <p:cNvSpPr/>
          <p:nvPr/>
        </p:nvSpPr>
        <p:spPr bwMode="auto">
          <a:xfrm>
            <a:off x="4809066" y="2700866"/>
            <a:ext cx="6459733" cy="52493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Pojmenované vs. nepojmenované (inominátní) smlouvy</a:t>
            </a:r>
          </a:p>
        </p:txBody>
      </p:sp>
    </p:spTree>
    <p:extLst>
      <p:ext uri="{BB962C8B-B14F-4D97-AF65-F5344CB8AC3E}">
        <p14:creationId xmlns:p14="http://schemas.microsoft.com/office/powerpoint/2010/main" val="2869614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748EC2-84E0-4FA4-8D8E-47B2603173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74F32F-9895-4FBA-9C1D-A50A892DA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C9F89C-2342-4FAD-84A9-E501B4C7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Nájemní smlouva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9BC31B-79ED-48FF-B45F-41BD00CF8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946400"/>
            <a:ext cx="10753200" cy="32816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předmět nájmu: </a:t>
            </a:r>
            <a:r>
              <a:rPr lang="cs-CZ" sz="2400" dirty="0"/>
              <a:t>pouze věc (movitá nezuživatelná či nemovitá) – </a:t>
            </a:r>
            <a:r>
              <a:rPr lang="cs-CZ" sz="2400" i="1" dirty="0"/>
              <a:t>příklady?</a:t>
            </a:r>
          </a:p>
          <a:p>
            <a:r>
              <a:rPr lang="cs-CZ" sz="2400" dirty="0"/>
              <a:t>sjednat lze na dobu </a:t>
            </a:r>
            <a:r>
              <a:rPr lang="cs-CZ" sz="2400" dirty="0">
                <a:solidFill>
                  <a:schemeClr val="tx2"/>
                </a:solidFill>
              </a:rPr>
              <a:t>určitou</a:t>
            </a:r>
            <a:r>
              <a:rPr lang="cs-CZ" sz="2400" dirty="0"/>
              <a:t> či </a:t>
            </a:r>
            <a:r>
              <a:rPr lang="cs-CZ" sz="2400" dirty="0">
                <a:solidFill>
                  <a:schemeClr val="tx2"/>
                </a:solidFill>
              </a:rPr>
              <a:t>neurčitou</a:t>
            </a:r>
          </a:p>
          <a:p>
            <a:pPr lvl="1"/>
            <a:r>
              <a:rPr lang="cs-CZ" dirty="0"/>
              <a:t>pokud není sjednána doba trvání či den skončení nájmu, jedná se o nájem na dobu neurčitou</a:t>
            </a:r>
          </a:p>
          <a:p>
            <a:r>
              <a:rPr lang="cs-CZ" sz="2400" dirty="0">
                <a:solidFill>
                  <a:schemeClr val="tx2"/>
                </a:solidFill>
              </a:rPr>
              <a:t>pronajímatel: </a:t>
            </a:r>
            <a:r>
              <a:rPr lang="cs-CZ" sz="2400" dirty="0"/>
              <a:t>přenechá věc k užívání, udržuje věc, aby mohla sloužit k pronajatému účelu, zajistí nájemci nerušené užívání věci</a:t>
            </a:r>
          </a:p>
          <a:p>
            <a:r>
              <a:rPr lang="cs-CZ" sz="2400" dirty="0">
                <a:solidFill>
                  <a:schemeClr val="tx2"/>
                </a:solidFill>
              </a:rPr>
              <a:t>nájemce: </a:t>
            </a:r>
            <a:r>
              <a:rPr lang="cs-CZ" sz="2400" dirty="0"/>
              <a:t>platí nájemné, užívá věc jako řádný hospodář, nahlašuje vadu, kterou má pronajímatel opravit hned poté, co vadu zjistí nebo měl zjistit</a:t>
            </a:r>
          </a:p>
          <a:p>
            <a:endParaRPr lang="cs-CZ" sz="2400" dirty="0"/>
          </a:p>
          <a:p>
            <a:pPr marL="72000" indent="0">
              <a:buNone/>
            </a:pPr>
            <a:endParaRPr lang="en-US" sz="2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CBD6FE1-A16F-4A2E-A8AB-2A2ED85975E0}"/>
              </a:ext>
            </a:extLst>
          </p:cNvPr>
          <p:cNvSpPr txBox="1"/>
          <p:nvPr/>
        </p:nvSpPr>
        <p:spPr>
          <a:xfrm>
            <a:off x="719999" y="1556473"/>
            <a:ext cx="107531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+mn-lt"/>
              </a:rPr>
              <a:t>Nájemní smlouvou se pronajímatel zavazuje přenechat nájemci věc k dočasnému užívání a nájemce se zavazuje platit za to pronajímateli nájemné. (§ 2201 OZ) </a:t>
            </a:r>
          </a:p>
        </p:txBody>
      </p:sp>
    </p:spTree>
    <p:extLst>
      <p:ext uri="{BB962C8B-B14F-4D97-AF65-F5344CB8AC3E}">
        <p14:creationId xmlns:p14="http://schemas.microsoft.com/office/powerpoint/2010/main" val="4063346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44E930-5373-4E4C-8A8B-ED6DBDA3E7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83B051-2ABB-496D-A387-7C8E70F17D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D78D29B-3E6F-42BA-8DDA-EEC082743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Nájemní smlouva – pokračování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EF34DD8-8B33-4C01-B19F-70A34B53B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vady a oprava věci: </a:t>
            </a:r>
          </a:p>
          <a:p>
            <a:pPr lvl="1"/>
            <a:r>
              <a:rPr lang="cs-CZ" dirty="0"/>
              <a:t>běžná údržba – nájemce; ostatní údržba/nezbytné opravy – pronajímatel (lze ujednat jinak)</a:t>
            </a:r>
          </a:p>
          <a:p>
            <a:pPr lvl="1"/>
            <a:r>
              <a:rPr lang="cs-CZ" dirty="0"/>
              <a:t>pokud pronajímatel neopraví včas oznámenou vadu, kterou má opravit, pak nájemce – přiměřená sleva z nájemného, opravit sám a chtít náhradu škody; zásadní vady, že věc nelze užívat – prominutí nájemného či výpověď bez výpovědní doby</a:t>
            </a:r>
          </a:p>
          <a:p>
            <a:r>
              <a:rPr lang="cs-CZ" dirty="0">
                <a:solidFill>
                  <a:schemeClr val="tx2"/>
                </a:solidFill>
              </a:rPr>
              <a:t>skončení nájmu:</a:t>
            </a:r>
          </a:p>
          <a:p>
            <a:pPr lvl="1"/>
            <a:r>
              <a:rPr lang="cs-CZ" dirty="0"/>
              <a:t>odevzdá se věc v místě, kde byla převzata, ve stavu, v jakém byla v době, kdy byla převzata – přihlíží se k obvyklému opotřebení při řádném užívání</a:t>
            </a:r>
          </a:p>
          <a:p>
            <a:pPr lvl="1"/>
            <a:r>
              <a:rPr lang="cs-CZ" dirty="0"/>
              <a:t>zápis při odevzdání s popisem věci (doporučení)</a:t>
            </a:r>
          </a:p>
          <a:p>
            <a:pPr lvl="1"/>
            <a:r>
              <a:rPr lang="cs-CZ" dirty="0"/>
              <a:t>doba určitá: výpověď jen v případě, že ve smlouvě ujednány důvody a výpovědní doba</a:t>
            </a:r>
          </a:p>
          <a:p>
            <a:pPr lvl="1"/>
            <a:r>
              <a:rPr lang="cs-CZ" dirty="0"/>
              <a:t>doba neurčitá: výpovědí jednou ze stran – movité věci: 1 měsíc; nemovité věci – 3 měsíce; bez výpovědní doby – zvlášť závažné porušení povinností</a:t>
            </a:r>
          </a:p>
          <a:p>
            <a:pPr lvl="1"/>
            <a:r>
              <a:rPr lang="cs-CZ" dirty="0"/>
              <a:t>další způsoby skončení nájmu (například zanikne věc, není použitelná ke svému účelu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57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690362-5F2E-4DF3-87D1-D1F1B4383E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57480D-13E4-4594-8FBF-99807228C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4E9EAC-6CF0-4E15-A3DE-CFD0A137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Nájem bytu a nájem domu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3B059E-BA77-4E78-9EE1-CF34C91EC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2458"/>
            <a:ext cx="10753200" cy="468554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§ 2235 až 2301 OZ</a:t>
            </a:r>
          </a:p>
          <a:p>
            <a:r>
              <a:rPr lang="cs-CZ" sz="2400" i="1" dirty="0"/>
              <a:t>„</a:t>
            </a:r>
            <a:r>
              <a:rPr 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cs-CZ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epřihlíží se k ujednáním zkracujícím nájemcova práva podle ustanovení tohoto pododdílu“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(§ 2235 odst. 1 OZ)	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tj. pokud má nájemce na něco právo a je to napsáno v těchto ustanoveních, nelze si ujednat něco jiného v neprospěch nájemce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vyžaduje se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</a:rPr>
              <a:t>písemná forma</a:t>
            </a:r>
          </a:p>
          <a:p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</a:rPr>
              <a:t>nájemné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– lze si ujednat každoroční zvyšování, i bez ujednání může pronajímatel navrhnout zvýšení (za daných podmínek)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nájemné vs.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</a:rPr>
              <a:t>zálohy a náklady na služby 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(vyúčtování na žádost nájemce)</a:t>
            </a:r>
          </a:p>
          <a:p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</a:rPr>
              <a:t>jistota</a:t>
            </a:r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(nepřesně „vratná kauce“) – ne více jak trojnásobek nájemného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pojem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</a:rPr>
              <a:t>podnájem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251054-7CCE-4D96-92FE-B38B868A83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40F7BB-187A-4D63-AEC1-2474010963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BDD7D9-89DB-45E7-9E01-0BD8B964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smluvní závazek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900E1A-9B07-4489-AFD0-CA9969E3A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68176"/>
            <a:ext cx="10753200" cy="465982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závazek, který vzniká ze smlouvy (vs. mimosmluvní závazek)</a:t>
            </a:r>
          </a:p>
          <a:p>
            <a:r>
              <a:rPr lang="cs-CZ" sz="2400" dirty="0"/>
              <a:t>obecně se strany nazývají jako </a:t>
            </a:r>
            <a:r>
              <a:rPr lang="cs-CZ" sz="2400" dirty="0">
                <a:solidFill>
                  <a:schemeClr val="tx2"/>
                </a:solidFill>
              </a:rPr>
              <a:t>dlužník</a:t>
            </a:r>
            <a:r>
              <a:rPr lang="cs-CZ" sz="2400" dirty="0"/>
              <a:t> (osoba, která má povinnost plnit) a </a:t>
            </a:r>
            <a:r>
              <a:rPr lang="cs-CZ" sz="2400" dirty="0">
                <a:solidFill>
                  <a:schemeClr val="tx2"/>
                </a:solidFill>
              </a:rPr>
              <a:t>věřitel </a:t>
            </a:r>
            <a:r>
              <a:rPr lang="cs-CZ" sz="2400" dirty="0"/>
              <a:t>(osoba, která má právo požadovat plnění od dlužníka)</a:t>
            </a:r>
          </a:p>
          <a:p>
            <a:r>
              <a:rPr lang="cs-CZ" sz="2400" dirty="0"/>
              <a:t>u konkrétních smluv se pak strany nazývají podle typu smlouvy, například prodávající – kupující, pronajímatel – nájemce, zaměstnavatel – zaměstnanec apod.</a:t>
            </a:r>
          </a:p>
          <a:p>
            <a:r>
              <a:rPr lang="cs-CZ" sz="2400" dirty="0">
                <a:solidFill>
                  <a:schemeClr val="tx2"/>
                </a:solidFill>
              </a:rPr>
              <a:t>pohledávka</a:t>
            </a:r>
            <a:r>
              <a:rPr lang="cs-CZ" sz="2400" dirty="0"/>
              <a:t> (právo věřitele na plnění vůči dlužníkovi) a </a:t>
            </a:r>
            <a:r>
              <a:rPr lang="cs-CZ" sz="2400" dirty="0">
                <a:solidFill>
                  <a:schemeClr val="tx2"/>
                </a:solidFill>
              </a:rPr>
              <a:t>dluh</a:t>
            </a:r>
            <a:r>
              <a:rPr lang="cs-CZ" sz="2400" dirty="0"/>
              <a:t> (má dlužník vůči věřiteli, dlužník musí uspokojit toto právo)</a:t>
            </a:r>
          </a:p>
          <a:p>
            <a:r>
              <a:rPr lang="cs-CZ" sz="2400" dirty="0"/>
              <a:t>právní úprava smluvních závazků – </a:t>
            </a:r>
            <a:r>
              <a:rPr lang="cs-CZ" sz="2400" dirty="0">
                <a:solidFill>
                  <a:schemeClr val="tx2"/>
                </a:solidFill>
              </a:rPr>
              <a:t>dispozitivní </a:t>
            </a:r>
          </a:p>
          <a:p>
            <a:r>
              <a:rPr lang="cs-CZ" sz="2400" dirty="0"/>
              <a:t>závaznost: </a:t>
            </a:r>
            <a:r>
              <a:rPr lang="cs-CZ" sz="2400" i="1" dirty="0"/>
              <a:t>inter partes </a:t>
            </a:r>
            <a:r>
              <a:rPr lang="cs-CZ" sz="2400" dirty="0"/>
              <a:t>(mezi stranami)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51048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1044A0-3530-E2FE-DBB3-00971D5F4E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- KOV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84446B-55C7-3212-E95F-9F60A104D8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0F1C137C-8F7F-8197-FC35-1C2739E63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Co zvířátka v nájemních smlouvách?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4273B46-64BE-DB41-E8EF-DB1599B8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Pronajmu byt. Bez domácích mazlíčků. </a:t>
            </a:r>
          </a:p>
          <a:p>
            <a:endParaRPr lang="cs-CZ" dirty="0"/>
          </a:p>
        </p:txBody>
      </p:sp>
      <p:pic>
        <p:nvPicPr>
          <p:cNvPr id="10" name="Obrázek 9" descr="Obsah obrázku kočka, interiér, vsedě, patro&#10;&#10;Popis byl vytvořen automaticky">
            <a:extLst>
              <a:ext uri="{FF2B5EF4-FFF2-40B4-BE49-F238E27FC236}">
                <a16:creationId xmlns:a16="http://schemas.microsoft.com/office/drawing/2014/main" id="{232B1675-9195-DCAA-77AD-F12073D2F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08" y="2623457"/>
            <a:ext cx="2796727" cy="372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99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838FAD-113C-B614-EDEB-79E9FF3C4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- KOV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30E4E7-45F4-9E36-1A70-724D2E799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F1EC84-A62D-D150-AD57-3883E759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2258 OZ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74A1DB4-957B-10AD-53C6-8EC8CDA3D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Nájemce má právo chovat v bytě zvíře, nepůsobí-li chov pronajímateli nebo ostatním obyvatelům domu obtíže nepřiměřené poměrům v domě. Vyvolá-li chov zvířete potřebu zvýšených nákladů na údržbu společných částí domu, nahradí nájemce tyto náklady pronajímateli.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235315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B87D35-9263-4414-A6C5-8442CF2A91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4AD3FC-C716-4217-AC84-ADEEBCFB2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7CAD15-5443-4851-B9A7-89467B3B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930133" cy="451576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Co povinnost vymalovat po skončení nájmu?</a:t>
            </a:r>
            <a:endParaRPr lang="en-US" dirty="0"/>
          </a:p>
        </p:txBody>
      </p:sp>
      <p:pic>
        <p:nvPicPr>
          <p:cNvPr id="1026" name="Picture 2" descr="Malování bytů Praha | Rekonstrukce bytů Praha">
            <a:extLst>
              <a:ext uri="{FF2B5EF4-FFF2-40B4-BE49-F238E27FC236}">
                <a16:creationId xmlns:a16="http://schemas.microsoft.com/office/drawing/2014/main" id="{7210948C-66EE-4275-B26B-2BF5230E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032525"/>
            <a:ext cx="5185833" cy="345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38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61DB77-A11B-4666-A59B-67D18957B7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28F677-B119-4E52-9E1C-216E79B63B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F99000-1749-4EF1-A402-800EB3DC4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Skončení nájmu bytu/domu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43E45CA-5AFF-4210-857D-325B9A66E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21" y="1388201"/>
            <a:ext cx="5743221" cy="4749799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A47716B0-5703-486C-9096-0828AE82C4B5}"/>
              </a:ext>
            </a:extLst>
          </p:cNvPr>
          <p:cNvSpPr/>
          <p:nvPr/>
        </p:nvSpPr>
        <p:spPr bwMode="auto">
          <a:xfrm>
            <a:off x="7504980" y="2220024"/>
            <a:ext cx="3968220" cy="25935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Obrana?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tx1"/>
                </a:solidFill>
              </a:rPr>
              <a:t>Žaloba na neplatnost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výpovědi podaná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 civilnímu soudu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>
                <a:solidFill>
                  <a:schemeClr val="tx1"/>
                </a:solidFill>
              </a:rPr>
              <a:t>(2 měsíce od doručení výpovědi)</a:t>
            </a:r>
            <a:endParaRPr kumimoji="0" lang="en-US" sz="18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3472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AEAB17-D7BD-4D7C-A94D-CDF7B7CDC0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690CCC-E87E-4C09-94F6-1222C1CB09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5337B7-F688-40EB-AAB8-8A7CF35B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Podobné smluvní typy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A203458-61D8-46A3-8F8E-5836F0613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117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pachtovní smlouva</a:t>
            </a:r>
          </a:p>
          <a:p>
            <a:pPr lvl="1"/>
            <a:r>
              <a:rPr lang="cs-CZ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Pachtovní smlouvou se propachtovatel zavazuje přenechat pachtýři věc k dočasnému užívání a požívání a pachtýř se zavazuje platit za to propachtovateli pachtovné nebo poskytnout poměrnou část výnosu z věci.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Jaký je to základní rozdíl od nájmu? Nejen užívání, ale i požívání. </a:t>
            </a:r>
            <a:endParaRPr lang="cs-CZ" dirty="0"/>
          </a:p>
          <a:p>
            <a:r>
              <a:rPr lang="cs-CZ" dirty="0">
                <a:solidFill>
                  <a:schemeClr val="tx2"/>
                </a:solidFill>
              </a:rPr>
              <a:t>leasingová smlouva</a:t>
            </a:r>
          </a:p>
          <a:p>
            <a:pPr lvl="1"/>
            <a:r>
              <a:rPr lang="cs-CZ" dirty="0"/>
              <a:t>příklad nepojmenované smlouvy (inominátní) </a:t>
            </a:r>
          </a:p>
          <a:p>
            <a:pPr lvl="1"/>
            <a:r>
              <a:rPr lang="cs-CZ" dirty="0"/>
              <a:t>občanský zákoník nezná, ale je možné ji v mezích a souladu s právem ujednat</a:t>
            </a:r>
          </a:p>
          <a:p>
            <a:pPr lvl="1"/>
            <a:r>
              <a:rPr lang="cs-CZ" dirty="0"/>
              <a:t>prvky nájemní i kupní smlouvy, podle typu (operativní, finanční)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09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748EC2-84E0-4FA4-8D8E-47B2603173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74F32F-9895-4FBA-9C1D-A50A892DA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C9F89C-2342-4FAD-84A9-E501B4C7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Kupní smlouva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9BC31B-79ED-48FF-B45F-41BD00CF8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946400"/>
            <a:ext cx="10753200" cy="37338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předmět koupě: </a:t>
            </a:r>
            <a:r>
              <a:rPr lang="cs-CZ" sz="2400" dirty="0"/>
              <a:t>pouze věc (movitá či nemovitá) – zákon má různá ustanovení</a:t>
            </a:r>
            <a:endParaRPr lang="cs-CZ" sz="2400" i="1" dirty="0"/>
          </a:p>
          <a:p>
            <a:r>
              <a:rPr lang="cs-CZ" sz="2400" dirty="0">
                <a:solidFill>
                  <a:schemeClr val="tx2"/>
                </a:solidFill>
              </a:rPr>
              <a:t>prodávající: </a:t>
            </a:r>
            <a:r>
              <a:rPr lang="cs-CZ" sz="2400" dirty="0"/>
              <a:t>nepředává jen věc, ale i doklady, které se k ní vztahují; převod vlastnického práva = kdy je věc moje</a:t>
            </a:r>
          </a:p>
          <a:p>
            <a:r>
              <a:rPr lang="cs-CZ" sz="2400" dirty="0">
                <a:solidFill>
                  <a:schemeClr val="tx2"/>
                </a:solidFill>
              </a:rPr>
              <a:t>věc: </a:t>
            </a:r>
            <a:r>
              <a:rPr lang="cs-CZ" sz="2400" dirty="0"/>
              <a:t>množství, jakost, provedení (není-li sjednáno, vhodný či obvyklý účel), lze i podle vzorku/předlohy; řeší se i zabalení </a:t>
            </a:r>
          </a:p>
          <a:p>
            <a:r>
              <a:rPr lang="cs-CZ" sz="2400" dirty="0">
                <a:solidFill>
                  <a:schemeClr val="tx2"/>
                </a:solidFill>
              </a:rPr>
              <a:t>vada: </a:t>
            </a:r>
            <a:r>
              <a:rPr lang="cs-CZ" sz="2400" dirty="0"/>
              <a:t>jakýkoliv nesoulad mezi tím, co bylo ujednáno a co bylo plněno; zjišťují se k tzv. přechodu nebezpečí škody (podle situací)</a:t>
            </a:r>
          </a:p>
          <a:p>
            <a:r>
              <a:rPr lang="cs-CZ" sz="2400" dirty="0">
                <a:solidFill>
                  <a:schemeClr val="tx2"/>
                </a:solidFill>
              </a:rPr>
              <a:t>kupující: </a:t>
            </a:r>
            <a:r>
              <a:rPr lang="cs-CZ" sz="2400" dirty="0"/>
              <a:t>má věc prohlédnout co nejdříve (vlastnosti, množství)</a:t>
            </a:r>
          </a:p>
          <a:p>
            <a:endParaRPr lang="cs-CZ" sz="2400" dirty="0"/>
          </a:p>
          <a:p>
            <a:endParaRPr lang="cs-CZ" sz="2400" dirty="0"/>
          </a:p>
          <a:p>
            <a:pPr marL="72000" indent="0">
              <a:buNone/>
            </a:pPr>
            <a:endParaRPr lang="en-US" sz="2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CBD6FE1-A16F-4A2E-A8AB-2A2ED85975E0}"/>
              </a:ext>
            </a:extLst>
          </p:cNvPr>
          <p:cNvSpPr txBox="1"/>
          <p:nvPr/>
        </p:nvSpPr>
        <p:spPr>
          <a:xfrm>
            <a:off x="719999" y="1556473"/>
            <a:ext cx="107531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Kupní smlouvou se prodávající zavazuje, že kupujícímu odevzdá věc, která je předmětem koupě, a umožní mu nabýt vlastnické právo k ní, a kupující se zavazuje, že věc převezme a zaplatí prodávajícímu kupní cenu. </a:t>
            </a:r>
            <a:r>
              <a:rPr lang="cs-CZ" dirty="0">
                <a:latin typeface="+mn-lt"/>
              </a:rPr>
              <a:t>(§ 2079 OZ) </a:t>
            </a:r>
          </a:p>
        </p:txBody>
      </p:sp>
    </p:spTree>
    <p:extLst>
      <p:ext uri="{BB962C8B-B14F-4D97-AF65-F5344CB8AC3E}">
        <p14:creationId xmlns:p14="http://schemas.microsoft.com/office/powerpoint/2010/main" val="3670339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5D4CD3-0D12-4E2E-BCA0-093E3033FA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390B25-3603-4024-ADDA-CAE00BB82E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562890-C64B-48BB-AA5F-D561ACCE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Spotřebitelské kupní smlouvy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F0E2426-1050-4028-BA1C-F411E82B6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37335"/>
            <a:ext cx="10753200" cy="303306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novela OZ a zákona o ochraně spotřebitele – platná od 6.1.2023</a:t>
            </a:r>
          </a:p>
          <a:p>
            <a:r>
              <a:rPr lang="cs-CZ" sz="2400" dirty="0"/>
              <a:t>celá řada změn – slouží k větší ochraně slabší smluvní strany</a:t>
            </a:r>
          </a:p>
          <a:p>
            <a:r>
              <a:rPr lang="cs-CZ" sz="2400" dirty="0"/>
              <a:t>co vše musí podnikatel sdělit spotřebiteli před uzavřením smlouvy</a:t>
            </a:r>
          </a:p>
          <a:p>
            <a:pPr lvl="1"/>
            <a:r>
              <a:rPr lang="cs-CZ" sz="1600" dirty="0"/>
              <a:t>§ 1811 OZ: </a:t>
            </a:r>
            <a:r>
              <a:rPr lang="cs-CZ" sz="1600" dirty="0">
                <a:hlinkClick r:id="rId2"/>
              </a:rPr>
              <a:t>https://www.zakonyprolidi.cz/cs/2012-89</a:t>
            </a:r>
            <a:r>
              <a:rPr lang="cs-CZ" sz="1600" dirty="0"/>
              <a:t> </a:t>
            </a:r>
          </a:p>
          <a:p>
            <a:r>
              <a:rPr lang="cs-CZ" sz="2400" dirty="0"/>
              <a:t>jaká jsou znevažující ujednání, tj. co podnikatel nesmí (a pokud se tak stane, nepřihlíží se k takovému ujednání)</a:t>
            </a:r>
          </a:p>
          <a:p>
            <a:pPr lvl="1"/>
            <a:r>
              <a:rPr lang="cs-CZ" sz="1600" dirty="0"/>
              <a:t>§ 1814 OZ: </a:t>
            </a:r>
            <a:r>
              <a:rPr lang="cs-CZ" sz="1600" dirty="0">
                <a:hlinkClick r:id="rId2"/>
              </a:rPr>
              <a:t>https://www.zakonyprolidi.cz/cs/2012-89</a:t>
            </a:r>
            <a:r>
              <a:rPr lang="cs-CZ" sz="1600" dirty="0"/>
              <a:t> </a:t>
            </a:r>
          </a:p>
          <a:p>
            <a:pPr marL="324000" lvl="1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37650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E2C1102-7837-4618-B712-B15430C082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AB6E82-BDC2-4184-A5F4-E9FF91EA9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26DD4DBF-74E4-4F83-9E90-E2D9DDEECE85}"/>
              </a:ext>
            </a:extLst>
          </p:cNvPr>
          <p:cNvSpPr txBox="1">
            <a:spLocks/>
          </p:cNvSpPr>
          <p:nvPr/>
        </p:nvSpPr>
        <p:spPr>
          <a:xfrm>
            <a:off x="540000" y="465668"/>
            <a:ext cx="10753200" cy="4241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1" kern="0" dirty="0">
                <a:solidFill>
                  <a:srgbClr val="C00000"/>
                </a:solidFill>
              </a:rPr>
              <a:t>právo z vadného plnění</a:t>
            </a:r>
            <a:r>
              <a:rPr lang="cs-CZ" kern="0" dirty="0">
                <a:solidFill>
                  <a:schemeClr val="tx2"/>
                </a:solidFill>
              </a:rPr>
              <a:t> </a:t>
            </a:r>
            <a:r>
              <a:rPr lang="cs-CZ" sz="2400" kern="0" dirty="0"/>
              <a:t>(tj. mít na něco nárok, když má zboží vadu)</a:t>
            </a:r>
          </a:p>
          <a:p>
            <a:pPr lvl="1"/>
            <a:r>
              <a:rPr lang="cs-CZ" kern="0" dirty="0">
                <a:solidFill>
                  <a:schemeClr val="tx2"/>
                </a:solidFill>
              </a:rPr>
              <a:t>2 roky od převzetí </a:t>
            </a:r>
            <a:r>
              <a:rPr lang="cs-CZ" kern="0" dirty="0"/>
              <a:t>– kupující může vytknout vadu – nově prakticky jen za výrobní vady, resp. vady, které byly v okamžiku přechodu nebezpečí (mohou se projevit později)</a:t>
            </a:r>
          </a:p>
          <a:p>
            <a:pPr lvl="1"/>
            <a:r>
              <a:rPr lang="cs-CZ" kern="0" dirty="0"/>
              <a:t>vyvratitelná domněnka („má se za to“) – </a:t>
            </a:r>
            <a:r>
              <a:rPr lang="cs-CZ" kern="0" dirty="0">
                <a:solidFill>
                  <a:schemeClr val="tx2"/>
                </a:solidFill>
              </a:rPr>
              <a:t>vada se objeví v průběhu prvního roku od převzetí</a:t>
            </a:r>
            <a:r>
              <a:rPr lang="cs-CZ" kern="0" dirty="0"/>
              <a:t>, tak předpoklad, že vada byla již při převzetí – Vaše pozice je silnější, prodávající prokazuje opak (platí od 6.1.2023, pokud jste zboží koupili dříve – platí pravidla před novelou); pokud </a:t>
            </a:r>
            <a:r>
              <a:rPr lang="cs-CZ" kern="0" dirty="0">
                <a:solidFill>
                  <a:schemeClr val="tx2"/>
                </a:solidFill>
              </a:rPr>
              <a:t>se vada projeví v průběhu druhého roku od převzetí</a:t>
            </a:r>
            <a:r>
              <a:rPr lang="cs-CZ" kern="0" dirty="0"/>
              <a:t>, prokazujete Vy, že vada existovala již při převzetí</a:t>
            </a:r>
          </a:p>
          <a:p>
            <a:pPr lvl="1"/>
            <a:r>
              <a:rPr lang="cs-CZ" kern="0" dirty="0"/>
              <a:t>pokud jste </a:t>
            </a:r>
            <a:r>
              <a:rPr lang="cs-CZ" kern="0" dirty="0">
                <a:solidFill>
                  <a:schemeClr val="tx2"/>
                </a:solidFill>
              </a:rPr>
              <a:t>vadu mohli zjistit při dostatečné péči </a:t>
            </a:r>
            <a:r>
              <a:rPr lang="cs-CZ" kern="0" dirty="0"/>
              <a:t>– pak bez zbytečného odkladu oznámit, jinak nemáte práva z vadného plnění</a:t>
            </a:r>
          </a:p>
          <a:p>
            <a:pPr lvl="1"/>
            <a:r>
              <a:rPr lang="cs-CZ" kern="0" dirty="0"/>
              <a:t>nemůžete, pokud vadu sami způsobíte nebo pokud o vadě víte při převzetí</a:t>
            </a:r>
          </a:p>
          <a:p>
            <a:pPr lvl="1"/>
            <a:r>
              <a:rPr lang="cs-CZ" kern="0" dirty="0"/>
              <a:t>vadou také není opotřebení obvyklým užíváním</a:t>
            </a:r>
          </a:p>
          <a:p>
            <a:pPr lvl="1"/>
            <a:r>
              <a:rPr lang="cs-CZ" kern="0" dirty="0"/>
              <a:t>u koupě použité věci – lze zkrátit na 1 rok od převzetí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38298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B57E55-7984-4F5B-BFD2-9AA6A7942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Radovan Malachta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E530E0-4064-491D-8C35-27467784BF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B30F7FA4-9EF2-452E-995A-439CA9964E62}"/>
              </a:ext>
            </a:extLst>
          </p:cNvPr>
          <p:cNvSpPr txBox="1">
            <a:spLocks/>
          </p:cNvSpPr>
          <p:nvPr/>
        </p:nvSpPr>
        <p:spPr>
          <a:xfrm>
            <a:off x="666000" y="601135"/>
            <a:ext cx="10753200" cy="5444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1" kern="0" dirty="0">
                <a:solidFill>
                  <a:srgbClr val="C00000"/>
                </a:solidFill>
              </a:rPr>
              <a:t>co lze nárokovat</a:t>
            </a:r>
            <a:r>
              <a:rPr lang="cs-CZ" kern="0" dirty="0">
                <a:solidFill>
                  <a:srgbClr val="C00000"/>
                </a:solidFill>
              </a:rPr>
              <a:t> </a:t>
            </a:r>
            <a:r>
              <a:rPr lang="cs-CZ" kern="0" dirty="0"/>
              <a:t>(nejen u spotřebitele)</a:t>
            </a:r>
            <a:endParaRPr lang="cs-CZ" b="1" kern="0" dirty="0"/>
          </a:p>
          <a:p>
            <a:endParaRPr lang="cs-CZ" b="1" kern="0" dirty="0">
              <a:solidFill>
                <a:srgbClr val="C00000"/>
              </a:solidFill>
            </a:endParaRPr>
          </a:p>
          <a:p>
            <a:endParaRPr lang="cs-CZ" b="1" kern="0" dirty="0">
              <a:solidFill>
                <a:srgbClr val="C00000"/>
              </a:solidFill>
            </a:endParaRPr>
          </a:p>
          <a:p>
            <a:endParaRPr lang="cs-CZ" b="1" kern="0" dirty="0">
              <a:solidFill>
                <a:srgbClr val="C00000"/>
              </a:solidFill>
            </a:endParaRPr>
          </a:p>
          <a:p>
            <a:endParaRPr lang="cs-CZ" b="1" kern="0" dirty="0">
              <a:solidFill>
                <a:srgbClr val="C00000"/>
              </a:solidFill>
            </a:endParaRPr>
          </a:p>
          <a:p>
            <a:endParaRPr lang="cs-CZ" b="1" kern="0" dirty="0">
              <a:solidFill>
                <a:srgbClr val="C00000"/>
              </a:solidFill>
            </a:endParaRPr>
          </a:p>
          <a:p>
            <a:pPr marL="72000" indent="0">
              <a:buNone/>
            </a:pPr>
            <a:endParaRPr lang="cs-CZ" b="1" kern="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endParaRPr lang="cs-CZ" sz="2000" kern="0" dirty="0"/>
          </a:p>
          <a:p>
            <a:pPr>
              <a:lnSpc>
                <a:spcPct val="100000"/>
              </a:lnSpc>
            </a:pPr>
            <a:r>
              <a:rPr lang="cs-CZ" sz="2000" kern="0" dirty="0"/>
              <a:t>kupující – volí nárok při oznámení vady či bez zbytečného odkladu poté</a:t>
            </a:r>
          </a:p>
          <a:p>
            <a:pPr>
              <a:lnSpc>
                <a:spcPct val="100000"/>
              </a:lnSpc>
            </a:pPr>
            <a:r>
              <a:rPr lang="cs-CZ" sz="2000" kern="0" dirty="0"/>
              <a:t>lze jen jeden nárok a podle selského rozumu (nelze oprava u neopravitelné věci atd.)</a:t>
            </a:r>
          </a:p>
          <a:p>
            <a:pPr>
              <a:lnSpc>
                <a:spcPct val="100000"/>
              </a:lnSpc>
            </a:pPr>
            <a:r>
              <a:rPr lang="cs-CZ" sz="2000" kern="0" dirty="0"/>
              <a:t>u spotřebitelských smluv – preference odstranění vady (dodání nové věci = výměna; oprava), další nároky (sleva, odstoupení):  </a:t>
            </a:r>
            <a:endParaRPr lang="en-US" sz="1400" kern="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C3022D8-0AFB-4865-8037-2C1D7EA01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990528"/>
              </p:ext>
            </p:extLst>
          </p:nvPr>
        </p:nvGraphicFramePr>
        <p:xfrm>
          <a:off x="1645729" y="1066321"/>
          <a:ext cx="8348133" cy="2910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D2A6B832-6A25-44EC-925C-2FD648982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4678" y="5098642"/>
            <a:ext cx="6674522" cy="1543265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7A637D10-A3D6-4637-A7C0-B5594253786C}"/>
              </a:ext>
            </a:extLst>
          </p:cNvPr>
          <p:cNvSpPr/>
          <p:nvPr/>
        </p:nvSpPr>
        <p:spPr bwMode="auto">
          <a:xfrm>
            <a:off x="863598" y="5471672"/>
            <a:ext cx="3556145" cy="4363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Podstatná vs. nepodstatná vada</a:t>
            </a:r>
            <a:endParaRPr kumimoji="0" lang="en-US" sz="18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8183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D77565-426C-4415-8327-4167D81667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AAD4F5-D671-4449-9E61-8172228C42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CB991B06-65F5-4B7E-B17E-3C377F12BD85}"/>
              </a:ext>
            </a:extLst>
          </p:cNvPr>
          <p:cNvSpPr txBox="1">
            <a:spLocks/>
          </p:cNvSpPr>
          <p:nvPr/>
        </p:nvSpPr>
        <p:spPr>
          <a:xfrm>
            <a:off x="666000" y="378000"/>
            <a:ext cx="10753200" cy="585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1" kern="0" dirty="0">
                <a:solidFill>
                  <a:srgbClr val="C00000"/>
                </a:solidFill>
              </a:rPr>
              <a:t>záruka za jakost </a:t>
            </a:r>
            <a:r>
              <a:rPr lang="cs-CZ" kern="0" dirty="0"/>
              <a:t>(nejen u spotřebitele)</a:t>
            </a:r>
            <a:endParaRPr lang="cs-CZ" b="1" kern="0" dirty="0">
              <a:solidFill>
                <a:srgbClr val="C00000"/>
              </a:solidFill>
            </a:endParaRPr>
          </a:p>
          <a:p>
            <a:pPr lvl="1"/>
            <a:r>
              <a:rPr lang="cs-CZ" sz="2400" kern="0" dirty="0"/>
              <a:t>též smluvní záruka</a:t>
            </a:r>
          </a:p>
          <a:p>
            <a:pPr lvl="1"/>
            <a:r>
              <a:rPr lang="cs-CZ" sz="2400" dirty="0"/>
              <a:t>věc bude po určitou dobu způsobilá k použití pro obvyklý účel nebo že si zachová obvyklé vlastnosti (funkci, výkonnost, …)</a:t>
            </a:r>
          </a:p>
          <a:p>
            <a:pPr lvl="1"/>
            <a:r>
              <a:rPr lang="cs-CZ" sz="2400" kern="0" dirty="0">
                <a:solidFill>
                  <a:srgbClr val="000000"/>
                </a:solidFill>
                <a:latin typeface="Arial" panose="020B0604020202020204" pitchFamily="34" charset="0"/>
              </a:rPr>
              <a:t>nad rámec zákonných práv kupujícího z vadného plnění</a:t>
            </a:r>
          </a:p>
          <a:p>
            <a:pPr lvl="1"/>
            <a:r>
              <a:rPr lang="cs-CZ" sz="2400" dirty="0"/>
              <a:t>smlouva, prohlášení o záruce, doba použitelnosti</a:t>
            </a:r>
          </a:p>
          <a:p>
            <a:pPr marL="324000" lvl="1" indent="0">
              <a:buNone/>
            </a:pPr>
            <a:endParaRPr lang="cs-CZ" sz="2400" dirty="0"/>
          </a:p>
          <a:p>
            <a:pPr marL="324000" lvl="1" indent="0">
              <a:buNone/>
            </a:pPr>
            <a:endParaRPr lang="cs-CZ" sz="2400" dirty="0"/>
          </a:p>
          <a:p>
            <a:pPr marL="324000" lvl="1" indent="0">
              <a:buNone/>
            </a:pPr>
            <a:endParaRPr lang="cs-CZ" sz="2400" dirty="0"/>
          </a:p>
          <a:p>
            <a:pPr marL="324000" lvl="1" indent="0">
              <a:buNone/>
            </a:pPr>
            <a:endParaRPr lang="cs-CZ" sz="2400" dirty="0"/>
          </a:p>
          <a:p>
            <a:pPr marL="324000" lvl="1" indent="0">
              <a:buNone/>
            </a:pPr>
            <a:endParaRPr lang="cs-CZ" sz="2400" kern="0" dirty="0"/>
          </a:p>
          <a:p>
            <a:pPr marL="72000" indent="0">
              <a:buNone/>
            </a:pPr>
            <a:endParaRPr lang="cs-CZ" b="1" kern="0" dirty="0">
              <a:solidFill>
                <a:srgbClr val="C00000"/>
              </a:solidFill>
            </a:endParaRPr>
          </a:p>
          <a:p>
            <a:endParaRPr lang="cs-CZ" b="1" kern="0" dirty="0">
              <a:solidFill>
                <a:srgbClr val="C00000"/>
              </a:solidFill>
            </a:endParaRPr>
          </a:p>
          <a:p>
            <a:r>
              <a:rPr lang="cs-CZ" b="1" kern="0" dirty="0">
                <a:solidFill>
                  <a:srgbClr val="C00000"/>
                </a:solidFill>
              </a:rPr>
              <a:t>náhrada škody</a:t>
            </a:r>
            <a:r>
              <a:rPr lang="cs-CZ" kern="0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cs-CZ" kern="0" dirty="0"/>
              <a:t>pokud Vám vznikne škoda, tak za zákonem daných předpokladů ji lze nárokovat</a:t>
            </a:r>
          </a:p>
          <a:p>
            <a:pPr lvl="1"/>
            <a:endParaRPr lang="cs-CZ" b="1" kern="0" dirty="0">
              <a:solidFill>
                <a:srgbClr val="C00000"/>
              </a:solidFill>
            </a:endParaRPr>
          </a:p>
          <a:p>
            <a:endParaRPr lang="cs-CZ" b="1" kern="0" dirty="0">
              <a:solidFill>
                <a:srgbClr val="C00000"/>
              </a:solidFill>
            </a:endParaRPr>
          </a:p>
          <a:p>
            <a:endParaRPr lang="cs-CZ" b="1" kern="0" dirty="0">
              <a:solidFill>
                <a:srgbClr val="C00000"/>
              </a:solidFill>
            </a:endParaRPr>
          </a:p>
          <a:p>
            <a:pPr marL="72000" indent="0">
              <a:buNone/>
            </a:pPr>
            <a:endParaRPr lang="cs-CZ" b="1" kern="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endParaRPr lang="cs-CZ" sz="2000" kern="0" dirty="0"/>
          </a:p>
          <a:p>
            <a:pPr>
              <a:lnSpc>
                <a:spcPct val="100000"/>
              </a:lnSpc>
            </a:pPr>
            <a:r>
              <a:rPr lang="cs-CZ" sz="2000" kern="0" dirty="0"/>
              <a:t>kupující – volí nárok při oznámení vady či bez zbytečného odkladu poté</a:t>
            </a:r>
          </a:p>
          <a:p>
            <a:pPr>
              <a:lnSpc>
                <a:spcPct val="100000"/>
              </a:lnSpc>
            </a:pPr>
            <a:r>
              <a:rPr lang="cs-CZ" sz="2000" kern="0" dirty="0"/>
              <a:t>lze jen jeden nárok a podle selského rozumu (nelze oprava u neopravitelné věci atd.)</a:t>
            </a:r>
          </a:p>
          <a:p>
            <a:pPr>
              <a:lnSpc>
                <a:spcPct val="100000"/>
              </a:lnSpc>
            </a:pPr>
            <a:r>
              <a:rPr lang="cs-CZ" sz="2000" kern="0" dirty="0"/>
              <a:t>u spotřebitelských smluv – preference odstranění vady (dodání nové věci = výměna; oprava), další nároky (sleva, odstoupení):  </a:t>
            </a:r>
            <a:endParaRPr lang="en-US" sz="1400" kern="0" dirty="0"/>
          </a:p>
        </p:txBody>
      </p:sp>
      <p:graphicFrame>
        <p:nvGraphicFramePr>
          <p:cNvPr id="7" name="Tabulka 7">
            <a:extLst>
              <a:ext uri="{FF2B5EF4-FFF2-40B4-BE49-F238E27FC236}">
                <a16:creationId xmlns:a16="http://schemas.microsoft.com/office/drawing/2014/main" id="{D4B9EC2E-9007-4D31-9C19-2B35DEBC2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97125"/>
              </p:ext>
            </p:extLst>
          </p:nvPr>
        </p:nvGraphicFramePr>
        <p:xfrm>
          <a:off x="1794090" y="2793679"/>
          <a:ext cx="8497020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510">
                  <a:extLst>
                    <a:ext uri="{9D8B030D-6E8A-4147-A177-3AD203B41FA5}">
                      <a16:colId xmlns:a16="http://schemas.microsoft.com/office/drawing/2014/main" val="3376142303"/>
                    </a:ext>
                  </a:extLst>
                </a:gridCol>
                <a:gridCol w="4248510">
                  <a:extLst>
                    <a:ext uri="{9D8B030D-6E8A-4147-A177-3AD203B41FA5}">
                      <a16:colId xmlns:a16="http://schemas.microsoft.com/office/drawing/2014/main" val="3548562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Zákonná odpovědnost za vady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Záruka za jakost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56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„automaticky“ plyne za zákona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musí být sjednána, poskytnuta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956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všechny vady, které mělo zboží při přechodu nebezpečí (typicky převzetí)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Není nutné, aby vada existovala při přechodu nebezpečí, může vzniknout i později; taky ale může „krýt“ jen některé vlastnosti (tj. nemusí být na všechny vady)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37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24 měsíců (domněnka první/druhý rok)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Může být delší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42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85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3D055B-C878-454C-9E8C-39DFA6136E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AFC0D8-1204-4604-A2B5-87730581D9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11D3D0-BC9E-4E9D-B93B-3C67D1D5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Smlouva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2DF8E3-E7BB-429F-8CEB-FC256F334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82297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dvoustranné právní jednání</a:t>
            </a:r>
          </a:p>
          <a:p>
            <a:r>
              <a:rPr lang="cs-CZ" sz="2400" dirty="0"/>
              <a:t>vznik – </a:t>
            </a:r>
            <a:r>
              <a:rPr lang="cs-CZ" sz="2400" dirty="0">
                <a:solidFill>
                  <a:schemeClr val="tx2"/>
                </a:solidFill>
              </a:rPr>
              <a:t>kontraktační proces </a:t>
            </a:r>
            <a:r>
              <a:rPr lang="cs-CZ" sz="2400" dirty="0"/>
              <a:t>– musí se střetnout dva souhlasné projevy vůle stran (viz dále) – dohoda, konsensus</a:t>
            </a:r>
          </a:p>
          <a:p>
            <a:r>
              <a:rPr lang="cs-CZ" sz="2400" dirty="0"/>
              <a:t>v soukromém právu: základ právní úpravy – </a:t>
            </a:r>
            <a:r>
              <a:rPr lang="cs-CZ" sz="2400" dirty="0">
                <a:solidFill>
                  <a:schemeClr val="tx2"/>
                </a:solidFill>
              </a:rPr>
              <a:t>občanský zákoník</a:t>
            </a:r>
          </a:p>
          <a:p>
            <a:r>
              <a:rPr lang="cs-CZ" sz="2400" dirty="0"/>
              <a:t>formální rovnost, ale může nastat faktická nerovnost</a:t>
            </a:r>
          </a:p>
          <a:p>
            <a:r>
              <a:rPr lang="cs-CZ" sz="2400" dirty="0">
                <a:solidFill>
                  <a:schemeClr val="tx2"/>
                </a:solidFill>
              </a:rPr>
              <a:t>pojmenované </a:t>
            </a:r>
            <a:r>
              <a:rPr lang="cs-CZ" sz="2400" dirty="0"/>
              <a:t>smlouvy (ty, které výslovně označuje zákon)</a:t>
            </a:r>
          </a:p>
          <a:p>
            <a:r>
              <a:rPr lang="cs-CZ" sz="2400" dirty="0">
                <a:solidFill>
                  <a:schemeClr val="tx2"/>
                </a:solidFill>
              </a:rPr>
              <a:t>nepojmenované</a:t>
            </a:r>
            <a:r>
              <a:rPr lang="cs-CZ" sz="2400" dirty="0"/>
              <a:t> smlouvy (inominátní, zákon je neoznačuje, ale strany takovou smlouvu mohou uzavřít)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07036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9F75FF-154F-400B-8EF5-19DD563FB1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EC3F60-7A0F-4316-9C7F-6CCE19856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Zástupný obsah 4">
            <a:extLst>
              <a:ext uri="{FF2B5EF4-FFF2-40B4-BE49-F238E27FC236}">
                <a16:creationId xmlns:a16="http://schemas.microsoft.com/office/drawing/2014/main" id="{33196605-28B3-47BF-90F3-A0256392B76F}"/>
              </a:ext>
            </a:extLst>
          </p:cNvPr>
          <p:cNvSpPr txBox="1">
            <a:spLocks/>
          </p:cNvSpPr>
          <p:nvPr/>
        </p:nvSpPr>
        <p:spPr>
          <a:xfrm>
            <a:off x="666000" y="377999"/>
            <a:ext cx="10753200" cy="6242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1" kern="0" dirty="0">
                <a:solidFill>
                  <a:srgbClr val="C00000"/>
                </a:solidFill>
              </a:rPr>
              <a:t>odstoupení od smlouvy </a:t>
            </a:r>
            <a:r>
              <a:rPr lang="cs-CZ" kern="0" dirty="0"/>
              <a:t>(spotřebitel)</a:t>
            </a:r>
            <a:endParaRPr lang="cs-CZ" b="1" kern="0" dirty="0">
              <a:solidFill>
                <a:srgbClr val="C00000"/>
              </a:solidFill>
            </a:endParaRPr>
          </a:p>
          <a:p>
            <a:pPr lvl="1"/>
            <a:r>
              <a:rPr lang="cs-CZ" kern="0" dirty="0"/>
              <a:t>jednostranný projev vůle – musí být doručen druhé straně</a:t>
            </a:r>
          </a:p>
          <a:p>
            <a:pPr lvl="1"/>
            <a:r>
              <a:rPr lang="cs-CZ" kern="0" dirty="0"/>
              <a:t>u smluv uzavřených </a:t>
            </a:r>
            <a:r>
              <a:rPr lang="cs-CZ" kern="0" dirty="0">
                <a:solidFill>
                  <a:schemeClr val="tx2"/>
                </a:solidFill>
              </a:rPr>
              <a:t>distančním způsobem </a:t>
            </a:r>
            <a:r>
              <a:rPr lang="cs-CZ" kern="0" dirty="0"/>
              <a:t>nebo </a:t>
            </a:r>
            <a:r>
              <a:rPr lang="cs-CZ" kern="0" dirty="0">
                <a:solidFill>
                  <a:schemeClr val="tx2"/>
                </a:solidFill>
              </a:rPr>
              <a:t>uzavřené mimo obchodní prostory</a:t>
            </a:r>
            <a:r>
              <a:rPr lang="cs-CZ" kern="0" dirty="0"/>
              <a:t> – lze </a:t>
            </a:r>
            <a:r>
              <a:rPr lang="cs-CZ" kern="0" dirty="0">
                <a:solidFill>
                  <a:schemeClr val="tx2"/>
                </a:solidFill>
              </a:rPr>
              <a:t>do 14 dní od uzavření smlouvy</a:t>
            </a:r>
            <a:r>
              <a:rPr lang="cs-CZ" kern="0" dirty="0"/>
              <a:t>, u koupi zboží </a:t>
            </a:r>
            <a:r>
              <a:rPr lang="cs-CZ" kern="0" dirty="0">
                <a:solidFill>
                  <a:schemeClr val="tx2"/>
                </a:solidFill>
              </a:rPr>
              <a:t>od převzetí zboží </a:t>
            </a:r>
            <a:r>
              <a:rPr lang="cs-CZ" kern="0" dirty="0"/>
              <a:t>– bez udání důvodu</a:t>
            </a:r>
          </a:p>
          <a:p>
            <a:pPr lvl="2"/>
            <a:r>
              <a:rPr lang="cs-CZ" sz="1800" kern="0" dirty="0"/>
              <a:t>- spotřebitel pak zašle zboží bez zbytečného odkladu, max. do 14 dní od odstoupení od smlouvy, podnikatel vrací všechny peněžní prostředky (ovšem zboží nesmí být poškozené či opotřebené)</a:t>
            </a:r>
          </a:p>
          <a:p>
            <a:pPr lvl="2"/>
            <a:r>
              <a:rPr lang="cs-CZ" sz="1800" kern="0" dirty="0"/>
              <a:t>- náklady spojené s odstoupením (poštovné atd.) hradí spotřebitel</a:t>
            </a:r>
          </a:p>
          <a:p>
            <a:pPr lvl="1"/>
            <a:r>
              <a:rPr lang="cs-CZ" kern="0" dirty="0">
                <a:solidFill>
                  <a:schemeClr val="tx2"/>
                </a:solidFill>
              </a:rPr>
              <a:t>koupě v „kamenné prodejně“ </a:t>
            </a:r>
            <a:r>
              <a:rPr lang="cs-CZ" kern="0" dirty="0"/>
              <a:t>– obchodní prostory – lhůta 14 dnů není, odstoupení je složitější – například reklamace 3x stejné vady (judikatura)</a:t>
            </a:r>
          </a:p>
          <a:p>
            <a:pPr lvl="1"/>
            <a:r>
              <a:rPr lang="cs-CZ" kern="0" dirty="0">
                <a:solidFill>
                  <a:schemeClr val="tx2"/>
                </a:solidFill>
              </a:rPr>
              <a:t>30 dnů od uzavření smlouvy</a:t>
            </a:r>
            <a:r>
              <a:rPr lang="cs-CZ" kern="0" dirty="0"/>
              <a:t>, pokud smlouva uzavřena během výletu organizovaného podnikatelem za účelem nebo s účinkem propagace a prodeje zboží nebo u spotřebitele doma při nevyžádané návštěvě („ochrana proti příp. šmejdům“) – to je nově od ledna 2023</a:t>
            </a:r>
          </a:p>
          <a:p>
            <a:pPr lvl="1"/>
            <a:r>
              <a:rPr lang="cs-CZ" kern="0" dirty="0">
                <a:solidFill>
                  <a:schemeClr val="tx2"/>
                </a:solidFill>
              </a:rPr>
              <a:t>případy, kde nelze odstoupit od smlouvy</a:t>
            </a:r>
            <a:r>
              <a:rPr lang="cs-CZ" kern="0" dirty="0"/>
              <a:t> - § 1837 OZ, 1840 OZ; zde jen příklady:</a:t>
            </a:r>
          </a:p>
          <a:p>
            <a:pPr lvl="2"/>
            <a:r>
              <a:rPr lang="cs-CZ" sz="1400" kern="0" dirty="0"/>
              <a:t>- zboží na míru (podle požadavků spotřebitele či jeho osobních potřeb)</a:t>
            </a:r>
          </a:p>
          <a:p>
            <a:pPr lvl="2"/>
            <a:r>
              <a:rPr lang="cs-CZ" sz="1400" kern="0" dirty="0"/>
              <a:t>- zboží, které podléhá rychlé zkáze, či krátká doba spotřeby, či zboží bylo smíšeno s jiným zbožím</a:t>
            </a:r>
          </a:p>
          <a:p>
            <a:pPr lvl="2"/>
            <a:r>
              <a:rPr lang="cs-CZ" sz="1400" kern="0" dirty="0"/>
              <a:t>- zboží v zapečetěném obalu z důvodu ochrany zdraví či hygieny, a spotřebitel rozbalil </a:t>
            </a:r>
          </a:p>
          <a:p>
            <a:pPr lvl="2"/>
            <a:r>
              <a:rPr lang="cs-CZ" sz="1400" kern="0" dirty="0"/>
              <a:t>- zboží s digitálním obsahem, který není dodán na hmotném nosiči</a:t>
            </a:r>
          </a:p>
          <a:p>
            <a:pPr lvl="2"/>
            <a:r>
              <a:rPr lang="cs-CZ" sz="1400" kern="0" dirty="0"/>
              <a:t>- noviny, periodika, časopisy (vs. předplatné)</a:t>
            </a:r>
          </a:p>
          <a:p>
            <a:pPr lvl="2"/>
            <a:r>
              <a:rPr lang="cs-CZ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smlouva o ubytování, přepravě zboží, nájmu dopravního prostředku, stravování nebo využití volného času, pokud má být podle smlouvy plněno k určitému datu nebo v určitém období</a:t>
            </a:r>
          </a:p>
          <a:p>
            <a:pPr lvl="2"/>
            <a:r>
              <a:rPr lang="cs-CZ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smlouva o dodávce potravin, nápojů nebo jiného zboží běžné spotřeby, které podnikatel fyzicky dodává do spotřebitelovy domácnosti</a:t>
            </a:r>
          </a:p>
          <a:p>
            <a:pPr lvl="2"/>
            <a:r>
              <a:rPr lang="cs-CZ" sz="1400" kern="0" dirty="0">
                <a:solidFill>
                  <a:srgbClr val="000000"/>
                </a:solidFill>
                <a:latin typeface="Arial" panose="020B0604020202020204" pitchFamily="34" charset="0"/>
              </a:rPr>
              <a:t>- a další</a:t>
            </a:r>
            <a:endParaRPr lang="cs-CZ" sz="1400" kern="0" dirty="0"/>
          </a:p>
          <a:p>
            <a:pPr lvl="2"/>
            <a:endParaRPr lang="cs-CZ" kern="0" dirty="0"/>
          </a:p>
          <a:p>
            <a:pPr lvl="2"/>
            <a:endParaRPr lang="cs-CZ" kern="0" dirty="0"/>
          </a:p>
          <a:p>
            <a:pPr lvl="2"/>
            <a:endParaRPr lang="cs-CZ" kern="0" dirty="0"/>
          </a:p>
          <a:p>
            <a:pPr lvl="1"/>
            <a:endParaRPr lang="cs-CZ" kern="0" dirty="0"/>
          </a:p>
          <a:p>
            <a:pPr lvl="1"/>
            <a:endParaRPr lang="cs-CZ" sz="2400" dirty="0"/>
          </a:p>
          <a:p>
            <a:pPr marL="324000" lvl="1" indent="0">
              <a:buNone/>
            </a:pPr>
            <a:endParaRPr lang="cs-CZ" sz="2400" dirty="0"/>
          </a:p>
          <a:p>
            <a:pPr marL="324000" lvl="1" indent="0">
              <a:buNone/>
            </a:pPr>
            <a:endParaRPr lang="cs-CZ" sz="2400" dirty="0"/>
          </a:p>
          <a:p>
            <a:pPr marL="324000" lvl="1" indent="0">
              <a:buNone/>
            </a:pPr>
            <a:endParaRPr lang="cs-CZ" sz="2400" dirty="0"/>
          </a:p>
          <a:p>
            <a:pPr marL="324000" lvl="1" indent="0">
              <a:buNone/>
            </a:pPr>
            <a:endParaRPr lang="cs-CZ" sz="2400" dirty="0"/>
          </a:p>
          <a:p>
            <a:pPr marL="324000" lvl="1" indent="0">
              <a:buNone/>
            </a:pPr>
            <a:endParaRPr lang="cs-CZ" sz="2400" kern="0" dirty="0"/>
          </a:p>
          <a:p>
            <a:pPr marL="72000" indent="0">
              <a:buNone/>
            </a:pPr>
            <a:endParaRPr lang="cs-CZ" b="1" kern="0" dirty="0">
              <a:solidFill>
                <a:srgbClr val="C00000"/>
              </a:solidFill>
            </a:endParaRPr>
          </a:p>
          <a:p>
            <a:endParaRPr lang="cs-CZ" b="1" kern="0" dirty="0">
              <a:solidFill>
                <a:srgbClr val="C00000"/>
              </a:solidFill>
            </a:endParaRPr>
          </a:p>
          <a:p>
            <a:pPr lvl="1"/>
            <a:endParaRPr lang="cs-CZ" b="1" kern="0" dirty="0">
              <a:solidFill>
                <a:srgbClr val="C00000"/>
              </a:solidFill>
            </a:endParaRPr>
          </a:p>
          <a:p>
            <a:endParaRPr lang="cs-CZ" b="1" kern="0" dirty="0">
              <a:solidFill>
                <a:srgbClr val="C00000"/>
              </a:solidFill>
            </a:endParaRPr>
          </a:p>
          <a:p>
            <a:endParaRPr lang="cs-CZ" b="1" kern="0" dirty="0">
              <a:solidFill>
                <a:srgbClr val="C00000"/>
              </a:solidFill>
            </a:endParaRPr>
          </a:p>
          <a:p>
            <a:pPr marL="72000" indent="0">
              <a:buNone/>
            </a:pPr>
            <a:endParaRPr lang="cs-CZ" b="1" kern="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endParaRPr lang="cs-CZ" sz="2000" kern="0" dirty="0"/>
          </a:p>
          <a:p>
            <a:pPr>
              <a:lnSpc>
                <a:spcPct val="100000"/>
              </a:lnSpc>
            </a:pPr>
            <a:r>
              <a:rPr lang="cs-CZ" sz="2000" kern="0" dirty="0"/>
              <a:t>kupující – volí nárok při oznámení vady či bez zbytečného odkladu poté</a:t>
            </a:r>
          </a:p>
          <a:p>
            <a:pPr>
              <a:lnSpc>
                <a:spcPct val="100000"/>
              </a:lnSpc>
            </a:pPr>
            <a:r>
              <a:rPr lang="cs-CZ" sz="2000" kern="0" dirty="0"/>
              <a:t>lze jen jeden nárok a podle selského rozumu (nelze oprava u neopravitelné věci atd.)</a:t>
            </a:r>
          </a:p>
          <a:p>
            <a:pPr>
              <a:lnSpc>
                <a:spcPct val="100000"/>
              </a:lnSpc>
            </a:pPr>
            <a:r>
              <a:rPr lang="cs-CZ" sz="2000" kern="0" dirty="0"/>
              <a:t>u spotřebitelských smluv – preference odstranění vady (dodání nové věci = výměna; oprava), další nároky (sleva, odstoupení):  </a:t>
            </a:r>
            <a:endParaRPr lang="en-US" sz="1400" kern="0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D99E2C2-E4AD-4CBA-A2B4-9145CCAA1098}"/>
              </a:ext>
            </a:extLst>
          </p:cNvPr>
          <p:cNvSpPr/>
          <p:nvPr/>
        </p:nvSpPr>
        <p:spPr bwMode="auto">
          <a:xfrm>
            <a:off x="9795933" y="4707466"/>
            <a:ext cx="1383901" cy="6495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Příklady ke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každému?</a:t>
            </a:r>
            <a:endParaRPr kumimoji="0" lang="en-US" sz="18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3970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27C234-C33A-4E3E-B53C-435E34DC70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- KOV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A512C9-9FE6-47D6-9DE0-567CE87542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317696-D727-4387-B134-312622A0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Vzor odstoupení ze stránek ČOI – zboží/internet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4FE189-13C2-465D-97FA-7BD151AED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2452"/>
            <a:ext cx="10837000" cy="3309681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Odesílatel:					Adresát: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Jméno a příjmení:					Prodávající: (jméno a příjmení/obchodní firma)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Bydliště:						IČO: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(případně e-mail, tel. číslo):				Se sídlem: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oznámení o odstoupení od kupní smlouvy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jsem si na Vašich internetových stránkách/v internetovém obchodě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objednal zboží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………..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číslo objednávky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 hodnotě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…..…..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Kč. Objednané zboží jsem obdržel dne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základě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§ 1829 odst. 1 ve spojení s 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§ 1818 zákona č. 89/2012 Sb., občanský zákoník, využívám svého zákonného práva a odstupuji od kupní smlouvy uzavřené prostřednictvím internetu, která se týká výše uvedeného zboží, jež Vám s tímto dopisem zasílám zpět, a zároveň Vás žádám o poukázání kupní ceny ve výši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Kč a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Kč za poštovné na můj bankovní účet číslo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nejpozději do 14 dnů od doručení tohoto odstoupení od smlouvy.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dne 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					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Jméno a příjmení spotřebitele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(podpis)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479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864B64-275F-4A62-808C-52EF4C8719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DEB20B-750F-48D1-92E7-D6CC93D05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DF6001-6280-4704-9986-9B04215F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Doplnění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592981-0081-429D-AE57-5F79D0B06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872465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dirty="0"/>
              <a:t>stačí ale i </a:t>
            </a:r>
            <a:r>
              <a:rPr lang="cs-CZ" dirty="0">
                <a:solidFill>
                  <a:schemeClr val="tx2"/>
                </a:solidFill>
              </a:rPr>
              <a:t>jednoduše</a:t>
            </a:r>
          </a:p>
          <a:p>
            <a:endParaRPr lang="cs-CZ" dirty="0"/>
          </a:p>
          <a:p>
            <a:r>
              <a:rPr lang="cs-CZ" dirty="0"/>
              <a:t>mnohé e-shopy mají své </a:t>
            </a:r>
            <a:r>
              <a:rPr lang="cs-CZ" dirty="0">
                <a:solidFill>
                  <a:schemeClr val="tx2"/>
                </a:solidFill>
              </a:rPr>
              <a:t>formuláře</a:t>
            </a:r>
          </a:p>
          <a:p>
            <a:r>
              <a:rPr lang="cs-CZ" dirty="0"/>
              <a:t>zákon písemnou formu neukládá, ale písemně to je „jistější“</a:t>
            </a:r>
            <a:endParaRPr lang="en-US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33C2A1C-7B85-49FB-BB87-1FC29A78FD8B}"/>
              </a:ext>
            </a:extLst>
          </p:cNvPr>
          <p:cNvSpPr/>
          <p:nvPr/>
        </p:nvSpPr>
        <p:spPr bwMode="auto">
          <a:xfrm>
            <a:off x="4525434" y="1029734"/>
            <a:ext cx="6238875" cy="1346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i="1" dirty="0">
                <a:solidFill>
                  <a:schemeClr val="tx1"/>
                </a:solidFill>
              </a:rPr>
              <a:t>Odstupuji od kupní smlouvy uzavřené dne 10. dubna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i="1" dirty="0">
                <a:solidFill>
                  <a:schemeClr val="tx1"/>
                </a:solidFill>
              </a:rPr>
              <a:t>2023, jejímž předmětem byly boty ABC černé barvy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i="1" dirty="0">
                <a:solidFill>
                  <a:schemeClr val="tx1"/>
                </a:solidFill>
              </a:rPr>
              <a:t>velikosti 42.	Radovan Malachta, v Brně 22.4.2023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			</a:t>
            </a: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podpis</a:t>
            </a:r>
            <a:endParaRPr kumimoji="0" lang="cs-CZ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" name="Picture 2" descr="E-Shop — ČESKÝ MOZEK">
            <a:extLst>
              <a:ext uri="{FF2B5EF4-FFF2-40B4-BE49-F238E27FC236}">
                <a16:creationId xmlns:a16="http://schemas.microsoft.com/office/drawing/2014/main" id="{D20409CF-BD9C-4F3D-9D70-206AAAF1F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14" y="3852001"/>
            <a:ext cx="4068534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768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6174AC-0209-48EC-8003-2FE4244350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16BE74-986C-4EF9-8626-7162DA542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B81EC49-D924-4822-BFC0-F900716C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Tyto pojmy umíte vysvětlit?</a:t>
            </a:r>
            <a:endParaRPr lang="en-US" dirty="0"/>
          </a:p>
        </p:txBody>
      </p:sp>
      <p:pic>
        <p:nvPicPr>
          <p:cNvPr id="4" name="Picture 4" descr="Osmdesát procent Britů si plete pojmy „minimální trvanlivost“ a  „spotřebujte do“. - Zachraň jídlo">
            <a:extLst>
              <a:ext uri="{FF2B5EF4-FFF2-40B4-BE49-F238E27FC236}">
                <a16:creationId xmlns:a16="http://schemas.microsoft.com/office/drawing/2014/main" id="{F56775A3-5DB7-476A-AB44-25E9ABE75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86" y="1859176"/>
            <a:ext cx="5807569" cy="317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977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573772-C3E9-4C58-B63B-6832B00547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- KOV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EBEE26-E766-4E45-8E01-C3E1AAF2D2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EA5354-1065-48C1-B1CA-3725EC501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Reklamace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BC2C0B-0C58-4EC0-9DDB-24BDB1178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41923"/>
          </a:xfrm>
        </p:spPr>
        <p:txBody>
          <a:bodyPr/>
          <a:lstStyle/>
          <a:p>
            <a:pPr marL="72000" indent="0" algn="ctr">
              <a:buNone/>
            </a:pPr>
            <a:r>
              <a:rPr lang="cs-CZ" i="1" dirty="0"/>
              <a:t>Zakoupili jste si v pondělí centru Brna sportovní obuv značky Baťa před svým odjezdem na půlroční Erasmus. Po pár dnech, co jste boty nosili, aby se „rozchodily a netlačily Vás“, se začal odlepovat svršek i spodek obuvi. Je neděle podvečer, chcete boty reklamovat, ale prodejna má zavřeno. Rozhodnete se odjet reklamovat boty do Vaňkovky, kde mají otevřeno i během víkendu, protože zítra odjíždíte. Platili jste kartou, ale účtenku jste si nevzali.</a:t>
            </a:r>
          </a:p>
        </p:txBody>
      </p:sp>
    </p:spTree>
    <p:extLst>
      <p:ext uri="{BB962C8B-B14F-4D97-AF65-F5344CB8AC3E}">
        <p14:creationId xmlns:p14="http://schemas.microsoft.com/office/powerpoint/2010/main" val="35570769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725E5F-43C5-44AF-B68D-A8711000F2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- KOV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984466-524C-4B10-86A9-4D2FFE078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D316BD-AF08-4AEC-A47C-F746AC2F5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Reklamace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BEC41C-DCDD-4F79-A1F4-863507E44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31788"/>
            <a:ext cx="10753200" cy="504821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KDE? </a:t>
            </a:r>
            <a:r>
              <a:rPr lang="cs-CZ" sz="2400" dirty="0"/>
              <a:t>prodávající, servis (je-li uveden), jiná prodejna (záleží, IČO)</a:t>
            </a:r>
          </a:p>
          <a:p>
            <a:r>
              <a:rPr lang="cs-CZ" sz="2400" dirty="0"/>
              <a:t>lze i poslat poštou – běží lhůta od dojití</a:t>
            </a:r>
          </a:p>
          <a:p>
            <a:r>
              <a:rPr lang="cs-CZ" sz="2400" dirty="0"/>
              <a:t>prodávající musí reklamaci přijmout a písemně potvrdit její uplatnění, a to v otevíracích hodinách </a:t>
            </a:r>
          </a:p>
          <a:p>
            <a:r>
              <a:rPr lang="cs-CZ" sz="2400" dirty="0"/>
              <a:t>problém tam, kde se podnikatel dostal do insolvence </a:t>
            </a:r>
          </a:p>
          <a:p>
            <a:r>
              <a:rPr lang="cs-CZ" sz="2400" dirty="0">
                <a:solidFill>
                  <a:schemeClr val="tx2"/>
                </a:solidFill>
              </a:rPr>
              <a:t>náležitosti</a:t>
            </a:r>
            <a:r>
              <a:rPr lang="cs-CZ" sz="2400" dirty="0"/>
              <a:t> (co nejvýstižnější popis vad, datum uplatnění atd.) a co požadujete = nároky (právo z vad)</a:t>
            </a:r>
          </a:p>
          <a:p>
            <a:r>
              <a:rPr lang="cs-CZ" sz="2400" dirty="0">
                <a:solidFill>
                  <a:schemeClr val="tx2"/>
                </a:solidFill>
              </a:rPr>
              <a:t>nelze požadavek neporušeného či původního obalu</a:t>
            </a:r>
            <a:r>
              <a:rPr lang="cs-CZ" sz="2400" dirty="0"/>
              <a:t>, i kdyby to bylo napsáno v reklamačním řádu či obchodních podmínkách</a:t>
            </a:r>
          </a:p>
          <a:p>
            <a:r>
              <a:rPr lang="cs-CZ" sz="2400" dirty="0">
                <a:solidFill>
                  <a:schemeClr val="tx2"/>
                </a:solidFill>
              </a:rPr>
              <a:t>není nutný doklad o zaplacení</a:t>
            </a:r>
            <a:r>
              <a:rPr lang="cs-CZ" sz="2400" dirty="0"/>
              <a:t>, pokud prokážete jinak</a:t>
            </a:r>
          </a:p>
          <a:p>
            <a:r>
              <a:rPr lang="cs-CZ" sz="2400" dirty="0"/>
              <a:t>o dobu reklamace (od uplatnění po vyřízení) se prodlužuje oněch 24 měsíců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246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7B366E-5488-40D5-B952-6F7899F704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- KOV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CA51DE-FE85-4E08-AF73-53C289F486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48DC6E-4721-4298-8648-72584BA3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Délka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1CFCBA-3A7E-4BBC-834C-23FD2A944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98165"/>
            <a:ext cx="10753200" cy="299291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rozhodnutí o reklamaci ihned, nejpozději do 3 dnů</a:t>
            </a:r>
          </a:p>
          <a:p>
            <a:r>
              <a:rPr lang="cs-CZ" dirty="0">
                <a:solidFill>
                  <a:schemeClr val="tx2"/>
                </a:solidFill>
              </a:rPr>
              <a:t>čas na vyřízení - 30 dnů </a:t>
            </a:r>
            <a:r>
              <a:rPr lang="cs-CZ" dirty="0"/>
              <a:t>od uplatnění reklamace včetně odstranění vady</a:t>
            </a:r>
          </a:p>
          <a:p>
            <a:r>
              <a:rPr lang="cs-CZ" dirty="0"/>
              <a:t>nicméně platí pravidla pro počítání lhůt:</a:t>
            </a:r>
          </a:p>
          <a:p>
            <a:pPr lvl="1"/>
            <a:r>
              <a:rPr lang="cs-CZ" dirty="0"/>
              <a:t>den uplatnění je den 0 </a:t>
            </a:r>
          </a:p>
          <a:p>
            <a:pPr lvl="1"/>
            <a:r>
              <a:rPr lang="cs-CZ" dirty="0"/>
              <a:t>připadne-li konec na sobotu, neděli, st. svátek – pondělí</a:t>
            </a:r>
          </a:p>
          <a:p>
            <a:r>
              <a:rPr lang="cs-CZ" dirty="0"/>
              <a:t>nestihne = nárok na odstoupení od smlouvy</a:t>
            </a:r>
          </a:p>
          <a:p>
            <a:pPr marL="324000" lvl="1" indent="0">
              <a:buNone/>
            </a:pPr>
            <a:endParaRPr lang="cs-CZ" dirty="0"/>
          </a:p>
        </p:txBody>
      </p:sp>
      <p:pic>
        <p:nvPicPr>
          <p:cNvPr id="4098" name="Picture 2" descr="Kalendář závodů na rok 2020 zveřejněn! | Český svaz aerobiku a fitness  FISAF.cz, z.s.">
            <a:extLst>
              <a:ext uri="{FF2B5EF4-FFF2-40B4-BE49-F238E27FC236}">
                <a16:creationId xmlns:a16="http://schemas.microsoft.com/office/drawing/2014/main" id="{7FECEE61-86EF-4F60-AD9E-7E2E61988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640" y="3038475"/>
            <a:ext cx="3872223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9544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3C9869-91CA-DE72-565C-DEC1AAB587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- KOV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5CA9C3-1672-9FBC-7909-153CC6F233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0E46C3-B6CB-8128-9253-0FB07CA89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D1B34E-2DA9-FD00-F3DC-ADDAF1148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0"/>
            <a:ext cx="10753200" cy="5120999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sz="2400" i="1" dirty="0"/>
              <a:t>Koupíte si LCD televizor přímo v kamenné prodejně. Doma zjistíte, že TV vůbec nereaguje. Jaké nároky byste požadovali?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i="1" dirty="0"/>
              <a:t>Koupíte si LCD televizor na e-shopu. Doma zjistíte, že TV vůbec nereaguje. Jaké nároky byste požadovali?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i="1" dirty="0"/>
              <a:t>Koupíte si v obchodě svetr a zjistíte, že v jedné části rukávu je světlejší flek, který Vám a) nevadí, ale „přesto z toho chcete něco mít“, b) vadí.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i="1" dirty="0"/>
              <a:t>Objednáte si domů přes e-shop 20 párů ponožek, dojde Vám jich jen 18.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i="1" dirty="0"/>
              <a:t>Pro pokročilé: Po kom byste požadovali nároky, pokud TV Vám doručí pošta či jiná přepravní společnost a TV dojde promáčknutá? Co když vidíte, že je promáčknutý obal? Co když nevidíte, ale zjistíte chvíli po převzetí?</a:t>
            </a:r>
          </a:p>
        </p:txBody>
      </p:sp>
    </p:spTree>
    <p:extLst>
      <p:ext uri="{BB962C8B-B14F-4D97-AF65-F5344CB8AC3E}">
        <p14:creationId xmlns:p14="http://schemas.microsoft.com/office/powerpoint/2010/main" val="3030206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748EC2-84E0-4FA4-8D8E-47B2603173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74F32F-9895-4FBA-9C1D-A50A892DA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C9F89C-2342-4FAD-84A9-E501B4C7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Přepravní smlouva – přeprava osob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9BC31B-79ED-48FF-B45F-41BD00CF8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336801"/>
            <a:ext cx="10753200" cy="38912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rozlišuje se </a:t>
            </a:r>
            <a:r>
              <a:rPr lang="cs-CZ" sz="2000" dirty="0">
                <a:solidFill>
                  <a:schemeClr val="tx2"/>
                </a:solidFill>
              </a:rPr>
              <a:t>přeprava osob </a:t>
            </a:r>
            <a:r>
              <a:rPr lang="cs-CZ" sz="2000" dirty="0"/>
              <a:t>a </a:t>
            </a:r>
            <a:r>
              <a:rPr lang="cs-CZ" sz="2000" dirty="0">
                <a:solidFill>
                  <a:schemeClr val="tx2"/>
                </a:solidFill>
              </a:rPr>
              <a:t>přeprava věcí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dopravce se stará o bezpečnost a pohodlí cestujícího – podrobnosti upravují </a:t>
            </a:r>
            <a:r>
              <a:rPr lang="cs-CZ" sz="2000" dirty="0">
                <a:solidFill>
                  <a:schemeClr val="tx2"/>
                </a:solidFill>
              </a:rPr>
              <a:t>přepravní řády </a:t>
            </a:r>
            <a:r>
              <a:rPr lang="cs-CZ" sz="2000" dirty="0"/>
              <a:t>– zákon na ně odkazuje, jsou závaznými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na čí straně bylo právo v této nedávné mediální kauze?</a:t>
            </a:r>
          </a:p>
          <a:p>
            <a:pPr lvl="1"/>
            <a:r>
              <a:rPr lang="cs-CZ" sz="1400" dirty="0">
                <a:hlinkClick r:id="rId2"/>
              </a:rPr>
              <a:t>https://www.idnes.cz/praha/zpravy/ridic-busu-zena-s-kocarkem-policie-video.A230201_094353_praha-zpravy_juan</a:t>
            </a:r>
            <a:r>
              <a:rPr lang="cs-CZ" sz="1400" dirty="0"/>
              <a:t>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zavazadlo společně s cestujícím či odděleně (pak ale musí být přepraveno nejpozději ve stejnou dobu jako cestující)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není-li cestující přepraven včas </a:t>
            </a:r>
            <a:r>
              <a:rPr lang="cs-CZ" sz="2000" dirty="0"/>
              <a:t>– záleží, zda se jedná o pravidelnou či nepravidelnou přepravu, odkaz na přepravní řády, u nepravidelné náhrada škody – bez zbytečného odkladu musíte nárokovat, nejpozději do 6 měsíců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újma na zdraví či škoda na zavazadle </a:t>
            </a:r>
            <a:r>
              <a:rPr lang="cs-CZ" sz="2000" dirty="0"/>
              <a:t>– náhrada škody – hradí provozovatel, výjimka kdy nehradí – škodě nemohl zabránit ani při vynaložení veškerého úsilí, které lze požadovat (§ 2927 a násl.)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 marL="72000" indent="0">
              <a:buNone/>
            </a:pPr>
            <a:endParaRPr lang="en-US" sz="2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CBD6FE1-A16F-4A2E-A8AB-2A2ED85975E0}"/>
              </a:ext>
            </a:extLst>
          </p:cNvPr>
          <p:cNvSpPr txBox="1"/>
          <p:nvPr/>
        </p:nvSpPr>
        <p:spPr>
          <a:xfrm>
            <a:off x="719400" y="1392974"/>
            <a:ext cx="1075319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Smlouvou o přepravě osoby se dopravce zavazuje přepravit cestujícího do místa určení a cestující se zavazuje zaplatit jízdné. </a:t>
            </a:r>
            <a:r>
              <a:rPr lang="cs-CZ" dirty="0">
                <a:latin typeface="+mn-lt"/>
              </a:rPr>
              <a:t>(§ 2550 OZ) </a:t>
            </a:r>
          </a:p>
        </p:txBody>
      </p:sp>
    </p:spTree>
    <p:extLst>
      <p:ext uri="{BB962C8B-B14F-4D97-AF65-F5344CB8AC3E}">
        <p14:creationId xmlns:p14="http://schemas.microsoft.com/office/powerpoint/2010/main" val="4548065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E6089E-3442-4E69-85E2-FC4CC6E9F2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A8B1BA-B457-425E-A1DC-B4B1E9253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ABD504-F554-42CE-B2CC-D7F1FC40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Darovací smlouva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0AE3AD-6189-4F82-A493-7080A911A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191934"/>
            <a:ext cx="10753200" cy="230293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plnění společenské úsluhy </a:t>
            </a:r>
            <a:r>
              <a:rPr lang="cs-CZ" sz="2400" dirty="0"/>
              <a:t>není darováním (není smlouva)</a:t>
            </a:r>
          </a:p>
          <a:p>
            <a:r>
              <a:rPr lang="cs-CZ" sz="2400" dirty="0"/>
              <a:t>lze </a:t>
            </a:r>
            <a:r>
              <a:rPr lang="cs-CZ" sz="2400" dirty="0">
                <a:solidFill>
                  <a:schemeClr val="tx2"/>
                </a:solidFill>
              </a:rPr>
              <a:t>odvolat dat</a:t>
            </a:r>
            <a:r>
              <a:rPr lang="cs-CZ" sz="2400" dirty="0"/>
              <a:t>? ANO</a:t>
            </a:r>
          </a:p>
          <a:p>
            <a:pPr lvl="1"/>
            <a:r>
              <a:rPr lang="cs-CZ" sz="1600" dirty="0"/>
              <a:t>1) dárce je v takové nouzi, že nemá ani na nutnou výživu vlastní či osoby, kterou musí vyživovat podle zákona (nesmí si stav způsobit úmyslně či z hrubé nedbalosti, pak lze od obdarovaného dar zpět či zaplatit jeho obvyklou cenu do výše potřebné výživy či poskytnutí to, co je potřeba k nutné výživě; neplatí, pokud obdarovaný je sám v takové situaci)</a:t>
            </a:r>
          </a:p>
          <a:p>
            <a:pPr lvl="1"/>
            <a:r>
              <a:rPr lang="cs-CZ" sz="1600" dirty="0"/>
              <a:t>2) pro nevděk (do 1 roku od doby, kdy obdarovaný ublížil či se dárce dozvěděl)</a:t>
            </a:r>
          </a:p>
          <a:p>
            <a:pPr lvl="1"/>
            <a:endParaRPr lang="en-US" sz="16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0CB1446-5EAD-44CF-8502-CC701FA8B2DD}"/>
              </a:ext>
            </a:extLst>
          </p:cNvPr>
          <p:cNvSpPr txBox="1"/>
          <p:nvPr/>
        </p:nvSpPr>
        <p:spPr>
          <a:xfrm>
            <a:off x="666000" y="1463340"/>
            <a:ext cx="1075319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Darovací smlouvou dárce bezplatně převádí vlastnické právo k věci nebo se zavazuje obdarovanému věc bezplatně převést do vlastnictví a obdarovaný dar nebo nabídku přijímá. </a:t>
            </a:r>
          </a:p>
          <a:p>
            <a:pPr algn="ctr"/>
            <a:r>
              <a:rPr lang="cs-CZ" dirty="0">
                <a:latin typeface="+mn-lt"/>
              </a:rPr>
              <a:t>(§ 2055 OZ) </a:t>
            </a:r>
          </a:p>
        </p:txBody>
      </p:sp>
    </p:spTree>
    <p:extLst>
      <p:ext uri="{BB962C8B-B14F-4D97-AF65-F5344CB8AC3E}">
        <p14:creationId xmlns:p14="http://schemas.microsoft.com/office/powerpoint/2010/main" val="47644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C8306E-9910-4DFF-ADBD-9C3A122E6A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- KOV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0C04E0-1D55-441E-A9E2-2F83B6F40E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C704E0-23BC-4BAA-BBD4-949CFEA6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4212"/>
            <a:ext cx="10753200" cy="451576"/>
          </a:xfrm>
        </p:spPr>
        <p:txBody>
          <a:bodyPr/>
          <a:lstStyle/>
          <a:p>
            <a:r>
              <a:rPr lang="cs-CZ" dirty="0"/>
              <a:t>Mezi kým se smlouvy uzavírají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88E8FE7E-1F4F-4403-B495-445751A8D7F3}"/>
              </a:ext>
            </a:extLst>
          </p:cNvPr>
          <p:cNvSpPr txBox="1">
            <a:spLocks/>
          </p:cNvSpPr>
          <p:nvPr/>
        </p:nvSpPr>
        <p:spPr>
          <a:xfrm>
            <a:off x="666000" y="1295400"/>
            <a:ext cx="10753200" cy="4505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>
                <a:solidFill>
                  <a:schemeClr val="tx2"/>
                </a:solidFill>
              </a:rPr>
              <a:t>smlouvy mezi podnikateli </a:t>
            </a:r>
            <a:r>
              <a:rPr lang="cs-CZ" sz="2400" kern="0" dirty="0"/>
              <a:t>(podnikající fyzická osoba, právnická osoba)</a:t>
            </a:r>
          </a:p>
          <a:p>
            <a:pPr lvl="1"/>
            <a:r>
              <a:rPr lang="cs-CZ" kern="0" dirty="0"/>
              <a:t>tzv. B2B vztahy (business-to-business)</a:t>
            </a:r>
          </a:p>
          <a:p>
            <a:pPr lvl="1"/>
            <a:r>
              <a:rPr lang="cs-CZ" kern="0" dirty="0"/>
              <a:t>obchodní právo</a:t>
            </a:r>
          </a:p>
          <a:p>
            <a:pPr lvl="1"/>
            <a:r>
              <a:rPr lang="cs-CZ" kern="0" dirty="0"/>
              <a:t>občanský zákoník</a:t>
            </a:r>
          </a:p>
          <a:p>
            <a:r>
              <a:rPr lang="cs-CZ" sz="2400" kern="0" dirty="0">
                <a:solidFill>
                  <a:schemeClr val="tx2"/>
                </a:solidFill>
              </a:rPr>
              <a:t>smlouvy mezi podnikatelem a spotřebitelem</a:t>
            </a:r>
          </a:p>
          <a:p>
            <a:pPr lvl="1"/>
            <a:r>
              <a:rPr lang="cs-CZ" kern="0" dirty="0"/>
              <a:t>tzv. B2C vztahy (business-to-</a:t>
            </a:r>
            <a:r>
              <a:rPr lang="cs-CZ" kern="0" dirty="0" err="1"/>
              <a:t>consumer</a:t>
            </a:r>
            <a:r>
              <a:rPr lang="cs-CZ" kern="0" dirty="0"/>
              <a:t>)</a:t>
            </a:r>
          </a:p>
          <a:p>
            <a:pPr lvl="1"/>
            <a:r>
              <a:rPr lang="cs-CZ" kern="0" dirty="0"/>
              <a:t>občanské právo</a:t>
            </a:r>
          </a:p>
          <a:p>
            <a:pPr lvl="1"/>
            <a:r>
              <a:rPr lang="cs-CZ" kern="0" dirty="0"/>
              <a:t>občanský zákoník</a:t>
            </a:r>
          </a:p>
          <a:p>
            <a:pPr lvl="1"/>
            <a:r>
              <a:rPr lang="cs-CZ" kern="0" dirty="0"/>
              <a:t>typické jsou kromě převažujících dispozitivních norem také kogentní normy (</a:t>
            </a:r>
            <a:r>
              <a:rPr lang="cs-CZ" b="1" kern="0" dirty="0">
                <a:solidFill>
                  <a:schemeClr val="accent2"/>
                </a:solidFill>
              </a:rPr>
              <a:t>ochrana slabší smluvní strany – spotřebitele</a:t>
            </a:r>
            <a:r>
              <a:rPr lang="cs-CZ" kern="0" dirty="0"/>
              <a:t>) </a:t>
            </a:r>
          </a:p>
          <a:p>
            <a:r>
              <a:rPr lang="cs-CZ" sz="2400" kern="0" dirty="0">
                <a:solidFill>
                  <a:schemeClr val="tx2"/>
                </a:solidFill>
              </a:rPr>
              <a:t>mezi fyzickými osobami, kteří nejsou podnikatelé </a:t>
            </a:r>
          </a:p>
          <a:p>
            <a:pPr lvl="1"/>
            <a:r>
              <a:rPr lang="cs-CZ" kern="0" dirty="0"/>
              <a:t>občanské právo</a:t>
            </a:r>
          </a:p>
          <a:p>
            <a:pPr lvl="1"/>
            <a:r>
              <a:rPr lang="cs-CZ" kern="0" dirty="0"/>
              <a:t>občanský zákoník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41700374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797C55-333E-788E-1583-3403DFFC66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JUDr. Malachta - KOV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A35BF9-902B-82FA-9D3C-35C1D43378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50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17D2D9-47F8-46CD-6959-AE73B6F7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U </a:t>
            </a:r>
            <a:r>
              <a:rPr lang="cs-CZ" dirty="0">
                <a:solidFill>
                  <a:srgbClr val="C00000"/>
                </a:solidFill>
              </a:rPr>
              <a:t>kadeřnice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F3FE791-8DE5-EC4C-AA15-C5243BFB62F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i="1" dirty="0"/>
              <a:t>Byl(a) jste u kadeřnice/kadeřníka/holiče. Jakou smlouvu jste spolu uzavřeli?</a:t>
            </a:r>
            <a:endParaRPr lang="cs-CZ" i="1"/>
          </a:p>
          <a:p>
            <a:pPr>
              <a:spcAft>
                <a:spcPts val="600"/>
              </a:spcAft>
            </a:pPr>
            <a:r>
              <a:rPr lang="cs-CZ" i="1" dirty="0"/>
              <a:t>Co když nejste spokojeni s účesem? Máte nějaká práva – nároky?</a:t>
            </a:r>
            <a:endParaRPr lang="cs-CZ" i="1"/>
          </a:p>
        </p:txBody>
      </p:sp>
      <p:pic>
        <p:nvPicPr>
          <p:cNvPr id="1026" name="Picture 2" descr="Pánské účesy a střihy vlasů | Philips">
            <a:extLst>
              <a:ext uri="{FF2B5EF4-FFF2-40B4-BE49-F238E27FC236}">
                <a16:creationId xmlns:a16="http://schemas.microsoft.com/office/drawing/2014/main" id="{7E42AF4F-DCFC-E6A1-2D05-651EDD052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4" r="-2" b="3953"/>
          <a:stretch/>
        </p:blipFill>
        <p:spPr bwMode="auto">
          <a:xfrm>
            <a:off x="6183547" y="1171576"/>
            <a:ext cx="5219998" cy="41399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375447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748EC2-84E0-4FA4-8D8E-47B2603173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74F32F-9895-4FBA-9C1D-A50A892DA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C9F89C-2342-4FAD-84A9-E501B4C7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Smlouva o dílo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CBD6FE1-A16F-4A2E-A8AB-2A2ED85975E0}"/>
              </a:ext>
            </a:extLst>
          </p:cNvPr>
          <p:cNvSpPr txBox="1"/>
          <p:nvPr/>
        </p:nvSpPr>
        <p:spPr>
          <a:xfrm>
            <a:off x="719999" y="1556473"/>
            <a:ext cx="1075319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Smlouvou o dílo se zhotovitel zavazuje provést na svůj náklad a nebezpečí pro objednatele dílo a objednatel se zavazuje dílo převzít a zaplatit cenu. </a:t>
            </a:r>
          </a:p>
          <a:p>
            <a:pPr algn="ctr"/>
            <a:r>
              <a:rPr lang="cs-CZ" dirty="0">
                <a:latin typeface="+mn-lt"/>
              </a:rPr>
              <a:t>(§ 2586 OZ) </a:t>
            </a:r>
          </a:p>
        </p:txBody>
      </p:sp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883E26BD-8CE0-48ED-8E2A-A3374F48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2966800"/>
            <a:ext cx="10753200" cy="11344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může mít různé podoby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co vše může být dílem?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bez bližšího výkladu, přesahuje rámec výkladu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 marL="720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16103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1C29F7-FB3D-458B-98E9-8C48E81ACC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E5CA2F-A7A1-48E6-B063-AF4ABDE7E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CE8641-9C59-4A57-9D71-BBD6F068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C00000"/>
                </a:solidFill>
              </a:rPr>
              <a:t>U </a:t>
            </a:r>
            <a:r>
              <a:rPr lang="cs-CZ" dirty="0">
                <a:solidFill>
                  <a:srgbClr val="C00000"/>
                </a:solidFill>
              </a:rPr>
              <a:t>kadeřnice II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8C45D2-B56A-4AC8-BDCA-AED418039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070267" cy="2338131"/>
          </a:xfrm>
        </p:spPr>
        <p:txBody>
          <a:bodyPr/>
          <a:lstStyle/>
          <a:p>
            <a:pPr marL="72000" indent="0" algn="just">
              <a:buNone/>
            </a:pPr>
            <a:r>
              <a:rPr lang="cs-CZ" i="1" dirty="0"/>
              <a:t>Jste objednán(a) už tři týdny na střih ke kadeřnici na dne 13.4.2023 na 15:00. Ráno se vzbudíte a zjistíte, že přijít nemůžete. Může po Vás kadeřnice chtít nahradit škodu za to, že nepřijdete a jí tam unikne zisk, protože takto „narychlo“ po Vás volné místo neobsadí?</a:t>
            </a:r>
            <a:endParaRPr lang="en-US" i="1" dirty="0"/>
          </a:p>
        </p:txBody>
      </p:sp>
      <p:pic>
        <p:nvPicPr>
          <p:cNvPr id="2050" name="Picture 2" descr="Otazník, Otazník png | PNGEgg">
            <a:extLst>
              <a:ext uri="{FF2B5EF4-FFF2-40B4-BE49-F238E27FC236}">
                <a16:creationId xmlns:a16="http://schemas.microsoft.com/office/drawing/2014/main" id="{9EA6FD60-795B-4F3F-9B7A-2F68E4FE1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066" y="2265836"/>
            <a:ext cx="3972983" cy="220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582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C68974-E9DD-453C-9FD8-16C906BFD3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836D4E-9B72-40FE-8EB3-D2F2919C0E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F3EB7C-424A-4102-834A-C5EDD385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Jedná se o porušení smlouvy?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365C8D-EB36-47A1-B79E-E3E07031D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 záleží….. </a:t>
            </a:r>
            <a:r>
              <a:rPr lang="cs-CZ" dirty="0">
                <a:solidFill>
                  <a:schemeClr val="tx2"/>
                </a:solidFill>
              </a:rPr>
              <a:t>§ 2913 OZ – porušení smluvní povinnosti</a:t>
            </a:r>
          </a:p>
          <a:p>
            <a:pPr algn="just"/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 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Poruší-li strana povinnost ze smlouvy, nahradí škodu 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 toho vzniklou druhé straně nebo i osobě, jejímuž zájmu mělo splnění ujednané povinnosti zjevně sloužit.</a:t>
            </a:r>
          </a:p>
          <a:p>
            <a:pPr algn="just"/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 Povinnosti k náhradě 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 škůdce zprostí, prokáže-li, 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že mu ve splnění povinnosti ze smlouvy dočasně nebo trvale zabránila mimořádná nepředvídatelná a nepřekonatelná překážka vzniklá </a:t>
            </a:r>
            <a:r>
              <a:rPr lang="cs-CZ" sz="200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nezávisle na jeho vůli</a:t>
            </a:r>
            <a:r>
              <a:rPr lang="cs-CZ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Překážka vzniklá ze škůdcových osobních poměrů nebo vzniklá až v době, kdy byl škůdce s plněním smluvené povinnosti v prodlení, ani překážka, kterou byl škůdce podle smlouvy povinen překonat, ho však povinnosti k náhradě nezprostí.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358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735BBD-DA71-432C-B8C8-83FF32954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795CE6-CA18-4A2D-8D6D-3B875490B3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289719-AC92-455F-8471-59E6FF49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 náhrady škody ještě jeden slide, byť mimo smlouvy aneb </a:t>
            </a:r>
            <a:r>
              <a:rPr lang="cs-CZ" dirty="0">
                <a:solidFill>
                  <a:srgbClr val="C00000"/>
                </a:solidFill>
              </a:rPr>
              <a:t>kdo „ručí“ za odložené věci?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F1C4BC81-6C37-43F3-BC03-BD5435E6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2310558"/>
            <a:ext cx="10753200" cy="3678798"/>
          </a:xfrm>
        </p:spPr>
        <p:txBody>
          <a:bodyPr/>
          <a:lstStyle/>
          <a:p>
            <a:r>
              <a:rPr lang="cs-CZ" i="1" dirty="0"/>
              <a:t>Jste v restauraci a odložíte si kabát na věšák, který se nachází u vstupu. Zjistíte, že kabát Vám někdo ukradl (nebo třeba zašpinil). „Čí je to chyba, kdo za to může?“ Můžete chtít po restauraci náhradu škody?</a:t>
            </a:r>
          </a:p>
        </p:txBody>
      </p:sp>
      <p:pic>
        <p:nvPicPr>
          <p:cNvPr id="9" name="Picture 2" descr="Za odložené věci ručí, i když tvrdí opak — ČT24 — Česká televize">
            <a:extLst>
              <a:ext uri="{FF2B5EF4-FFF2-40B4-BE49-F238E27FC236}">
                <a16:creationId xmlns:a16="http://schemas.microsoft.com/office/drawing/2014/main" id="{3B892B7F-F5A0-443E-A1F8-3F6F36DCE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66" y="4149957"/>
            <a:ext cx="3400134" cy="191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edule ZA ODLOŽENÉ VĚCI NERUČÍME 1">
            <a:extLst>
              <a:ext uri="{FF2B5EF4-FFF2-40B4-BE49-F238E27FC236}">
                <a16:creationId xmlns:a16="http://schemas.microsoft.com/office/drawing/2014/main" id="{E103C959-675E-4530-AB80-55F4243C4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22" y="3828932"/>
            <a:ext cx="2791813" cy="279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267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0F08A3-CA2C-37C6-289D-709BCA6D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 - KOV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EFFBD9-7B82-019B-9982-4C2229A668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A983B5-10EE-8A7F-7000-19EE3ED4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2945 OZ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223E04-B6B8-D7EF-B0FB-67F3EA0F1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i="1" dirty="0"/>
              <a:t>Je-li s provozováním nějaké činnosti </a:t>
            </a:r>
            <a:r>
              <a:rPr lang="cs-CZ" sz="2000" b="1" i="1" dirty="0">
                <a:solidFill>
                  <a:schemeClr val="tx2"/>
                </a:solidFill>
              </a:rPr>
              <a:t>zpravidla spojeno odkládání věcí </a:t>
            </a:r>
            <a:r>
              <a:rPr lang="cs-CZ" sz="2000" i="1" dirty="0"/>
              <a:t>a byla-li věc odložena </a:t>
            </a:r>
            <a:r>
              <a:rPr lang="cs-CZ" sz="2000" b="1" i="1" dirty="0">
                <a:solidFill>
                  <a:schemeClr val="tx2"/>
                </a:solidFill>
              </a:rPr>
              <a:t>na místě k tomu určeném </a:t>
            </a:r>
            <a:r>
              <a:rPr lang="cs-CZ" sz="2000" i="1" dirty="0"/>
              <a:t>nebo </a:t>
            </a:r>
            <a:r>
              <a:rPr lang="cs-CZ" sz="2000" b="1" i="1" dirty="0">
                <a:solidFill>
                  <a:schemeClr val="tx2"/>
                </a:solidFill>
              </a:rPr>
              <a:t>na místě, kam se takové věci obvykle ukládají</a:t>
            </a:r>
            <a:r>
              <a:rPr lang="cs-CZ" sz="2000" i="1" dirty="0"/>
              <a:t>, nahradí provozovatel poškození, ztrátu nebo zničení věci tomu, kdo ji odložil, popřípadě vlastníku věci. Stejně nahradí škodu provozovatel hlídaných garáží nebo zařízení podobného druhu, jedná-li se o dopravní prostředky v nich umístěné a o jejich příslušenství.</a:t>
            </a:r>
          </a:p>
          <a:p>
            <a:r>
              <a:rPr lang="cs-CZ" sz="2000" i="1" dirty="0"/>
              <a:t>Neuplatní-li se právo na náhradu škody </a:t>
            </a:r>
            <a:r>
              <a:rPr lang="cs-CZ" sz="2000" b="1" i="1" dirty="0">
                <a:solidFill>
                  <a:schemeClr val="tx2"/>
                </a:solidFill>
              </a:rPr>
              <a:t>u provozovatele bez zbytečného odkladu</a:t>
            </a:r>
            <a:r>
              <a:rPr lang="cs-CZ" sz="2000" i="1" dirty="0"/>
              <a:t>, soud je nepřizná, pokud provozovatel namítne, že právo nebylo uplatněno včas. Nejpozději lze právo na náhradu škody uplatnit </a:t>
            </a:r>
            <a:r>
              <a:rPr lang="cs-CZ" sz="2000" b="1" i="1" dirty="0">
                <a:solidFill>
                  <a:schemeClr val="tx2"/>
                </a:solidFill>
              </a:rPr>
              <a:t>do patnácti dnů po dni, kdy se poškozený o škodě musel dozvědět.</a:t>
            </a:r>
          </a:p>
          <a:p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C24BD79-C998-4F5C-AB0E-1BE04C8FBE08}"/>
              </a:ext>
            </a:extLst>
          </p:cNvPr>
          <p:cNvSpPr/>
          <p:nvPr/>
        </p:nvSpPr>
        <p:spPr bwMode="auto">
          <a:xfrm>
            <a:off x="2734733" y="5621868"/>
            <a:ext cx="7823200" cy="787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Ať si „neručí“, ale stejně „odpovídá“ za škodu 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sym typeface="Wingdings" panose="05000000000000000000" pitchFamily="2" charset="2"/>
              </a:rPr>
              <a:t></a:t>
            </a: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94323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748EC2-84E0-4FA4-8D8E-47B2603173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74F32F-9895-4FBA-9C1D-A50A892DA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C9F89C-2342-4FAD-84A9-E501B4C7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smlouva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9BC31B-79ED-48FF-B45F-41BD00CF8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336800"/>
            <a:ext cx="10753200" cy="2929467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působnost </a:t>
            </a:r>
            <a:r>
              <a:rPr lang="cs-CZ" sz="2000" dirty="0">
                <a:solidFill>
                  <a:schemeClr val="tx2"/>
                </a:solidFill>
              </a:rPr>
              <a:t>zákoníku práce </a:t>
            </a:r>
            <a:r>
              <a:rPr lang="cs-CZ" sz="2000" dirty="0"/>
              <a:t>(262/2006 Sb.)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pracovní poměr </a:t>
            </a:r>
            <a:r>
              <a:rPr lang="cs-CZ" sz="2000" dirty="0"/>
              <a:t>– zakládá se pracovní smlouvou mezi zaměstnavatelem a zaměstnancem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pracovní smlouva musí být sjednána </a:t>
            </a:r>
            <a:r>
              <a:rPr lang="cs-CZ" sz="2000" dirty="0">
                <a:solidFill>
                  <a:schemeClr val="tx2"/>
                </a:solidFill>
              </a:rPr>
              <a:t>písemně </a:t>
            </a:r>
            <a:r>
              <a:rPr lang="cs-CZ" sz="2000" dirty="0"/>
              <a:t>a musí obsahovat:</a:t>
            </a:r>
          </a:p>
          <a:p>
            <a:pPr lvl="1"/>
            <a:r>
              <a:rPr lang="cs-CZ" dirty="0">
                <a:solidFill>
                  <a:schemeClr val="tx2"/>
                </a:solidFill>
                <a:ea typeface="+mn-ea"/>
                <a:cs typeface="+mn-cs"/>
              </a:rPr>
              <a:t>druh práce </a:t>
            </a:r>
            <a:r>
              <a:rPr lang="cs-CZ" dirty="0">
                <a:ea typeface="+mn-ea"/>
                <a:cs typeface="+mn-cs"/>
              </a:rPr>
              <a:t>– musí být sjednáno určitě (učitel, asistent pedagoga apod.)</a:t>
            </a:r>
          </a:p>
          <a:p>
            <a:pPr lvl="1"/>
            <a:r>
              <a:rPr lang="cs-CZ" dirty="0">
                <a:solidFill>
                  <a:schemeClr val="tx2"/>
                </a:solidFill>
                <a:ea typeface="+mn-ea"/>
                <a:cs typeface="+mn-cs"/>
              </a:rPr>
              <a:t>místo nebo místa výkonu práce </a:t>
            </a:r>
            <a:r>
              <a:rPr lang="cs-CZ" dirty="0">
                <a:ea typeface="+mn-ea"/>
                <a:cs typeface="+mn-cs"/>
              </a:rPr>
              <a:t>– př. adresa školy, příp. někam do doložky ve smlouvě sjednat práci z domova – pro „nepřímou“ pedagogickou činnost</a:t>
            </a:r>
          </a:p>
          <a:p>
            <a:pPr lvl="1"/>
            <a:r>
              <a:rPr lang="cs-CZ" dirty="0">
                <a:solidFill>
                  <a:schemeClr val="tx2"/>
                </a:solidFill>
                <a:ea typeface="+mn-ea"/>
                <a:cs typeface="+mn-cs"/>
              </a:rPr>
              <a:t>den nástupu do práce </a:t>
            </a:r>
            <a:r>
              <a:rPr lang="cs-CZ" dirty="0">
                <a:ea typeface="+mn-ea"/>
                <a:cs typeface="+mn-cs"/>
              </a:rPr>
              <a:t>– tímto dnem vzniká pracovní poměr (ne podpisem smlouvy)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další doložky ve smlouvě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pokud zaměstnanec nenastoupí, lze odstoupit od smlouvy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 marL="72000" indent="0">
              <a:buNone/>
            </a:pPr>
            <a:endParaRPr lang="en-US" sz="24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CBD6FE1-A16F-4A2E-A8AB-2A2ED85975E0}"/>
              </a:ext>
            </a:extLst>
          </p:cNvPr>
          <p:cNvSpPr txBox="1"/>
          <p:nvPr/>
        </p:nvSpPr>
        <p:spPr>
          <a:xfrm>
            <a:off x="719400" y="1392974"/>
            <a:ext cx="1075319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Pracovní poměr, jakož i práva a povinnosti zaměstnance a zaměstnavatele z pracovního poměru upravuje jiný zákon. </a:t>
            </a:r>
            <a:r>
              <a:rPr lang="cs-CZ" dirty="0">
                <a:latin typeface="+mn-lt"/>
              </a:rPr>
              <a:t>(§ 2401 OZ) </a:t>
            </a:r>
          </a:p>
        </p:txBody>
      </p:sp>
    </p:spTree>
    <p:extLst>
      <p:ext uri="{BB962C8B-B14F-4D97-AF65-F5344CB8AC3E}">
        <p14:creationId xmlns:p14="http://schemas.microsoft.com/office/powerpoint/2010/main" val="20582526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D69A23-2050-4FD1-BDAD-0F538CF053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1EE187-4F35-4E73-83F9-98DF28944E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7BC217-0815-4E09-BC55-6A4555921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78000"/>
            <a:ext cx="10862400" cy="59466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b="1" dirty="0">
                <a:solidFill>
                  <a:srgbClr val="C00000"/>
                </a:solidFill>
              </a:rPr>
              <a:t>rozvázání pracovního poměru</a:t>
            </a:r>
            <a:r>
              <a:rPr lang="cs-CZ" sz="2800" dirty="0"/>
              <a:t> (§ 48 zákoníku práce)</a:t>
            </a:r>
            <a:endParaRPr lang="cs-CZ" sz="2800" b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dirty="0">
                <a:solidFill>
                  <a:srgbClr val="C00000"/>
                </a:solidFill>
              </a:rPr>
              <a:t>						</a:t>
            </a:r>
            <a:r>
              <a:rPr lang="cs-CZ" sz="1800" dirty="0"/>
              <a:t>dále: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					- uplynutím sjednané doby, pokud jde 							o pracovní poměr na dobu určitou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					-smrtí zaměstnance (zaměstnavatele dle podmínek)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					- skončením pobytu na území ČR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						- vyhoštěním z území ČR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blíže bereme v právní volitelce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zde jen upozornění: </a:t>
            </a:r>
            <a:r>
              <a:rPr lang="cs-CZ" sz="2400" i="1" dirty="0"/>
              <a:t>„Dal jsem výpověď dohodou“ </a:t>
            </a:r>
            <a:r>
              <a:rPr lang="cs-CZ" sz="2400" dirty="0"/>
              <a:t>– je nesmysl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další formy: </a:t>
            </a:r>
            <a:r>
              <a:rPr lang="cs-CZ" sz="2400" dirty="0">
                <a:solidFill>
                  <a:schemeClr val="tx2"/>
                </a:solidFill>
              </a:rPr>
              <a:t>dohody konaných o pracích mimo pracovní poměr</a:t>
            </a:r>
            <a:r>
              <a:rPr lang="cs-CZ" sz="2400" dirty="0"/>
              <a:t>: DPP, DPČ – bude změna zákoníku práce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napojení na učitele: § 23a zákona o pedagogických pracovnících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upravuje pracovní poměr na dobu určitou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nejméně 12 měsíců </a:t>
            </a:r>
            <a:r>
              <a:rPr lang="cs-CZ" sz="1800" dirty="0"/>
              <a:t>(ochrana před rozvázáním pracovního poměru „před prázdninami“), lze opakovat nejvýše 2x – celkem tedy 3 roky</a:t>
            </a:r>
          </a:p>
          <a:p>
            <a:pPr lvl="1"/>
            <a:r>
              <a:rPr lang="cs-CZ" sz="1800" dirty="0"/>
              <a:t>to neplatí, pokud:</a:t>
            </a:r>
          </a:p>
          <a:p>
            <a:pPr lvl="2"/>
            <a:r>
              <a:rPr lang="cs-CZ" sz="1400" dirty="0"/>
              <a:t>se jedná o náhradu za dočasně nepřítomného pracovníka</a:t>
            </a:r>
          </a:p>
          <a:p>
            <a:pPr lvl="2"/>
            <a:r>
              <a:rPr lang="cs-CZ" sz="1400" dirty="0"/>
              <a:t>není splněn předpoklad odborné kvalifikace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 marL="72000" indent="0">
              <a:buNone/>
            </a:pPr>
            <a:endParaRPr lang="en-US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0F1D581-7368-42AB-817F-9C788C7967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752537"/>
              </p:ext>
            </p:extLst>
          </p:nvPr>
        </p:nvGraphicFramePr>
        <p:xfrm>
          <a:off x="1642533" y="863598"/>
          <a:ext cx="3970867" cy="2116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0290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323F8E-8E16-47E8-9221-DA22C48E9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91E29E-525C-4DCC-8B80-C839A667DE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B72C50-F1C5-40C8-A818-14B76231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  <a:br>
              <a:rPr lang="cs-CZ" dirty="0"/>
            </a:br>
            <a:r>
              <a:rPr lang="cs-CZ" sz="3600" dirty="0"/>
              <a:t>malachta@mail.muni.cz</a:t>
            </a:r>
            <a:endParaRPr lang="cs-CZ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C05DAB0B-16A4-4C9B-B402-1FE983AB1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526" y="4781436"/>
            <a:ext cx="11361600" cy="698497"/>
          </a:xfrm>
        </p:spPr>
        <p:txBody>
          <a:bodyPr/>
          <a:lstStyle/>
          <a:p>
            <a:r>
              <a:rPr lang="cs-CZ" dirty="0"/>
              <a:t>Obrázky staženy z </a:t>
            </a:r>
            <a:r>
              <a:rPr lang="cs-CZ" dirty="0" err="1"/>
              <a:t>google</a:t>
            </a:r>
            <a:r>
              <a:rPr lang="cs-CZ" dirty="0"/>
              <a:t> obrázků</a:t>
            </a:r>
          </a:p>
        </p:txBody>
      </p:sp>
    </p:spTree>
    <p:extLst>
      <p:ext uri="{BB962C8B-B14F-4D97-AF65-F5344CB8AC3E}">
        <p14:creationId xmlns:p14="http://schemas.microsoft.com/office/powerpoint/2010/main" val="160203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DB64D2-54F0-45FD-BB78-4BEB941E08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D85610-CAC4-4687-895C-A9DC07385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17F7330-D6AE-456C-980E-DF038DE7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Proces uzavírání smlouvy</a:t>
            </a:r>
          </a:p>
        </p:txBody>
      </p:sp>
    </p:spTree>
    <p:extLst>
      <p:ext uri="{BB962C8B-B14F-4D97-AF65-F5344CB8AC3E}">
        <p14:creationId xmlns:p14="http://schemas.microsoft.com/office/powerpoint/2010/main" val="319492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CE6A60-E041-46F9-9EB1-2D09D25FB2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CFD20C-FA8E-4130-A347-874D45D5D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182E46-4D49-4CDB-8911-53C686605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789D234-ECB2-4BDA-9754-B619841015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566195"/>
              </p:ext>
            </p:extLst>
          </p:nvPr>
        </p:nvGraphicFramePr>
        <p:xfrm>
          <a:off x="721062" y="3032851"/>
          <a:ext cx="10752138" cy="278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33D0F513-7B0C-463F-9C82-7E778FFEABE1}"/>
              </a:ext>
            </a:extLst>
          </p:cNvPr>
          <p:cNvSpPr txBox="1">
            <a:spLocks/>
          </p:cNvSpPr>
          <p:nvPr/>
        </p:nvSpPr>
        <p:spPr>
          <a:xfrm>
            <a:off x="664938" y="1728789"/>
            <a:ext cx="10753200" cy="971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kontraktační proces = proces uzavírání smlouvy</a:t>
            </a:r>
          </a:p>
          <a:p>
            <a:r>
              <a:rPr lang="cs-CZ" sz="2400" kern="0" dirty="0"/>
              <a:t>§ 1731 a násl. občanského zákoníku</a:t>
            </a:r>
          </a:p>
        </p:txBody>
      </p:sp>
    </p:spTree>
    <p:extLst>
      <p:ext uri="{BB962C8B-B14F-4D97-AF65-F5344CB8AC3E}">
        <p14:creationId xmlns:p14="http://schemas.microsoft.com/office/powerpoint/2010/main" val="409431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046B2F-BF6E-48DF-84E8-EE9653EB17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Radovan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A20C88-3B0D-4B68-9952-308E59C52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7" name="Zástupný symbol pro obsah 5">
            <a:extLst>
              <a:ext uri="{FF2B5EF4-FFF2-40B4-BE49-F238E27FC236}">
                <a16:creationId xmlns:a16="http://schemas.microsoft.com/office/drawing/2014/main" id="{09352216-6DEC-46B4-96EE-D77B48E42048}"/>
              </a:ext>
            </a:extLst>
          </p:cNvPr>
          <p:cNvSpPr txBox="1">
            <a:spLocks/>
          </p:cNvSpPr>
          <p:nvPr/>
        </p:nvSpPr>
        <p:spPr>
          <a:xfrm>
            <a:off x="540000" y="90789"/>
            <a:ext cx="10944699" cy="16204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800" b="1" kern="0" dirty="0">
                <a:solidFill>
                  <a:srgbClr val="0000DC"/>
                </a:solidFill>
              </a:rPr>
              <a:t>Nabídka (návrh na uzavření smlouvy, oferta) 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1800" kern="0" dirty="0"/>
              <a:t>určená jedné nebo několika určitým osobám (</a:t>
            </a:r>
            <a:r>
              <a:rPr lang="cs-CZ" sz="1800" b="1" kern="0" dirty="0">
                <a:solidFill>
                  <a:srgbClr val="C00000"/>
                </a:solidFill>
              </a:rPr>
              <a:t>personální určitost</a:t>
            </a:r>
            <a:r>
              <a:rPr lang="cs-CZ" sz="1800" kern="0" dirty="0"/>
              <a:t>)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1800" kern="0" dirty="0"/>
              <a:t>projev </a:t>
            </a:r>
            <a:r>
              <a:rPr lang="cs-CZ" sz="1800" b="1" kern="0" dirty="0">
                <a:solidFill>
                  <a:srgbClr val="C00000"/>
                </a:solidFill>
              </a:rPr>
              <a:t>vůle</a:t>
            </a:r>
            <a:r>
              <a:rPr lang="cs-CZ" sz="1800" kern="0" dirty="0"/>
              <a:t> navrhovatele </a:t>
            </a:r>
            <a:r>
              <a:rPr lang="cs-CZ" sz="1800" b="1" kern="0" dirty="0">
                <a:solidFill>
                  <a:srgbClr val="C00000"/>
                </a:solidFill>
              </a:rPr>
              <a:t>být zavázán </a:t>
            </a:r>
            <a:r>
              <a:rPr lang="cs-CZ" sz="1800" kern="0" dirty="0"/>
              <a:t>nabídkou v případě přijetí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1800" kern="0" dirty="0"/>
              <a:t>dostatečně určitá (</a:t>
            </a:r>
            <a:r>
              <a:rPr lang="cs-CZ" sz="1800" b="1" kern="0" dirty="0">
                <a:solidFill>
                  <a:srgbClr val="C00000"/>
                </a:solidFill>
              </a:rPr>
              <a:t>obsahová určitost</a:t>
            </a:r>
            <a:r>
              <a:rPr lang="cs-CZ" sz="1800" kern="0" dirty="0"/>
              <a:t>) – podstatné náležitosti daného typu smlouvy</a:t>
            </a:r>
          </a:p>
          <a:p>
            <a:pPr marL="7200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800" kern="0" dirty="0"/>
              <a:t>Tyto podmínky musí být splněny, jinak se o nabídku nejedná.</a:t>
            </a:r>
          </a:p>
        </p:txBody>
      </p:sp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id="{A2C45CCC-FA28-46B5-88D1-1A8407E303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4303" y="1855362"/>
            <a:ext cx="10944698" cy="13208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800" b="1" dirty="0">
                <a:solidFill>
                  <a:srgbClr val="0000DC"/>
                </a:solidFill>
              </a:rPr>
              <a:t>Možnosti dalšího vývoje nabídky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solidFill>
                  <a:schemeClr val="tx2"/>
                </a:solidFill>
              </a:rPr>
              <a:t>Navrhovatel: </a:t>
            </a:r>
            <a:r>
              <a:rPr lang="cs-CZ" sz="1800" dirty="0"/>
              <a:t>zrušení (než nabídka dojde osobě, které je určena), odvolání (pokud je odvolatelná – lze do doby, než adresát odešle přijetí; typicky neodvolatelnost: </a:t>
            </a:r>
            <a:r>
              <a:rPr lang="cs-CZ" sz="1800" i="1" dirty="0"/>
              <a:t>„Návrhem se cítíme vázáni do 19.dubna 2023.“</a:t>
            </a: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>
                <a:solidFill>
                  <a:schemeClr val="tx2"/>
                </a:solidFill>
              </a:rPr>
              <a:t>Adresát: </a:t>
            </a:r>
            <a:r>
              <a:rPr lang="cs-CZ" sz="1800" dirty="0"/>
              <a:t>odmítnutí, přijetí (vs. pozdní přijetí, vs. přijetí se změnami či dodatky)</a:t>
            </a:r>
          </a:p>
        </p:txBody>
      </p:sp>
      <p:sp>
        <p:nvSpPr>
          <p:cNvPr id="11" name="Zástupný symbol pro obsah 3">
            <a:extLst>
              <a:ext uri="{FF2B5EF4-FFF2-40B4-BE49-F238E27FC236}">
                <a16:creationId xmlns:a16="http://schemas.microsoft.com/office/drawing/2014/main" id="{A3394C99-8928-46C4-959A-E56EADE2A47F}"/>
              </a:ext>
            </a:extLst>
          </p:cNvPr>
          <p:cNvSpPr txBox="1">
            <a:spLocks/>
          </p:cNvSpPr>
          <p:nvPr/>
        </p:nvSpPr>
        <p:spPr>
          <a:xfrm>
            <a:off x="524302" y="3301568"/>
            <a:ext cx="10944699" cy="2287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800" b="1" dirty="0">
                <a:solidFill>
                  <a:srgbClr val="0000DC"/>
                </a:solidFill>
              </a:rPr>
              <a:t>Přijetí nabídky</a:t>
            </a:r>
            <a:endParaRPr lang="cs-CZ" sz="1800" dirty="0">
              <a:solidFill>
                <a:srgbClr val="0000DC"/>
              </a:solidFill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1800" kern="0" dirty="0"/>
              <a:t>způsoby přijetí (prohlášení – tj. výslovně, konkludentně – zaplatíme kupní cenu, nastoupíme do MHD), nelze mlčky (mlčení neznamená souhlas!), ústní nabídka musí být přijata hned!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kern="0" dirty="0"/>
              <a:t>musí být </a:t>
            </a:r>
            <a:r>
              <a:rPr lang="cs-CZ" sz="1800" b="1" kern="0" dirty="0">
                <a:solidFill>
                  <a:srgbClr val="C00000"/>
                </a:solidFill>
              </a:rPr>
              <a:t>včasné </a:t>
            </a:r>
            <a:r>
              <a:rPr lang="cs-CZ" sz="1800" kern="0" dirty="0"/>
              <a:t>(pokud není, tak pozdní přijetí – dvě situace – „je to naše vina“ vs. „není“) </a:t>
            </a:r>
            <a:endParaRPr lang="cs-CZ" sz="1800" b="1" kern="0" dirty="0">
              <a:solidFill>
                <a:srgbClr val="C00000"/>
              </a:solidFill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1800" kern="0" dirty="0"/>
              <a:t>musí být </a:t>
            </a:r>
            <a:r>
              <a:rPr lang="cs-CZ" sz="1800" b="1" kern="0" dirty="0">
                <a:solidFill>
                  <a:srgbClr val="C00000"/>
                </a:solidFill>
              </a:rPr>
              <a:t>bezvýhradné </a:t>
            </a:r>
            <a:r>
              <a:rPr lang="cs-CZ" sz="1800" kern="0" dirty="0"/>
              <a:t>(přijetí se změnami/dodatky/odchýlení – záleží, zda se jedná o podstatné/nepodstatné změny podmínky nabídky; pokud nepodstatné – jedná se o přijetí nabídky (ledaže vyrozumíme jinak); pokud podstatné – jedná se o protinávrh (novou nabídku) a role stran se obrací a čekáme, až se shodnou projevy vůle)</a:t>
            </a:r>
          </a:p>
        </p:txBody>
      </p:sp>
      <p:sp>
        <p:nvSpPr>
          <p:cNvPr id="12" name="Zástupný symbol pro obsah 3">
            <a:extLst>
              <a:ext uri="{FF2B5EF4-FFF2-40B4-BE49-F238E27FC236}">
                <a16:creationId xmlns:a16="http://schemas.microsoft.com/office/drawing/2014/main" id="{A342C9AD-BC58-45B2-B86D-C636870DCAFE}"/>
              </a:ext>
            </a:extLst>
          </p:cNvPr>
          <p:cNvSpPr txBox="1">
            <a:spLocks/>
          </p:cNvSpPr>
          <p:nvPr/>
        </p:nvSpPr>
        <p:spPr>
          <a:xfrm>
            <a:off x="540000" y="5753312"/>
            <a:ext cx="10943500" cy="949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800" b="1" dirty="0">
                <a:solidFill>
                  <a:srgbClr val="0000DC"/>
                </a:solidFill>
              </a:rPr>
              <a:t>Okamžik vzniku smlouvy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Přijetí nabídky se stane účinným – vyjádření včasného a bezvýhradného souhlasu </a:t>
            </a:r>
            <a:r>
              <a:rPr lang="cs-CZ" sz="1800" b="1" dirty="0">
                <a:solidFill>
                  <a:srgbClr val="C00000"/>
                </a:solidFill>
              </a:rPr>
              <a:t>dojde navrhovateli </a:t>
            </a:r>
            <a:r>
              <a:rPr lang="cs-CZ" sz="1800" dirty="0"/>
              <a:t>(teorii dojití) – shodné projevy vůle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BE442324-90AA-4137-898D-0BE0912ECE16}"/>
              </a:ext>
            </a:extLst>
          </p:cNvPr>
          <p:cNvSpPr/>
          <p:nvPr/>
        </p:nvSpPr>
        <p:spPr bwMode="auto">
          <a:xfrm>
            <a:off x="11553825" y="1327507"/>
            <a:ext cx="484632" cy="97840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F5178612-1950-4DB0-8C9D-557D1EB34AEA}"/>
              </a:ext>
            </a:extLst>
          </p:cNvPr>
          <p:cNvSpPr/>
          <p:nvPr/>
        </p:nvSpPr>
        <p:spPr bwMode="auto">
          <a:xfrm>
            <a:off x="11553825" y="4445327"/>
            <a:ext cx="484632" cy="97840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</a:endParaRP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193705BD-CA8D-440A-B117-DA7DFE371017}"/>
              </a:ext>
            </a:extLst>
          </p:cNvPr>
          <p:cNvSpPr/>
          <p:nvPr/>
        </p:nvSpPr>
        <p:spPr bwMode="auto">
          <a:xfrm>
            <a:off x="11553825" y="2939796"/>
            <a:ext cx="484632" cy="978408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9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FC1A43-CAA2-41EF-B6B8-A78546EFD6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Radovan Malachta, KMEP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5721CF-7093-40D1-BF92-F0D591E9F9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13163EB-6C6F-48B9-BFE8-19AD08D7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Platnost vs. účinnost smlouvy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901D67C-3362-44BC-A89D-D5296FBF458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platnost smlouvy</a:t>
            </a:r>
          </a:p>
          <a:p>
            <a:pPr lvl="1"/>
            <a:r>
              <a:rPr lang="cs-CZ" dirty="0"/>
              <a:t>smlouva splňuje všechny povinné náležitosti</a:t>
            </a:r>
          </a:p>
          <a:p>
            <a:pPr lvl="1"/>
            <a:r>
              <a:rPr lang="cs-CZ" dirty="0"/>
              <a:t>dojde ke shodě (konsensu) smluvních stran</a:t>
            </a:r>
          </a:p>
          <a:p>
            <a:pPr lvl="1"/>
            <a:r>
              <a:rPr lang="cs-CZ" dirty="0"/>
              <a:t>nevyvolává ještě právní následky (vznik, změnu, zánik práv a povinností)</a:t>
            </a:r>
          </a:p>
          <a:p>
            <a:pPr lvl="1"/>
            <a:r>
              <a:rPr lang="cs-CZ" dirty="0"/>
              <a:t>na internetu se běžně uvádí: podpisem poslední smluvní strany – není to přesné</a:t>
            </a:r>
          </a:p>
          <a:p>
            <a:r>
              <a:rPr lang="cs-CZ" dirty="0">
                <a:solidFill>
                  <a:schemeClr val="tx2"/>
                </a:solidFill>
              </a:rPr>
              <a:t>účinnost smlouvy</a:t>
            </a:r>
          </a:p>
          <a:p>
            <a:pPr lvl="1"/>
            <a:r>
              <a:rPr lang="cs-CZ" dirty="0"/>
              <a:t>vyvolává právní následky (vznik, změna, zánik práv a povinností)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/>
              <a:t>platnost a účinnost může splývat v jeden okamžik</a:t>
            </a:r>
          </a:p>
          <a:p>
            <a:r>
              <a:rPr lang="cs-CZ" dirty="0"/>
              <a:t>nemusí (dnes podepíšu nájemní smlouvu, ale byt budu užívat od začátku následujícího měsíce)</a:t>
            </a:r>
          </a:p>
        </p:txBody>
      </p:sp>
    </p:spTree>
    <p:extLst>
      <p:ext uri="{BB962C8B-B14F-4D97-AF65-F5344CB8AC3E}">
        <p14:creationId xmlns:p14="http://schemas.microsoft.com/office/powerpoint/2010/main" val="171016471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19</TotalTime>
  <Words>5584</Words>
  <Application>Microsoft Office PowerPoint</Application>
  <PresentationFormat>Širokoúhlá obrazovka</PresentationFormat>
  <Paragraphs>582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5" baseType="lpstr">
      <vt:lpstr>Arial</vt:lpstr>
      <vt:lpstr>Arial</vt:lpstr>
      <vt:lpstr>Calibri</vt:lpstr>
      <vt:lpstr>Tahoma</vt:lpstr>
      <vt:lpstr>Times New Roman</vt:lpstr>
      <vt:lpstr>Wingdings</vt:lpstr>
      <vt:lpstr>Prezentace_MU_CZ</vt:lpstr>
      <vt:lpstr>Smlouvy – základní přehled   </vt:lpstr>
      <vt:lpstr>Úvod   P.S.: Prezentace není didakticky vhodná, obsahuje více textu než by měla (slouží mj. pro pondělní skupiny, kterým odpadá výuka)</vt:lpstr>
      <vt:lpstr>Pojem smluvní závazek </vt:lpstr>
      <vt:lpstr>Smlouva</vt:lpstr>
      <vt:lpstr>Mezi kým se smlouvy uzavírají</vt:lpstr>
      <vt:lpstr>Proces uzavírání smlouvy</vt:lpstr>
      <vt:lpstr>Základ</vt:lpstr>
      <vt:lpstr>Prezentace aplikace PowerPoint</vt:lpstr>
      <vt:lpstr>Platnost vs. účinnost smlouvy</vt:lpstr>
      <vt:lpstr>Příklad 1</vt:lpstr>
      <vt:lpstr>Příklad 2</vt:lpstr>
      <vt:lpstr>Příklad 3</vt:lpstr>
      <vt:lpstr>Zvláštní způsoby uzavírání smluv</vt:lpstr>
      <vt:lpstr>Obchodní podmínky</vt:lpstr>
      <vt:lpstr>Obchodní podmínky (nejen kupní smlouvy)</vt:lpstr>
      <vt:lpstr>Různé ke smlouvě</vt:lpstr>
      <vt:lpstr>Jak jsou tedy upravena práva a povinnosti stran smlouvy?</vt:lpstr>
      <vt:lpstr>Jinými slovy</vt:lpstr>
      <vt:lpstr>Forma smlouvy</vt:lpstr>
      <vt:lpstr>Základní zásada</vt:lpstr>
      <vt:lpstr>Lze smlouvu později změnit?</vt:lpstr>
      <vt:lpstr>Zánik smlouvy?</vt:lpstr>
      <vt:lpstr>Příklad 4 – odstoupení, nebo výpověď?</vt:lpstr>
      <vt:lpstr>Pravidla v občanském zákoníku</vt:lpstr>
      <vt:lpstr>Jednotlivé smluvní typy</vt:lpstr>
      <vt:lpstr>Přehled smluv v občanském zákoníku</vt:lpstr>
      <vt:lpstr>Nájemní smlouva</vt:lpstr>
      <vt:lpstr>Nájemní smlouva – pokračování </vt:lpstr>
      <vt:lpstr>Nájem bytu a nájem domu</vt:lpstr>
      <vt:lpstr>Co zvířátka v nájemních smlouvách?</vt:lpstr>
      <vt:lpstr>§ 2258 OZ</vt:lpstr>
      <vt:lpstr>Co povinnost vymalovat po skončení nájmu?</vt:lpstr>
      <vt:lpstr>Skončení nájmu bytu/domu</vt:lpstr>
      <vt:lpstr>Podobné smluvní typy</vt:lpstr>
      <vt:lpstr>Kupní smlouva</vt:lpstr>
      <vt:lpstr>Spotřebitelské kupní smlouvy</vt:lpstr>
      <vt:lpstr>Prezentace aplikace PowerPoint</vt:lpstr>
      <vt:lpstr>Prezentace aplikace PowerPoint</vt:lpstr>
      <vt:lpstr>Prezentace aplikace PowerPoint</vt:lpstr>
      <vt:lpstr>Prezentace aplikace PowerPoint</vt:lpstr>
      <vt:lpstr>Vzor odstoupení ze stránek ČOI – zboží/internet</vt:lpstr>
      <vt:lpstr>Doplnění </vt:lpstr>
      <vt:lpstr>Tyto pojmy umíte vysvětlit?</vt:lpstr>
      <vt:lpstr>Reklamace</vt:lpstr>
      <vt:lpstr>Reklamace </vt:lpstr>
      <vt:lpstr>Délka</vt:lpstr>
      <vt:lpstr>Příklady</vt:lpstr>
      <vt:lpstr>Přepravní smlouva – přeprava osob</vt:lpstr>
      <vt:lpstr>Darovací smlouva</vt:lpstr>
      <vt:lpstr>U kadeřnice</vt:lpstr>
      <vt:lpstr>Smlouva o dílo</vt:lpstr>
      <vt:lpstr>U kadeřnice II</vt:lpstr>
      <vt:lpstr>Jedná se o porušení smlouvy?</vt:lpstr>
      <vt:lpstr>U náhrady škody ještě jeden slide, byť mimo smlouvy aneb kdo „ručí“ za odložené věci?</vt:lpstr>
      <vt:lpstr>§ 2945 OZ</vt:lpstr>
      <vt:lpstr>Pracovní smlouva</vt:lpstr>
      <vt:lpstr>Prezentace aplikace PowerPoint</vt:lpstr>
      <vt:lpstr>Děkuji za pozornost malachta@mail.muni.cz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 a právo Úvodní seminář</dc:title>
  <dc:creator>Radovan Malachta</dc:creator>
  <cp:lastModifiedBy>Radovan Malachta</cp:lastModifiedBy>
  <cp:revision>225</cp:revision>
  <cp:lastPrinted>1601-01-01T00:00:00Z</cp:lastPrinted>
  <dcterms:created xsi:type="dcterms:W3CDTF">2022-02-12T19:12:13Z</dcterms:created>
  <dcterms:modified xsi:type="dcterms:W3CDTF">2023-04-13T14:35:39Z</dcterms:modified>
</cp:coreProperties>
</file>