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6"/>
  </p:notesMasterIdLst>
  <p:sldIdLst>
    <p:sldId id="256" r:id="rId3"/>
    <p:sldId id="266" r:id="rId4"/>
    <p:sldId id="257" r:id="rId5"/>
    <p:sldId id="258" r:id="rId6"/>
    <p:sldId id="268" r:id="rId7"/>
    <p:sldId id="267" r:id="rId8"/>
    <p:sldId id="259" r:id="rId9"/>
    <p:sldId id="260" r:id="rId10"/>
    <p:sldId id="269" r:id="rId11"/>
    <p:sldId id="262" r:id="rId12"/>
    <p:sldId id="264" r:id="rId13"/>
    <p:sldId id="270" r:id="rId14"/>
    <p:sldId id="271" r:id="rId15"/>
    <p:sldId id="275" r:id="rId16"/>
    <p:sldId id="277" r:id="rId17"/>
    <p:sldId id="279" r:id="rId18"/>
    <p:sldId id="281" r:id="rId19"/>
    <p:sldId id="282" r:id="rId20"/>
    <p:sldId id="284" r:id="rId21"/>
    <p:sldId id="285" r:id="rId22"/>
    <p:sldId id="287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4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7CDFD6-3549-4AF6-AB43-7A4C964CD8D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BC9ABC-78F8-402A-B67F-21BB37C98F7C}">
      <dgm:prSet phldrT="[Текст]" custT="1"/>
      <dgm:spPr/>
      <dgm:t>
        <a:bodyPr/>
        <a:lstStyle/>
        <a:p>
          <a:r>
            <a:rPr lang="ru-RU" sz="2000" b="1" i="0" baseline="0" dirty="0"/>
            <a:t>Корнель</a:t>
          </a:r>
        </a:p>
        <a:p>
          <a:r>
            <a:rPr lang="ru-RU" sz="2000" b="1" i="0" baseline="0" dirty="0" err="1"/>
            <a:t>Буало</a:t>
          </a:r>
          <a:endParaRPr lang="ru-RU" sz="2000" b="1" i="0" baseline="0" dirty="0"/>
        </a:p>
      </dgm:t>
    </dgm:pt>
    <dgm:pt modelId="{F76F3ADC-0D2C-4767-96B0-1F314C16AA1C}" type="parTrans" cxnId="{062F5A81-18F8-444E-955C-9EAFE01B47A1}">
      <dgm:prSet/>
      <dgm:spPr/>
      <dgm:t>
        <a:bodyPr/>
        <a:lstStyle/>
        <a:p>
          <a:endParaRPr lang="ru-RU"/>
        </a:p>
      </dgm:t>
    </dgm:pt>
    <dgm:pt modelId="{659F30C6-3443-42F8-9F8D-5854F39B30C1}" type="sibTrans" cxnId="{062F5A81-18F8-444E-955C-9EAFE01B47A1}">
      <dgm:prSet/>
      <dgm:spPr/>
      <dgm:t>
        <a:bodyPr/>
        <a:lstStyle/>
        <a:p>
          <a:endParaRPr lang="ru-RU"/>
        </a:p>
      </dgm:t>
    </dgm:pt>
    <dgm:pt modelId="{A0D77EF7-F1AF-4B56-A8BC-061AD841F2AA}">
      <dgm:prSet phldrT="[Текст]" custT="1"/>
      <dgm:spPr/>
      <dgm:t>
        <a:bodyPr/>
        <a:lstStyle/>
        <a:p>
          <a:r>
            <a:rPr lang="ru-RU" sz="2000" b="1" i="0" baseline="0" dirty="0"/>
            <a:t>Сумароков</a:t>
          </a:r>
        </a:p>
        <a:p>
          <a:r>
            <a:rPr lang="ru-RU" sz="2000" b="1" i="0" baseline="0" dirty="0"/>
            <a:t>Херасков</a:t>
          </a:r>
        </a:p>
        <a:p>
          <a:r>
            <a:rPr lang="ru-RU" sz="2000" b="1" i="0" baseline="0" dirty="0"/>
            <a:t>Ломоносов</a:t>
          </a:r>
        </a:p>
      </dgm:t>
    </dgm:pt>
    <dgm:pt modelId="{570B2879-84AD-4C5C-A07A-66531513D7EF}" type="parTrans" cxnId="{4247673B-5F83-49B9-BAB8-F276048A0BAF}">
      <dgm:prSet/>
      <dgm:spPr/>
      <dgm:t>
        <a:bodyPr/>
        <a:lstStyle/>
        <a:p>
          <a:endParaRPr lang="ru-RU"/>
        </a:p>
      </dgm:t>
    </dgm:pt>
    <dgm:pt modelId="{7614E850-2C40-4D6E-AE29-5A5D2D76478E}" type="sibTrans" cxnId="{4247673B-5F83-49B9-BAB8-F276048A0BAF}">
      <dgm:prSet/>
      <dgm:spPr/>
      <dgm:t>
        <a:bodyPr/>
        <a:lstStyle/>
        <a:p>
          <a:endParaRPr lang="ru-RU"/>
        </a:p>
      </dgm:t>
    </dgm:pt>
    <dgm:pt modelId="{F38711D4-9409-46DE-A98A-9E38352459D3}">
      <dgm:prSet phldrT="[Текст]" custT="1"/>
      <dgm:spPr/>
      <dgm:t>
        <a:bodyPr/>
        <a:lstStyle/>
        <a:p>
          <a:r>
            <a:rPr lang="ru-RU" sz="2000" b="1" i="0" baseline="0" dirty="0"/>
            <a:t>Мольер</a:t>
          </a:r>
        </a:p>
        <a:p>
          <a:r>
            <a:rPr lang="ru-RU" sz="2000" b="1" i="0" baseline="0" dirty="0"/>
            <a:t>Расин</a:t>
          </a:r>
        </a:p>
      </dgm:t>
    </dgm:pt>
    <dgm:pt modelId="{99FF1A83-9851-46E1-A6A2-8FEE03BBCBAC}" type="parTrans" cxnId="{27D7A6D3-5B48-4753-9B5D-DCD97400B5B4}">
      <dgm:prSet/>
      <dgm:spPr/>
      <dgm:t>
        <a:bodyPr/>
        <a:lstStyle/>
        <a:p>
          <a:endParaRPr lang="ru-RU"/>
        </a:p>
      </dgm:t>
    </dgm:pt>
    <dgm:pt modelId="{3D81DD53-8758-468B-B257-6E0D58D2F180}" type="sibTrans" cxnId="{27D7A6D3-5B48-4753-9B5D-DCD97400B5B4}">
      <dgm:prSet/>
      <dgm:spPr/>
      <dgm:t>
        <a:bodyPr/>
        <a:lstStyle/>
        <a:p>
          <a:endParaRPr lang="ru-RU"/>
        </a:p>
      </dgm:t>
    </dgm:pt>
    <dgm:pt modelId="{A4938DDA-DA36-4473-B442-F8B561EC1292}">
      <dgm:prSet phldrT="[Текст]" custT="1"/>
      <dgm:spPr/>
      <dgm:t>
        <a:bodyPr/>
        <a:lstStyle/>
        <a:p>
          <a:endParaRPr lang="ru-RU" sz="2000" b="1" i="0" baseline="0" dirty="0"/>
        </a:p>
        <a:p>
          <a:r>
            <a:rPr lang="ru-RU" sz="2000" b="1" i="0" baseline="0" dirty="0"/>
            <a:t>Державин</a:t>
          </a:r>
        </a:p>
        <a:p>
          <a:r>
            <a:rPr lang="ru-RU" sz="2000" b="1" i="0" baseline="0" dirty="0"/>
            <a:t>Фонвизин</a:t>
          </a:r>
        </a:p>
        <a:p>
          <a:r>
            <a:rPr lang="ru-RU" sz="2000" b="1" i="0" baseline="0" dirty="0"/>
            <a:t>Княжнин</a:t>
          </a:r>
        </a:p>
        <a:p>
          <a:endParaRPr lang="ru-RU" sz="2000" b="1" i="0" baseline="0" dirty="0"/>
        </a:p>
      </dgm:t>
    </dgm:pt>
    <dgm:pt modelId="{B9F4A380-D0D1-4696-BE92-0A67064538E0}" type="parTrans" cxnId="{D08E69CC-1F9D-45FF-BB84-5AA48ED93477}">
      <dgm:prSet/>
      <dgm:spPr/>
      <dgm:t>
        <a:bodyPr/>
        <a:lstStyle/>
        <a:p>
          <a:endParaRPr lang="ru-RU"/>
        </a:p>
      </dgm:t>
    </dgm:pt>
    <dgm:pt modelId="{1155A463-90E0-4C0C-AB22-C456C140B77E}" type="sibTrans" cxnId="{D08E69CC-1F9D-45FF-BB84-5AA48ED93477}">
      <dgm:prSet/>
      <dgm:spPr/>
      <dgm:t>
        <a:bodyPr/>
        <a:lstStyle/>
        <a:p>
          <a:endParaRPr lang="ru-RU"/>
        </a:p>
      </dgm:t>
    </dgm:pt>
    <dgm:pt modelId="{065D832F-E1DB-450A-BB99-A28F4A7B8360}">
      <dgm:prSet phldrT="[Текст]" custT="1"/>
      <dgm:spPr/>
      <dgm:t>
        <a:bodyPr/>
        <a:lstStyle/>
        <a:p>
          <a:r>
            <a:rPr lang="ru-RU" sz="2000" b="1" i="0" baseline="0" dirty="0"/>
            <a:t>Представители классицизма</a:t>
          </a:r>
        </a:p>
      </dgm:t>
    </dgm:pt>
    <dgm:pt modelId="{4C279B11-CA87-429A-92D9-126F436E6FEE}" type="parTrans" cxnId="{AE193278-5E9F-4107-8D8E-B68A73DAEB0E}">
      <dgm:prSet/>
      <dgm:spPr/>
      <dgm:t>
        <a:bodyPr/>
        <a:lstStyle/>
        <a:p>
          <a:endParaRPr lang="ru-RU"/>
        </a:p>
      </dgm:t>
    </dgm:pt>
    <dgm:pt modelId="{9E632EC5-7712-4B7D-9C9E-93BF5F91EDC2}" type="sibTrans" cxnId="{AE193278-5E9F-4107-8D8E-B68A73DAEB0E}">
      <dgm:prSet/>
      <dgm:spPr/>
      <dgm:t>
        <a:bodyPr/>
        <a:lstStyle/>
        <a:p>
          <a:endParaRPr lang="ru-RU"/>
        </a:p>
      </dgm:t>
    </dgm:pt>
    <dgm:pt modelId="{A5B6E978-5F7A-46BF-A581-F77CAA7AB7DA}" type="pres">
      <dgm:prSet presAssocID="{6C7CDFD6-3549-4AF6-AB43-7A4C964CD8DD}" presName="diagram" presStyleCnt="0">
        <dgm:presLayoutVars>
          <dgm:dir/>
          <dgm:resizeHandles val="exact"/>
        </dgm:presLayoutVars>
      </dgm:prSet>
      <dgm:spPr/>
    </dgm:pt>
    <dgm:pt modelId="{3D97F3E3-6E1E-4B07-97A9-7AF2EBA48516}" type="pres">
      <dgm:prSet presAssocID="{2DBC9ABC-78F8-402A-B67F-21BB37C98F7C}" presName="node" presStyleLbl="node1" presStyleIdx="0" presStyleCnt="5">
        <dgm:presLayoutVars>
          <dgm:bulletEnabled val="1"/>
        </dgm:presLayoutVars>
      </dgm:prSet>
      <dgm:spPr/>
    </dgm:pt>
    <dgm:pt modelId="{2D0420B0-C88C-4215-92E5-533063768B58}" type="pres">
      <dgm:prSet presAssocID="{659F30C6-3443-42F8-9F8D-5854F39B30C1}" presName="sibTrans" presStyleCnt="0"/>
      <dgm:spPr/>
    </dgm:pt>
    <dgm:pt modelId="{4DC6A828-300C-4D53-B2B1-36243D35EB9E}" type="pres">
      <dgm:prSet presAssocID="{A0D77EF7-F1AF-4B56-A8BC-061AD841F2AA}" presName="node" presStyleLbl="node1" presStyleIdx="1" presStyleCnt="5">
        <dgm:presLayoutVars>
          <dgm:bulletEnabled val="1"/>
        </dgm:presLayoutVars>
      </dgm:prSet>
      <dgm:spPr/>
    </dgm:pt>
    <dgm:pt modelId="{74B793F8-89D6-4C88-A4A9-19BA43DF9FCE}" type="pres">
      <dgm:prSet presAssocID="{7614E850-2C40-4D6E-AE29-5A5D2D76478E}" presName="sibTrans" presStyleCnt="0"/>
      <dgm:spPr/>
    </dgm:pt>
    <dgm:pt modelId="{2F6339DD-A489-4533-A0BF-509F64B73B3D}" type="pres">
      <dgm:prSet presAssocID="{F38711D4-9409-46DE-A98A-9E38352459D3}" presName="node" presStyleLbl="node1" presStyleIdx="2" presStyleCnt="5">
        <dgm:presLayoutVars>
          <dgm:bulletEnabled val="1"/>
        </dgm:presLayoutVars>
      </dgm:prSet>
      <dgm:spPr/>
    </dgm:pt>
    <dgm:pt modelId="{772314F7-A747-497A-A555-5D94AEBC189C}" type="pres">
      <dgm:prSet presAssocID="{3D81DD53-8758-468B-B257-6E0D58D2F180}" presName="sibTrans" presStyleCnt="0"/>
      <dgm:spPr/>
    </dgm:pt>
    <dgm:pt modelId="{203EB2E0-C17F-4F81-886C-826BB1957518}" type="pres">
      <dgm:prSet presAssocID="{A4938DDA-DA36-4473-B442-F8B561EC1292}" presName="node" presStyleLbl="node1" presStyleIdx="3" presStyleCnt="5">
        <dgm:presLayoutVars>
          <dgm:bulletEnabled val="1"/>
        </dgm:presLayoutVars>
      </dgm:prSet>
      <dgm:spPr/>
    </dgm:pt>
    <dgm:pt modelId="{EE1561DD-E7F9-4808-A776-0497069C5CBF}" type="pres">
      <dgm:prSet presAssocID="{1155A463-90E0-4C0C-AB22-C456C140B77E}" presName="sibTrans" presStyleCnt="0"/>
      <dgm:spPr/>
    </dgm:pt>
    <dgm:pt modelId="{C1DA54EC-57A9-4D92-BA8A-B88396EFA753}" type="pres">
      <dgm:prSet presAssocID="{065D832F-E1DB-450A-BB99-A28F4A7B8360}" presName="node" presStyleLbl="node1" presStyleIdx="4" presStyleCnt="5">
        <dgm:presLayoutVars>
          <dgm:bulletEnabled val="1"/>
        </dgm:presLayoutVars>
      </dgm:prSet>
      <dgm:spPr/>
    </dgm:pt>
  </dgm:ptLst>
  <dgm:cxnLst>
    <dgm:cxn modelId="{D91F9A17-C773-4EE2-982E-811F98622AAC}" type="presOf" srcId="{F38711D4-9409-46DE-A98A-9E38352459D3}" destId="{2F6339DD-A489-4533-A0BF-509F64B73B3D}" srcOrd="0" destOrd="0" presId="urn:microsoft.com/office/officeart/2005/8/layout/default#1"/>
    <dgm:cxn modelId="{4247673B-5F83-49B9-BAB8-F276048A0BAF}" srcId="{6C7CDFD6-3549-4AF6-AB43-7A4C964CD8DD}" destId="{A0D77EF7-F1AF-4B56-A8BC-061AD841F2AA}" srcOrd="1" destOrd="0" parTransId="{570B2879-84AD-4C5C-A07A-66531513D7EF}" sibTransId="{7614E850-2C40-4D6E-AE29-5A5D2D76478E}"/>
    <dgm:cxn modelId="{AE193278-5E9F-4107-8D8E-B68A73DAEB0E}" srcId="{6C7CDFD6-3549-4AF6-AB43-7A4C964CD8DD}" destId="{065D832F-E1DB-450A-BB99-A28F4A7B8360}" srcOrd="4" destOrd="0" parTransId="{4C279B11-CA87-429A-92D9-126F436E6FEE}" sibTransId="{9E632EC5-7712-4B7D-9C9E-93BF5F91EDC2}"/>
    <dgm:cxn modelId="{062F5A81-18F8-444E-955C-9EAFE01B47A1}" srcId="{6C7CDFD6-3549-4AF6-AB43-7A4C964CD8DD}" destId="{2DBC9ABC-78F8-402A-B67F-21BB37C98F7C}" srcOrd="0" destOrd="0" parTransId="{F76F3ADC-0D2C-4767-96B0-1F314C16AA1C}" sibTransId="{659F30C6-3443-42F8-9F8D-5854F39B30C1}"/>
    <dgm:cxn modelId="{6E256297-BCA1-4CB2-91AB-4BA7191BC277}" type="presOf" srcId="{065D832F-E1DB-450A-BB99-A28F4A7B8360}" destId="{C1DA54EC-57A9-4D92-BA8A-B88396EFA753}" srcOrd="0" destOrd="0" presId="urn:microsoft.com/office/officeart/2005/8/layout/default#1"/>
    <dgm:cxn modelId="{A577B1AB-1565-42AA-BEBA-F852A70D0A87}" type="presOf" srcId="{2DBC9ABC-78F8-402A-B67F-21BB37C98F7C}" destId="{3D97F3E3-6E1E-4B07-97A9-7AF2EBA48516}" srcOrd="0" destOrd="0" presId="urn:microsoft.com/office/officeart/2005/8/layout/default#1"/>
    <dgm:cxn modelId="{D08E69CC-1F9D-45FF-BB84-5AA48ED93477}" srcId="{6C7CDFD6-3549-4AF6-AB43-7A4C964CD8DD}" destId="{A4938DDA-DA36-4473-B442-F8B561EC1292}" srcOrd="3" destOrd="0" parTransId="{B9F4A380-D0D1-4696-BE92-0A67064538E0}" sibTransId="{1155A463-90E0-4C0C-AB22-C456C140B77E}"/>
    <dgm:cxn modelId="{27D7A6D3-5B48-4753-9B5D-DCD97400B5B4}" srcId="{6C7CDFD6-3549-4AF6-AB43-7A4C964CD8DD}" destId="{F38711D4-9409-46DE-A98A-9E38352459D3}" srcOrd="2" destOrd="0" parTransId="{99FF1A83-9851-46E1-A6A2-8FEE03BBCBAC}" sibTransId="{3D81DD53-8758-468B-B257-6E0D58D2F180}"/>
    <dgm:cxn modelId="{EA2528DE-A00C-44FE-88E2-5E9AD3BAACBC}" type="presOf" srcId="{A0D77EF7-F1AF-4B56-A8BC-061AD841F2AA}" destId="{4DC6A828-300C-4D53-B2B1-36243D35EB9E}" srcOrd="0" destOrd="0" presId="urn:microsoft.com/office/officeart/2005/8/layout/default#1"/>
    <dgm:cxn modelId="{90AC14E4-6812-4A3D-BC8A-82200FC1AD17}" type="presOf" srcId="{A4938DDA-DA36-4473-B442-F8B561EC1292}" destId="{203EB2E0-C17F-4F81-886C-826BB1957518}" srcOrd="0" destOrd="0" presId="urn:microsoft.com/office/officeart/2005/8/layout/default#1"/>
    <dgm:cxn modelId="{6E1FF6E6-3982-48D3-ADCE-50C80AE13B55}" type="presOf" srcId="{6C7CDFD6-3549-4AF6-AB43-7A4C964CD8DD}" destId="{A5B6E978-5F7A-46BF-A581-F77CAA7AB7DA}" srcOrd="0" destOrd="0" presId="urn:microsoft.com/office/officeart/2005/8/layout/default#1"/>
    <dgm:cxn modelId="{CE556C8F-218C-4941-8288-18A55ECBBA9B}" type="presParOf" srcId="{A5B6E978-5F7A-46BF-A581-F77CAA7AB7DA}" destId="{3D97F3E3-6E1E-4B07-97A9-7AF2EBA48516}" srcOrd="0" destOrd="0" presId="urn:microsoft.com/office/officeart/2005/8/layout/default#1"/>
    <dgm:cxn modelId="{479758EB-66F6-40BC-BD34-C4442BDFB670}" type="presParOf" srcId="{A5B6E978-5F7A-46BF-A581-F77CAA7AB7DA}" destId="{2D0420B0-C88C-4215-92E5-533063768B58}" srcOrd="1" destOrd="0" presId="urn:microsoft.com/office/officeart/2005/8/layout/default#1"/>
    <dgm:cxn modelId="{215C9B7C-438E-45EC-97EC-41D3F21456DF}" type="presParOf" srcId="{A5B6E978-5F7A-46BF-A581-F77CAA7AB7DA}" destId="{4DC6A828-300C-4D53-B2B1-36243D35EB9E}" srcOrd="2" destOrd="0" presId="urn:microsoft.com/office/officeart/2005/8/layout/default#1"/>
    <dgm:cxn modelId="{AF73A5AC-4420-414B-AB0F-6DFA55E6BF6D}" type="presParOf" srcId="{A5B6E978-5F7A-46BF-A581-F77CAA7AB7DA}" destId="{74B793F8-89D6-4C88-A4A9-19BA43DF9FCE}" srcOrd="3" destOrd="0" presId="urn:microsoft.com/office/officeart/2005/8/layout/default#1"/>
    <dgm:cxn modelId="{92513624-C2B3-4DA5-A046-CF571E47E508}" type="presParOf" srcId="{A5B6E978-5F7A-46BF-A581-F77CAA7AB7DA}" destId="{2F6339DD-A489-4533-A0BF-509F64B73B3D}" srcOrd="4" destOrd="0" presId="urn:microsoft.com/office/officeart/2005/8/layout/default#1"/>
    <dgm:cxn modelId="{3BBC6BC5-9978-4012-A452-3A5716012BAE}" type="presParOf" srcId="{A5B6E978-5F7A-46BF-A581-F77CAA7AB7DA}" destId="{772314F7-A747-497A-A555-5D94AEBC189C}" srcOrd="5" destOrd="0" presId="urn:microsoft.com/office/officeart/2005/8/layout/default#1"/>
    <dgm:cxn modelId="{44B94A39-0AC9-48B9-B9F4-EC990C26AF3A}" type="presParOf" srcId="{A5B6E978-5F7A-46BF-A581-F77CAA7AB7DA}" destId="{203EB2E0-C17F-4F81-886C-826BB1957518}" srcOrd="6" destOrd="0" presId="urn:microsoft.com/office/officeart/2005/8/layout/default#1"/>
    <dgm:cxn modelId="{5781654E-0EE3-4F16-A419-236588EC7610}" type="presParOf" srcId="{A5B6E978-5F7A-46BF-A581-F77CAA7AB7DA}" destId="{EE1561DD-E7F9-4808-A776-0497069C5CBF}" srcOrd="7" destOrd="0" presId="urn:microsoft.com/office/officeart/2005/8/layout/default#1"/>
    <dgm:cxn modelId="{0DA78ACF-30B3-4FCB-8A02-11D975F3F3F0}" type="presParOf" srcId="{A5B6E978-5F7A-46BF-A581-F77CAA7AB7DA}" destId="{C1DA54EC-57A9-4D92-BA8A-B88396EFA753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7F3E3-6E1E-4B07-97A9-7AF2EBA48516}">
      <dsp:nvSpPr>
        <dsp:cNvPr id="0" name=""/>
        <dsp:cNvSpPr/>
      </dsp:nvSpPr>
      <dsp:spPr>
        <a:xfrm>
          <a:off x="857995" y="363"/>
          <a:ext cx="2131760" cy="12790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baseline="0" dirty="0"/>
            <a:t>Корнель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baseline="0" dirty="0" err="1"/>
            <a:t>Буало</a:t>
          </a:r>
          <a:endParaRPr lang="ru-RU" sz="2000" b="1" i="0" kern="1200" baseline="0" dirty="0"/>
        </a:p>
      </dsp:txBody>
      <dsp:txXfrm>
        <a:off x="857995" y="363"/>
        <a:ext cx="2131760" cy="1279056"/>
      </dsp:txXfrm>
    </dsp:sp>
    <dsp:sp modelId="{4DC6A828-300C-4D53-B2B1-36243D35EB9E}">
      <dsp:nvSpPr>
        <dsp:cNvPr id="0" name=""/>
        <dsp:cNvSpPr/>
      </dsp:nvSpPr>
      <dsp:spPr>
        <a:xfrm>
          <a:off x="3202932" y="363"/>
          <a:ext cx="2131760" cy="12790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baseline="0" dirty="0"/>
            <a:t>Сумароков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baseline="0" dirty="0"/>
            <a:t>Херасков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baseline="0" dirty="0"/>
            <a:t>Ломоносов</a:t>
          </a:r>
        </a:p>
      </dsp:txBody>
      <dsp:txXfrm>
        <a:off x="3202932" y="363"/>
        <a:ext cx="2131760" cy="1279056"/>
      </dsp:txXfrm>
    </dsp:sp>
    <dsp:sp modelId="{2F6339DD-A489-4533-A0BF-509F64B73B3D}">
      <dsp:nvSpPr>
        <dsp:cNvPr id="0" name=""/>
        <dsp:cNvSpPr/>
      </dsp:nvSpPr>
      <dsp:spPr>
        <a:xfrm>
          <a:off x="857995" y="1492595"/>
          <a:ext cx="2131760" cy="12790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baseline="0" dirty="0"/>
            <a:t>Мольер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baseline="0" dirty="0"/>
            <a:t>Расин</a:t>
          </a:r>
        </a:p>
      </dsp:txBody>
      <dsp:txXfrm>
        <a:off x="857995" y="1492595"/>
        <a:ext cx="2131760" cy="1279056"/>
      </dsp:txXfrm>
    </dsp:sp>
    <dsp:sp modelId="{203EB2E0-C17F-4F81-886C-826BB1957518}">
      <dsp:nvSpPr>
        <dsp:cNvPr id="0" name=""/>
        <dsp:cNvSpPr/>
      </dsp:nvSpPr>
      <dsp:spPr>
        <a:xfrm>
          <a:off x="3202932" y="1492595"/>
          <a:ext cx="2131760" cy="12790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i="0" kern="1200" baseline="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baseline="0" dirty="0"/>
            <a:t>Державин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baseline="0" dirty="0"/>
            <a:t>Фонвизин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baseline="0" dirty="0"/>
            <a:t>Княжнин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i="0" kern="1200" baseline="0" dirty="0"/>
        </a:p>
      </dsp:txBody>
      <dsp:txXfrm>
        <a:off x="3202932" y="1492595"/>
        <a:ext cx="2131760" cy="1279056"/>
      </dsp:txXfrm>
    </dsp:sp>
    <dsp:sp modelId="{C1DA54EC-57A9-4D92-BA8A-B88396EFA753}">
      <dsp:nvSpPr>
        <dsp:cNvPr id="0" name=""/>
        <dsp:cNvSpPr/>
      </dsp:nvSpPr>
      <dsp:spPr>
        <a:xfrm>
          <a:off x="2030463" y="2984828"/>
          <a:ext cx="2131760" cy="12790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baseline="0" dirty="0"/>
            <a:t>Представители классицизма</a:t>
          </a:r>
        </a:p>
      </dsp:txBody>
      <dsp:txXfrm>
        <a:off x="2030463" y="2984828"/>
        <a:ext cx="2131760" cy="1279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FC2E1-ED88-4765-AC1E-46EDC68EF5FA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51982-4944-4AD1-8A56-AEEFAEB84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299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1982-4944-4AD1-8A56-AEEFAEB846B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454545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1600200"/>
            <a:ext cx="328138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1535113"/>
            <a:ext cx="3140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57290" y="2174875"/>
            <a:ext cx="3140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000240"/>
            <a:ext cx="236537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3214686"/>
            <a:ext cx="2393975" cy="29114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5852" y="1600200"/>
            <a:ext cx="74009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F2B5D6F-AEEB-46B6-B931-09A45E1D96D4}" type="datetimeFigureOut">
              <a:rPr lang="ru-RU" smtClean="0"/>
              <a:pPr/>
              <a:t>17.03.2023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E8114A49-9AAE-4BCD-A998-EADD92D9F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2000"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60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http://tula-web.ru/photo/foto/zol444hl_1209209560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tula-web.ru/photo/foto/zol444hl_1209209560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11" Type="http://schemas.openxmlformats.org/officeDocument/2006/relationships/image" Target="../media/image23.jpeg"/><Relationship Id="rId5" Type="http://schemas.openxmlformats.org/officeDocument/2006/relationships/image" Target="../media/image18.jpeg"/><Relationship Id="rId10" Type="http://schemas.openxmlformats.org/officeDocument/2006/relationships/image" Target="../media/image5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1440159"/>
          </a:xfrm>
        </p:spPr>
        <p:txBody>
          <a:bodyPr>
            <a:normAutofit/>
          </a:bodyPr>
          <a:lstStyle/>
          <a:p>
            <a:r>
              <a:rPr lang="ru-RU" sz="3500" dirty="0"/>
              <a:t>Понятие о литературном направлении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2425824"/>
          </a:xfrm>
        </p:spPr>
        <p:txBody>
          <a:bodyPr/>
          <a:lstStyle/>
          <a:p>
            <a:endParaRPr lang="ru-RU" sz="2800" b="1" dirty="0"/>
          </a:p>
          <a:p>
            <a:endParaRPr lang="ru-RU" b="1" dirty="0"/>
          </a:p>
        </p:txBody>
      </p:sp>
    </p:spTree>
    <p:custDataLst>
      <p:tags r:id="rId1"/>
    </p:custDataLst>
  </p:cSld>
  <p:clrMapOvr>
    <a:masterClrMapping/>
  </p:clrMapOvr>
  <p:transition advClick="0" advTm="2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/>
              <a:t>Русская литература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995936" y="1916832"/>
            <a:ext cx="2232248" cy="115212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Н. М. Карамзин</a:t>
            </a: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3995936" y="2996952"/>
            <a:ext cx="2304256" cy="115212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А. Н. Радищев</a:t>
            </a: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4139952" y="4221088"/>
            <a:ext cx="2160240" cy="93610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В.В. Капнист</a:t>
            </a: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4139952" y="5229200"/>
            <a:ext cx="2232248" cy="64807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Н.А. Львов</a:t>
            </a:r>
          </a:p>
        </p:txBody>
      </p:sp>
      <p:sp>
        <p:nvSpPr>
          <p:cNvPr id="12" name="Выноска со стрелкой вправо 11"/>
          <p:cNvSpPr/>
          <p:nvPr/>
        </p:nvSpPr>
        <p:spPr>
          <a:xfrm>
            <a:off x="2267744" y="1700808"/>
            <a:ext cx="1800200" cy="424847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dirty="0"/>
              <a:t>представители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2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/>
              <a:t>Отличительные черты сентиментализма: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/>
              <a:t>Изображение человеческой психологии.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/>
              <a:t>Действия и поступки героев определяются с точки зрения чувств, преувеличенная чувствительность героев.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/>
              <a:t>Идеализация действительности.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/>
              <a:t>Субъективное изображение мира.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/>
              <a:t>В центре изображения – чувства, природа.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/>
              <a:t>Идеалом является нравственная чистота, неиспорченность.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/>
              <a:t>Значимость гражданской проблематики содержания.</a:t>
            </a:r>
          </a:p>
          <a:p>
            <a:pPr>
              <a:buFont typeface="Wingdings" pitchFamily="2" charset="2"/>
              <a:buChar char="v"/>
            </a:pPr>
            <a:endParaRPr lang="ru-RU" sz="2000" b="1" dirty="0"/>
          </a:p>
        </p:txBody>
      </p:sp>
      <p:pic>
        <p:nvPicPr>
          <p:cNvPr id="6" name="Содержимое 5" descr="http://go.mail.ru/imgpreview?key=http%3A//img15.nnm.ru/d/5/0/e/f/235d31ccd65e3cc82d9d11a7c19.jpg&amp;mb=imgdb_preview_102&amp;q=90&amp;w=200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63688" y="2420888"/>
            <a:ext cx="2376264" cy="1728192"/>
          </a:xfrm>
        </p:spPr>
      </p:pic>
    </p:spTree>
  </p:cSld>
  <p:clrMapOvr>
    <a:masterClrMapping/>
  </p:clrMapOvr>
  <p:transition advClick="0" advTm="2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/>
              <a:t>Литературные формы: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131840" y="1628800"/>
            <a:ext cx="2664296" cy="151216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эпос</a:t>
            </a: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3131840" y="3212976"/>
            <a:ext cx="2808312" cy="151216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лирика</a:t>
            </a: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3347864" y="4509120"/>
            <a:ext cx="2520280" cy="144016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драма</a:t>
            </a:r>
          </a:p>
        </p:txBody>
      </p:sp>
      <p:sp>
        <p:nvSpPr>
          <p:cNvPr id="12" name="Выноска со стрелкой вправо 11"/>
          <p:cNvSpPr/>
          <p:nvPr/>
        </p:nvSpPr>
        <p:spPr>
          <a:xfrm>
            <a:off x="1619672" y="1556792"/>
            <a:ext cx="1584176" cy="446449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dirty="0"/>
              <a:t>сентиментализм</a:t>
            </a:r>
          </a:p>
        </p:txBody>
      </p:sp>
      <p:sp>
        <p:nvSpPr>
          <p:cNvPr id="15" name="Выноска со стрелкой влево 14"/>
          <p:cNvSpPr/>
          <p:nvPr/>
        </p:nvSpPr>
        <p:spPr>
          <a:xfrm>
            <a:off x="5724128" y="1484784"/>
            <a:ext cx="2664296" cy="144016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Сентиментальная повесть,</a:t>
            </a:r>
          </a:p>
          <a:p>
            <a:pPr algn="ctr"/>
            <a:r>
              <a:rPr lang="ru-RU" dirty="0"/>
              <a:t>послание,</a:t>
            </a:r>
          </a:p>
          <a:p>
            <a:pPr algn="ctr"/>
            <a:r>
              <a:rPr lang="ru-RU" dirty="0"/>
              <a:t>путевые заметки</a:t>
            </a:r>
          </a:p>
        </p:txBody>
      </p:sp>
      <p:sp>
        <p:nvSpPr>
          <p:cNvPr id="16" name="Выноска со стрелкой влево 15"/>
          <p:cNvSpPr/>
          <p:nvPr/>
        </p:nvSpPr>
        <p:spPr>
          <a:xfrm>
            <a:off x="5868144" y="3501008"/>
            <a:ext cx="2520280" cy="1008112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Элегия,</a:t>
            </a:r>
          </a:p>
          <a:p>
            <a:pPr algn="ctr"/>
            <a:r>
              <a:rPr lang="ru-RU" dirty="0"/>
              <a:t>народные песни</a:t>
            </a:r>
          </a:p>
        </p:txBody>
      </p:sp>
      <p:sp>
        <p:nvSpPr>
          <p:cNvPr id="17" name="Выноска со стрелкой влево 16"/>
          <p:cNvSpPr/>
          <p:nvPr/>
        </p:nvSpPr>
        <p:spPr>
          <a:xfrm>
            <a:off x="5940152" y="4941168"/>
            <a:ext cx="2448272" cy="842392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Мещанская драма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2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551"/>
          </a:xfrm>
        </p:spPr>
        <p:txBody>
          <a:bodyPr>
            <a:normAutofit/>
          </a:bodyPr>
          <a:lstStyle/>
          <a:p>
            <a:r>
              <a:rPr lang="ru-RU" sz="3000" dirty="0"/>
              <a:t>Романтизм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2497832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i="1" dirty="0"/>
              <a:t>Течение в искусстве и литературе Западной Европы и России </a:t>
            </a:r>
            <a:r>
              <a:rPr lang="en-US" sz="2000" b="1" i="1" dirty="0"/>
              <a:t>XVIII-XIX </a:t>
            </a:r>
            <a:r>
              <a:rPr lang="ru-RU" sz="2000" b="1" i="1" dirty="0"/>
              <a:t>веков, состоящее в стремлении авторов противопоставить неудовлетворяющей их действительности необычные образы и сюжеты, подсказанные им жизненными явлениями. Художник-романтик стремится выразить в своих образах то, что он хочет видеть в жизни, что, по его мнению, должно быть основным, определяющим. Возник как реакция на рационализм.</a:t>
            </a:r>
          </a:p>
        </p:txBody>
      </p:sp>
      <p:pic>
        <p:nvPicPr>
          <p:cNvPr id="6" name="Рисунок 5" descr="Приглашаю к размышлениям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836712"/>
            <a:ext cx="25922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901014" cy="1224136"/>
          </a:xfrm>
        </p:spPr>
        <p:txBody>
          <a:bodyPr>
            <a:normAutofit/>
          </a:bodyPr>
          <a:lstStyle/>
          <a:p>
            <a:r>
              <a:rPr lang="ru-RU" sz="3000" dirty="0"/>
              <a:t>Представители романтизма: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63688" y="2420888"/>
          <a:ext cx="6552728" cy="3384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483">
                <a:tc>
                  <a:txBody>
                    <a:bodyPr/>
                    <a:lstStyle/>
                    <a:p>
                      <a:r>
                        <a:rPr lang="ru-RU" dirty="0"/>
                        <a:t>Зарубежная литература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Русская литература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483">
                <a:tc>
                  <a:txBody>
                    <a:bodyPr/>
                    <a:lstStyle/>
                    <a:p>
                      <a:r>
                        <a:rPr lang="ru-RU" dirty="0"/>
                        <a:t>Дж. Г. Байрон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В.А. Жуковский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483">
                <a:tc>
                  <a:txBody>
                    <a:bodyPr/>
                    <a:lstStyle/>
                    <a:p>
                      <a:r>
                        <a:rPr lang="ru-RU" dirty="0"/>
                        <a:t>И.</a:t>
                      </a:r>
                      <a:r>
                        <a:rPr lang="ru-RU" baseline="0" dirty="0"/>
                        <a:t> Гёте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К. Н. Батюшков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483">
                <a:tc>
                  <a:txBody>
                    <a:bodyPr/>
                    <a:lstStyle/>
                    <a:p>
                      <a:r>
                        <a:rPr lang="ru-RU" dirty="0"/>
                        <a:t>И. Шиллер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К. Ф. Рылеев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483">
                <a:tc>
                  <a:txBody>
                    <a:bodyPr/>
                    <a:lstStyle/>
                    <a:p>
                      <a:r>
                        <a:rPr lang="ru-RU" dirty="0"/>
                        <a:t>Э. Гофман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А. С. Пушкин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483">
                <a:tc>
                  <a:txBody>
                    <a:bodyPr/>
                    <a:lstStyle/>
                    <a:p>
                      <a:r>
                        <a:rPr lang="ru-RU" dirty="0"/>
                        <a:t>П. Шелли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М. Ю. Лермонтов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483">
                <a:tc>
                  <a:txBody>
                    <a:bodyPr/>
                    <a:lstStyle/>
                    <a:p>
                      <a:r>
                        <a:rPr lang="ru-RU" dirty="0"/>
                        <a:t>Ш. </a:t>
                      </a:r>
                      <a:r>
                        <a:rPr lang="ru-RU" dirty="0" err="1"/>
                        <a:t>Нодье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Н. В. Гоголь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 advTm="2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/>
              <a:t>Представители романтизма:</a:t>
            </a:r>
          </a:p>
        </p:txBody>
      </p:sp>
      <p:pic>
        <p:nvPicPr>
          <p:cNvPr id="3" name="Рисунок 2" descr="М.Ю. Лермонтов. В.А. Жуковский. А.С. Пушкин. А.А. Блок. М. Горький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844824"/>
            <a:ext cx="594042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а 9 из 8127">
            <a:hlinkClick r:id="rId4" tgtFrame="_blank"/>
          </p:cNvPr>
          <p:cNvPicPr/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2843808" y="3789041"/>
            <a:ext cx="1728192" cy="1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3168352" cy="2304256"/>
          </a:xfrm>
        </p:spPr>
        <p:txBody>
          <a:bodyPr>
            <a:normAutofit/>
          </a:bodyPr>
          <a:lstStyle/>
          <a:p>
            <a:r>
              <a:rPr lang="ru-RU" sz="2600" dirty="0"/>
              <a:t>Отличительные черты романтизма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i="1" dirty="0"/>
              <a:t>Необычность характеров, исключительность обстоятельств.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/>
              <a:t>Трагический поединок личности и судьбы.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/>
              <a:t>Свобода, мощь, неукротимость, вечное несогласие с окружающим -  вот основные характеристики романтического героя.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/>
              <a:t>Интерес ко всему экзотическому (пейзаж, события, люди), сильному яркому, возвышенному.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/>
              <a:t>Смешение высокого и низкого, трагического и комического, обыденного и необычного.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/>
              <a:t>Культ свободы: стремление личности к абсолютной свободе, к идеалу, к совершенству.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Данко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284984"/>
            <a:ext cx="237626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/>
              <a:t>Литературные формы:</a:t>
            </a:r>
          </a:p>
        </p:txBody>
      </p:sp>
      <p:pic>
        <p:nvPicPr>
          <p:cNvPr id="4" name="Содержимое 3" descr="C:\Users\user\AppData\Local\Microsoft\Windows\Temporary Internet Files\Content.IE5\978HPEC1\MC900440424[1].wmf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22413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Выноска со стрелкой вниз 7"/>
          <p:cNvSpPr/>
          <p:nvPr/>
        </p:nvSpPr>
        <p:spPr>
          <a:xfrm>
            <a:off x="3203848" y="1844824"/>
            <a:ext cx="2664296" cy="151216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эпос</a:t>
            </a: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3131840" y="3429000"/>
            <a:ext cx="2808312" cy="151216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лирика</a:t>
            </a: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3347864" y="4941168"/>
            <a:ext cx="2592288" cy="158417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драма</a:t>
            </a:r>
          </a:p>
        </p:txBody>
      </p:sp>
      <p:sp>
        <p:nvSpPr>
          <p:cNvPr id="12" name="Выноска со стрелкой вправо 11"/>
          <p:cNvSpPr/>
          <p:nvPr/>
        </p:nvSpPr>
        <p:spPr>
          <a:xfrm>
            <a:off x="1619672" y="1772816"/>
            <a:ext cx="1584176" cy="446449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dirty="0"/>
              <a:t>романтизм</a:t>
            </a:r>
          </a:p>
        </p:txBody>
      </p:sp>
      <p:sp>
        <p:nvSpPr>
          <p:cNvPr id="15" name="Выноска со стрелкой влево 14"/>
          <p:cNvSpPr/>
          <p:nvPr/>
        </p:nvSpPr>
        <p:spPr>
          <a:xfrm>
            <a:off x="5724128" y="1484784"/>
            <a:ext cx="2664296" cy="144016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Роман, повесть, баллады, думы ,</a:t>
            </a:r>
          </a:p>
          <a:p>
            <a:pPr algn="ctr"/>
            <a:r>
              <a:rPr lang="ru-RU" dirty="0"/>
              <a:t>поэмы</a:t>
            </a:r>
          </a:p>
        </p:txBody>
      </p:sp>
      <p:sp>
        <p:nvSpPr>
          <p:cNvPr id="16" name="Выноска со стрелкой влево 15"/>
          <p:cNvSpPr/>
          <p:nvPr/>
        </p:nvSpPr>
        <p:spPr>
          <a:xfrm>
            <a:off x="5940152" y="3140968"/>
            <a:ext cx="2664296" cy="1728192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Элегическая лирика, пейзажная лирика, философская лирика</a:t>
            </a:r>
          </a:p>
        </p:txBody>
      </p:sp>
      <p:sp>
        <p:nvSpPr>
          <p:cNvPr id="17" name="Выноска со стрелкой влево 16"/>
          <p:cNvSpPr/>
          <p:nvPr/>
        </p:nvSpPr>
        <p:spPr>
          <a:xfrm>
            <a:off x="5940152" y="5085184"/>
            <a:ext cx="2592288" cy="936104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Проблемно-историческая драма</a:t>
            </a:r>
          </a:p>
        </p:txBody>
      </p:sp>
    </p:spTree>
  </p:cSld>
  <p:clrMapOvr>
    <a:masterClrMapping/>
  </p:clrMapOvr>
  <p:transition advClick="0" advTm="2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251570"/>
          </a:xfrm>
        </p:spPr>
        <p:txBody>
          <a:bodyPr>
            <a:normAutofit/>
          </a:bodyPr>
          <a:lstStyle/>
          <a:p>
            <a:r>
              <a:rPr lang="ru-RU" sz="3000" dirty="0"/>
              <a:t>Реализм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/>
              <a:t>Течение в искусстве и литературе, основным принципом  которого  является наиболее полное и верное  отображение действительности посредством типизации. Появился  в России в </a:t>
            </a:r>
            <a:r>
              <a:rPr lang="en-US" sz="2000" b="1" i="1" dirty="0"/>
              <a:t>XIX </a:t>
            </a:r>
            <a:r>
              <a:rPr lang="ru-RU" sz="2000" b="1" i="1" dirty="0"/>
              <a:t> веке.</a:t>
            </a:r>
          </a:p>
        </p:txBody>
      </p:sp>
      <p:pic>
        <p:nvPicPr>
          <p:cNvPr id="4" name="Рисунок 3" descr="Реализм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836712"/>
            <a:ext cx="2115309" cy="18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/>
              <a:t>Реализм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923928" y="1484784"/>
            <a:ext cx="2232248" cy="115212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А. С. Грибоедов</a:t>
            </a: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3995936" y="2564904"/>
            <a:ext cx="2304256" cy="86409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А. С. Пушкин</a:t>
            </a: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4067944" y="3356992"/>
            <a:ext cx="2160240" cy="93610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М. Ю. Лермонтов</a:t>
            </a: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3995936" y="4221088"/>
            <a:ext cx="2232248" cy="72008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Н. В. Гоголь</a:t>
            </a:r>
          </a:p>
        </p:txBody>
      </p:sp>
      <p:sp>
        <p:nvSpPr>
          <p:cNvPr id="12" name="Выноска со стрелкой вправо 11"/>
          <p:cNvSpPr/>
          <p:nvPr/>
        </p:nvSpPr>
        <p:spPr>
          <a:xfrm>
            <a:off x="2267744" y="1700808"/>
            <a:ext cx="1800200" cy="424847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dirty="0"/>
              <a:t>представители</a:t>
            </a: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4067944" y="4869160"/>
            <a:ext cx="2232248" cy="7920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И. С. Тургенев</a:t>
            </a: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4067944" y="5589240"/>
            <a:ext cx="2232248" cy="7920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Л. Н. Толстой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2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000" dirty="0"/>
              <a:t>Литературное направление</a:t>
            </a:r>
            <a:br>
              <a:rPr lang="ru-RU" sz="3000" dirty="0"/>
            </a:br>
            <a:r>
              <a:rPr lang="ru-RU" sz="3000" dirty="0"/>
              <a:t>(метод)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b="1" dirty="0"/>
              <a:t>Основные принципы, которыми руководствуется писатель, отбирая, </a:t>
            </a:r>
          </a:p>
          <a:p>
            <a:r>
              <a:rPr lang="ru-RU" sz="2400" b="1" dirty="0"/>
              <a:t>обобщая, оценивая и изображая </a:t>
            </a:r>
          </a:p>
          <a:p>
            <a:r>
              <a:rPr lang="ru-RU" sz="2400" b="1" dirty="0"/>
              <a:t>в художественных образах</a:t>
            </a:r>
          </a:p>
          <a:p>
            <a:r>
              <a:rPr lang="ru-RU" sz="2400" b="1" dirty="0"/>
              <a:t> жизненные факты</a:t>
            </a:r>
          </a:p>
        </p:txBody>
      </p:sp>
    </p:spTree>
    <p:custDataLst>
      <p:tags r:id="rId1"/>
    </p:custDataLst>
  </p:cSld>
  <p:clrMapOvr>
    <a:masterClrMapping/>
  </p:clrMapOvr>
  <p:transition advClick="0" advTm="2000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/>
              <a:t>Представители реализма:</a:t>
            </a:r>
          </a:p>
        </p:txBody>
      </p:sp>
      <p:pic>
        <p:nvPicPr>
          <p:cNvPr id="3" name="Рисунок 2" descr="Реализм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556792"/>
            <a:ext cx="223224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Михаил Юрьевич Лермонтов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717032"/>
            <a:ext cx="814070" cy="90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Николай Васильевич Гоголь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556792"/>
            <a:ext cx="814070" cy="90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Александр Николаевич Островский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852936"/>
            <a:ext cx="814070" cy="90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Иван Сергеевич Тургенев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1844824"/>
            <a:ext cx="814070" cy="90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л Павлович Брюллов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2708920"/>
            <a:ext cx="899284" cy="90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artsait.ru/art/f/fedotov/img/1s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5013176"/>
            <a:ext cx="11521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Представители реализма в России.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264" y="3861048"/>
            <a:ext cx="1597464" cy="219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go4.imgsmail.ru/imgpreview?key=http%3A//upload.wikimedia.org/wikipedia/commons/thumb/5/5d/Maxim%5FGorky%5Fauthographed%5Fportrait%5F1.jpg/220px-Maxim%5FGorky%5Fauthographed%5Fportrait%5F1.jpg&amp;mb=imgdb_preview_68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27784" y="4005064"/>
            <a:ext cx="1964179" cy="208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3168352" cy="2088232"/>
          </a:xfrm>
        </p:spPr>
        <p:txBody>
          <a:bodyPr>
            <a:normAutofit/>
          </a:bodyPr>
          <a:lstStyle/>
          <a:p>
            <a:r>
              <a:rPr lang="ru-RU" sz="2600" dirty="0"/>
              <a:t>Отличительные черты реализма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i="1" dirty="0"/>
              <a:t>Изображение персонажей во взаимодействии с окружающим миром.</a:t>
            </a:r>
          </a:p>
          <a:p>
            <a:pPr>
              <a:buFont typeface="Wingdings" pitchFamily="2" charset="2"/>
              <a:buChar char="v"/>
            </a:pPr>
            <a:endParaRPr lang="ru-RU" sz="2000" b="1" i="1" dirty="0"/>
          </a:p>
          <a:p>
            <a:pPr>
              <a:buFont typeface="Wingdings" pitchFamily="2" charset="2"/>
              <a:buChar char="v"/>
            </a:pPr>
            <a:r>
              <a:rPr lang="ru-RU" sz="2000" b="1" i="1" dirty="0"/>
              <a:t>Для писателя важны детали интерьера, портрета, пейзажа.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/>
              <a:t>Типизация персонажей.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/>
              <a:t> Изображение характеров и событий в развитии.</a:t>
            </a:r>
          </a:p>
          <a:p>
            <a:pPr>
              <a:buFont typeface="Wingdings" pitchFamily="2" charset="2"/>
              <a:buChar char="v"/>
            </a:pPr>
            <a:endParaRPr lang="ru-RU" sz="2000" b="1" i="1" dirty="0"/>
          </a:p>
          <a:p>
            <a:pPr>
              <a:buFont typeface="Wingdings" pitchFamily="2" charset="2"/>
              <a:buChar char="v"/>
            </a:pPr>
            <a:r>
              <a:rPr lang="ru-RU" sz="2000" b="1" i="1" dirty="0"/>
              <a:t>Исторически конкретное общество, события, эпоха.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/>
              <a:t>В центре внимания конфликт: герой - общество</a:t>
            </a:r>
          </a:p>
          <a:p>
            <a:pPr>
              <a:buFont typeface="Wingdings" pitchFamily="2" charset="2"/>
              <a:buChar char="v"/>
            </a:pPr>
            <a:endParaRPr lang="ru-RU" sz="2000" b="1" i="1" dirty="0"/>
          </a:p>
          <a:p>
            <a:pPr>
              <a:buNone/>
            </a:pPr>
            <a:endParaRPr lang="ru-RU" sz="2000" b="1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Алексей Гаврилович Венециано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068960"/>
            <a:ext cx="252028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/>
              <a:t>Литературные формы: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131840" y="1628800"/>
            <a:ext cx="2664296" cy="151216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эпос</a:t>
            </a: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3131840" y="3212976"/>
            <a:ext cx="2808312" cy="158417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лирика</a:t>
            </a: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3275856" y="4869160"/>
            <a:ext cx="2520280" cy="144016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драма</a:t>
            </a:r>
          </a:p>
        </p:txBody>
      </p:sp>
      <p:sp>
        <p:nvSpPr>
          <p:cNvPr id="12" name="Выноска со стрелкой вправо 11"/>
          <p:cNvSpPr/>
          <p:nvPr/>
        </p:nvSpPr>
        <p:spPr>
          <a:xfrm>
            <a:off x="1619672" y="1556792"/>
            <a:ext cx="1584176" cy="446449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dirty="0"/>
              <a:t>реализм</a:t>
            </a:r>
          </a:p>
        </p:txBody>
      </p:sp>
      <p:sp>
        <p:nvSpPr>
          <p:cNvPr id="15" name="Выноска со стрелкой влево 14"/>
          <p:cNvSpPr/>
          <p:nvPr/>
        </p:nvSpPr>
        <p:spPr>
          <a:xfrm>
            <a:off x="5724128" y="1484784"/>
            <a:ext cx="2664296" cy="144016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Роман, </a:t>
            </a:r>
          </a:p>
          <a:p>
            <a:pPr algn="ctr"/>
            <a:r>
              <a:rPr lang="ru-RU" dirty="0"/>
              <a:t>повесть,</a:t>
            </a:r>
          </a:p>
          <a:p>
            <a:pPr algn="ctr"/>
            <a:r>
              <a:rPr lang="ru-RU" dirty="0"/>
              <a:t>поэма, рассказ</a:t>
            </a:r>
          </a:p>
        </p:txBody>
      </p:sp>
      <p:sp>
        <p:nvSpPr>
          <p:cNvPr id="16" name="Выноска со стрелкой влево 15"/>
          <p:cNvSpPr/>
          <p:nvPr/>
        </p:nvSpPr>
        <p:spPr>
          <a:xfrm>
            <a:off x="5868144" y="3356992"/>
            <a:ext cx="2736304" cy="1008112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Песня, элегия, сатира</a:t>
            </a:r>
          </a:p>
        </p:txBody>
      </p:sp>
      <p:sp>
        <p:nvSpPr>
          <p:cNvPr id="17" name="Выноска со стрелкой влево 16"/>
          <p:cNvSpPr/>
          <p:nvPr/>
        </p:nvSpPr>
        <p:spPr>
          <a:xfrm>
            <a:off x="5796136" y="4797152"/>
            <a:ext cx="2808312" cy="1224136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Трагедия, комедия, исторические хроники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2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6CE21-F075-46A6-A10B-83BF5A902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МОДЕРНИЗМ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F70FDAC-5501-4A87-86C7-F2885CBCFE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544" y="1196752"/>
            <a:ext cx="8064895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61001"/>
      </p:ext>
    </p:extLst>
  </p:cSld>
  <p:clrMapOvr>
    <a:masterClrMapping/>
  </p:clrMapOvr>
  <p:transition advClick="0" advTm="2000">
    <p:sndAc>
      <p:stSnd>
        <p:snd r:embed="rId2" name="chimes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дставители литературных направлений ХХ века">
            <a:extLst>
              <a:ext uri="{FF2B5EF4-FFF2-40B4-BE49-F238E27FC236}">
                <a16:creationId xmlns:a16="http://schemas.microsoft.com/office/drawing/2014/main" id="{DA67A16A-D49B-4F61-8B53-881AC7BF9E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56083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184854"/>
      </p:ext>
    </p:extLst>
  </p:cSld>
  <p:clrMapOvr>
    <a:masterClrMapping/>
  </p:clrMapOvr>
  <p:transition advClick="0" advTm="2000">
    <p:sndAc>
      <p:stSnd>
        <p:snd r:embed="rId2" name="chimes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f.ppt-online.org/files/slide/o/otcB7h05YLyQaEWu139CiFVDnvZ4jklJdNePXK/slide-3.jpg">
            <a:extLst>
              <a:ext uri="{FF2B5EF4-FFF2-40B4-BE49-F238E27FC236}">
                <a16:creationId xmlns:a16="http://schemas.microsoft.com/office/drawing/2014/main" id="{B37323A6-A0B8-4C70-86F9-C71E5FF522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40258"/>
            <a:ext cx="6042485" cy="557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001607"/>
      </p:ext>
    </p:extLst>
  </p:cSld>
  <p:clrMapOvr>
    <a:masterClrMapping/>
  </p:clrMapOvr>
  <p:transition advClick="0" advTm="2000">
    <p:sndAc>
      <p:stSnd>
        <p:snd r:embed="rId2" name="chimes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.ppt-online.org/files/slide/o/otcB7h05YLyQaEWu139CiFVDnvZ4jklJdNePXK/slide-5.jpg">
            <a:extLst>
              <a:ext uri="{FF2B5EF4-FFF2-40B4-BE49-F238E27FC236}">
                <a16:creationId xmlns:a16="http://schemas.microsoft.com/office/drawing/2014/main" id="{2EC1F99C-018F-44E9-B662-E69B1EAE77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095" y="476672"/>
            <a:ext cx="6855377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308495"/>
      </p:ext>
    </p:extLst>
  </p:cSld>
  <p:clrMapOvr>
    <a:masterClrMapping/>
  </p:clrMapOvr>
  <p:transition advClick="0" advTm="2000">
    <p:sndAc>
      <p:stSnd>
        <p:snd r:embed="rId2" name="chimes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f.ppt-online.org/files/slide/o/otcB7h05YLyQaEWu139CiFVDnvZ4jklJdNePXK/slide-9.jpg">
            <a:extLst>
              <a:ext uri="{FF2B5EF4-FFF2-40B4-BE49-F238E27FC236}">
                <a16:creationId xmlns:a16="http://schemas.microsoft.com/office/drawing/2014/main" id="{FC6DA04C-87FF-4B7E-A288-BA297FD864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416823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581351"/>
      </p:ext>
    </p:extLst>
  </p:cSld>
  <p:clrMapOvr>
    <a:masterClrMapping/>
  </p:clrMapOvr>
  <p:transition advClick="0" advTm="2000">
    <p:sndAc>
      <p:stSnd>
        <p:snd r:embed="rId2" name="chimes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A29930-415A-46BC-9A8B-C2B7AC63D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Постмодернизм в литературе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A94C91-B98D-43A3-B0C7-4212C3664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916832"/>
            <a:ext cx="7211144" cy="420933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Существует два взгляда на явление постмодернизма. Одни (и их большинство) считают, что это явление историческое, появившееся лишь в середине 20 века из-за кризиса культуры и цивилизации; другие – что оно </a:t>
            </a:r>
            <a:r>
              <a:rPr lang="ru-RU" dirty="0" err="1"/>
              <a:t>трансисторическое</a:t>
            </a:r>
            <a:r>
              <a:rPr lang="ru-RU" dirty="0"/>
              <a:t>, т.е. возникающее всякий раз в любой кризисной эпохе (в этом случае рождается культура с типологическими параметрами постмодернизма как универсального фактора преодоления кризиса).</a:t>
            </a:r>
          </a:p>
        </p:txBody>
      </p:sp>
    </p:spTree>
    <p:extLst>
      <p:ext uri="{BB962C8B-B14F-4D97-AF65-F5344CB8AC3E}">
        <p14:creationId xmlns:p14="http://schemas.microsoft.com/office/powerpoint/2010/main" val="3569352070"/>
      </p:ext>
    </p:extLst>
  </p:cSld>
  <p:clrMapOvr>
    <a:masterClrMapping/>
  </p:clrMapOvr>
  <p:transition advClick="0" advTm="2000">
    <p:sndAc>
      <p:stSnd>
        <p:snd r:embed="rId2" name="chimes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99D6C-26D0-452F-967D-BB160BB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Философия постмодернизма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C8A740-BEA9-498B-BD8E-FEF58B9C0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2060848"/>
            <a:ext cx="6995120" cy="406531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Его философское осмысление представлено в трудах французских </a:t>
            </a:r>
            <a:r>
              <a:rPr lang="ru-RU" dirty="0" err="1"/>
              <a:t>постфрейдистов</a:t>
            </a:r>
            <a:r>
              <a:rPr lang="ru-RU" dirty="0"/>
              <a:t> и </a:t>
            </a:r>
            <a:r>
              <a:rPr lang="ru-RU" dirty="0" err="1"/>
              <a:t>деконструктивистов</a:t>
            </a:r>
            <a:r>
              <a:rPr lang="ru-RU" dirty="0"/>
              <a:t>. Это направление возникло как антитеза модернизму (открытому для понимания лишь немногим, интеллектуальной элите и неинтересному народу из-за сложности и недоступности) и примитивизму массовой беллетристики (презираемой эстетами, но составляющей основной продукт потребления широкого круга читателя); постмодернизм же, облекая все в игровую форму, нивелирует расстояние между массовым и элитарным потребителем, низводя элиту в массы.</a:t>
            </a:r>
          </a:p>
        </p:txBody>
      </p:sp>
    </p:spTree>
    <p:extLst>
      <p:ext uri="{BB962C8B-B14F-4D97-AF65-F5344CB8AC3E}">
        <p14:creationId xmlns:p14="http://schemas.microsoft.com/office/powerpoint/2010/main" val="1727330368"/>
      </p:ext>
    </p:extLst>
  </p:cSld>
  <p:clrMapOvr>
    <a:masterClrMapping/>
  </p:clrMapOvr>
  <p:transition advClick="0" advTm="2000"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/>
              <a:t>Признаки литературного направления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Объединяет  писателей  определенной исторической эпохи.</a:t>
            </a:r>
          </a:p>
          <a:p>
            <a:r>
              <a:rPr lang="ru-RU" sz="2000" b="1" dirty="0"/>
              <a:t>Общее понимание жизненных ценностей .</a:t>
            </a:r>
          </a:p>
          <a:p>
            <a:r>
              <a:rPr lang="ru-RU" sz="2000" b="1" dirty="0"/>
              <a:t>Общий эстетический идеал.</a:t>
            </a:r>
          </a:p>
          <a:p>
            <a:r>
              <a:rPr lang="ru-RU" sz="2000" b="1" dirty="0"/>
              <a:t>Особый тип героя.</a:t>
            </a:r>
          </a:p>
          <a:p>
            <a:r>
              <a:rPr lang="ru-RU" sz="2000" b="1" dirty="0"/>
              <a:t>Стиль художественной речи.</a:t>
            </a:r>
          </a:p>
          <a:p>
            <a:r>
              <a:rPr lang="ru-RU" sz="2000" b="1" dirty="0"/>
              <a:t>Характерные сюжеты.</a:t>
            </a:r>
          </a:p>
          <a:p>
            <a:r>
              <a:rPr lang="ru-RU" sz="2000" b="1" dirty="0"/>
              <a:t>Излюбленные жанры.</a:t>
            </a:r>
          </a:p>
          <a:p>
            <a:r>
              <a:rPr lang="ru-RU" sz="2000" b="1" dirty="0"/>
              <a:t>Выбор художественных приемов изображения жизни.</a:t>
            </a:r>
          </a:p>
          <a:p>
            <a:r>
              <a:rPr lang="ru-RU" sz="2000" b="1" dirty="0"/>
              <a:t>Мироощущение и миропонимание писателей.</a:t>
            </a:r>
          </a:p>
          <a:p>
            <a:pPr>
              <a:buNone/>
            </a:pPr>
            <a:r>
              <a:rPr lang="ru-RU" sz="2000" b="1" dirty="0"/>
              <a:t>                                             </a:t>
            </a:r>
          </a:p>
        </p:txBody>
      </p:sp>
    </p:spTree>
  </p:cSld>
  <p:clrMapOvr>
    <a:masterClrMapping/>
  </p:clrMapOvr>
  <p:transition advClick="0" advTm="2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C89198-03E8-4EDE-9D4A-351575611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Характерные черты постмодернизма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E655DA-B89A-4B49-8201-9DA404A39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1916832"/>
            <a:ext cx="7283152" cy="4209331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Интертекстуальность</a:t>
            </a:r>
          </a:p>
          <a:p>
            <a:r>
              <a:rPr lang="ru-RU" dirty="0"/>
              <a:t> пародирование (само-) </a:t>
            </a:r>
            <a:r>
              <a:rPr lang="ru-RU" dirty="0" err="1"/>
              <a:t>иронизирование</a:t>
            </a:r>
            <a:endParaRPr lang="ru-RU" dirty="0"/>
          </a:p>
          <a:p>
            <a:r>
              <a:rPr lang="ru-RU" dirty="0"/>
              <a:t> переосмысление элементов культуры прошлого</a:t>
            </a:r>
          </a:p>
          <a:p>
            <a:r>
              <a:rPr lang="ru-RU" dirty="0"/>
              <a:t> многоуровневая организация текста </a:t>
            </a:r>
          </a:p>
          <a:p>
            <a:r>
              <a:rPr lang="ru-RU" dirty="0"/>
              <a:t>прием игры </a:t>
            </a:r>
          </a:p>
          <a:p>
            <a:r>
              <a:rPr lang="ru-RU" dirty="0"/>
              <a:t>принцип читательского сотворчества неопределенность, культ неясностей, ошибок, пропусков</a:t>
            </a:r>
          </a:p>
          <a:p>
            <a:r>
              <a:rPr lang="ru-RU" dirty="0"/>
              <a:t> фрагментарность и принцип монтажа (принцип </a:t>
            </a:r>
            <a:r>
              <a:rPr lang="ru-RU" dirty="0" err="1"/>
              <a:t>ризомы</a:t>
            </a:r>
            <a:r>
              <a:rPr lang="ru-RU" dirty="0"/>
              <a:t>) </a:t>
            </a:r>
          </a:p>
          <a:p>
            <a:r>
              <a:rPr lang="ru-RU" dirty="0"/>
              <a:t>жанровый и стилевой синкретизм (соединение, нерасчлененность различных видов культурного творчества) </a:t>
            </a:r>
          </a:p>
        </p:txBody>
      </p:sp>
    </p:spTree>
    <p:extLst>
      <p:ext uri="{BB962C8B-B14F-4D97-AF65-F5344CB8AC3E}">
        <p14:creationId xmlns:p14="http://schemas.microsoft.com/office/powerpoint/2010/main" val="689778621"/>
      </p:ext>
    </p:extLst>
  </p:cSld>
  <p:clrMapOvr>
    <a:masterClrMapping/>
  </p:clrMapOvr>
  <p:transition advClick="0" advTm="2000">
    <p:sndAc>
      <p:stSnd>
        <p:snd r:embed="rId2" name="chimes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6998D5-ABC4-48D4-B1B6-61AD9B596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ВЕНЕДИКТ ЕРОФЕЕВ «МОСКВА-ПЕТУШКИ»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C1180B-6780-43E6-B542-E8630728F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916832"/>
            <a:ext cx="7211144" cy="4209331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https://www.youtube.com/watch?v=a3__JqgEwFk</a:t>
            </a:r>
          </a:p>
        </p:txBody>
      </p:sp>
    </p:spTree>
    <p:extLst>
      <p:ext uri="{BB962C8B-B14F-4D97-AF65-F5344CB8AC3E}">
        <p14:creationId xmlns:p14="http://schemas.microsoft.com/office/powerpoint/2010/main" val="2095621240"/>
      </p:ext>
    </p:extLst>
  </p:cSld>
  <p:clrMapOvr>
    <a:masterClrMapping/>
  </p:clrMapOvr>
  <p:transition advClick="0" advTm="2000">
    <p:sndAc>
      <p:stSnd>
        <p:snd r:embed="rId2" name="chimes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9095D8-B97D-4D5E-B7BE-3B0766B61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ВИКТОР ПЕЛЕВИН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71F59-1396-4A6F-9BAB-617B33818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«</a:t>
            </a:r>
            <a:r>
              <a:rPr lang="en-US" dirty="0"/>
              <a:t>Generation </a:t>
            </a:r>
            <a:r>
              <a:rPr lang="ru-RU" dirty="0"/>
              <a:t>П»</a:t>
            </a:r>
          </a:p>
          <a:p>
            <a:pPr algn="ctr"/>
            <a:endParaRPr lang="ru-RU" dirty="0"/>
          </a:p>
          <a:p>
            <a:pPr algn="ctr"/>
            <a:r>
              <a:rPr lang="en-US" dirty="0"/>
              <a:t>https://www.youtube.com/watch?v=IzC2acv35HE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852822"/>
      </p:ext>
    </p:extLst>
  </p:cSld>
  <p:clrMapOvr>
    <a:masterClrMapping/>
  </p:clrMapOvr>
  <p:transition advClick="0" advTm="2000">
    <p:sndAc>
      <p:stSnd>
        <p:snd r:embed="rId2" name="chimes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D38E3-FC72-4B79-8E9A-5FA17BEC6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ЕВГЕНИЙ ГРИШКОВЕЦ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08091E-F4D0-48BA-8E2A-C4E1EF98F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https://www.youtube.com/watch?v=0EmI-0EXmfw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981016"/>
      </p:ext>
    </p:extLst>
  </p:cSld>
  <p:clrMapOvr>
    <a:masterClrMapping/>
  </p:clrMapOvr>
  <p:transition advClick="0" advTm="2000"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/>
              <a:t>Классификация </a:t>
            </a:r>
            <a:br>
              <a:rPr lang="ru-RU" sz="3000" dirty="0"/>
            </a:br>
            <a:r>
              <a:rPr lang="ru-RU" sz="3000" dirty="0"/>
              <a:t>литературных направлений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sz="2600" b="1" i="1" dirty="0"/>
              <a:t>Классицизм</a:t>
            </a:r>
          </a:p>
          <a:p>
            <a:pPr>
              <a:buNone/>
            </a:pP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sz="2200" b="1" i="1" dirty="0"/>
              <a:t>Сентиментализм</a:t>
            </a:r>
          </a:p>
          <a:p>
            <a:pPr>
              <a:buNone/>
            </a:pPr>
            <a:endParaRPr lang="ru-RU" sz="2600" dirty="0"/>
          </a:p>
          <a:p>
            <a:pPr>
              <a:buFont typeface="Wingdings" pitchFamily="2" charset="2"/>
              <a:buChar char="v"/>
            </a:pPr>
            <a:r>
              <a:rPr lang="ru-RU" sz="2600" b="1" i="1" dirty="0"/>
              <a:t>Романтизм</a:t>
            </a:r>
          </a:p>
          <a:p>
            <a:pPr>
              <a:buNone/>
            </a:pPr>
            <a:endParaRPr lang="ru-RU" sz="2600" dirty="0"/>
          </a:p>
          <a:p>
            <a:pPr>
              <a:buFont typeface="Wingdings" pitchFamily="2" charset="2"/>
              <a:buChar char="v"/>
            </a:pPr>
            <a:r>
              <a:rPr lang="ru-RU" sz="2600" b="1" i="1" dirty="0"/>
              <a:t>Реализм</a:t>
            </a:r>
          </a:p>
          <a:p>
            <a:pPr>
              <a:buFont typeface="Wingdings" pitchFamily="2" charset="2"/>
              <a:buChar char="v"/>
            </a:pPr>
            <a:endParaRPr lang="ru-RU" sz="2600" b="1" i="1" dirty="0"/>
          </a:p>
          <a:p>
            <a:pPr>
              <a:buFont typeface="Wingdings" pitchFamily="2" charset="2"/>
              <a:buChar char="v"/>
            </a:pPr>
            <a:r>
              <a:rPr lang="ru-RU" sz="2600" b="1" i="1" dirty="0"/>
              <a:t>Модернизм</a:t>
            </a:r>
          </a:p>
          <a:p>
            <a:pPr>
              <a:buFont typeface="Wingdings" pitchFamily="2" charset="2"/>
              <a:buChar char="v"/>
            </a:pPr>
            <a:endParaRPr lang="ru-RU" sz="2600" b="1" i="1" dirty="0"/>
          </a:p>
          <a:p>
            <a:pPr>
              <a:buFont typeface="Wingdings" pitchFamily="2" charset="2"/>
              <a:buChar char="v"/>
            </a:pPr>
            <a:r>
              <a:rPr lang="ru-RU" sz="2600" b="1" i="1" dirty="0"/>
              <a:t>Постмодернизм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6" name="Содержимое 5" descr="http://go3.imgsmail.ru/imgpreview?key=http%3A//dic.academic.ru/pictures/enc%5Fpictures/i%5F502.jpg&amp;mb=imgdb_preview_122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144016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upload.wikimedia.org/wikipedia/commons/thumb/0/0d/Gray0004.jpg/220px-Gray00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628800"/>
            <a:ext cx="1736871" cy="194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Данко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89040"/>
            <a:ext cx="1608783" cy="160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редставители реализма в России.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3717032"/>
            <a:ext cx="159746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000" dirty="0"/>
              <a:t>Классицизм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000" b="1" dirty="0"/>
              <a:t>Течение, возникшее в искусстве и литературе Западной Европы и России в </a:t>
            </a:r>
            <a:r>
              <a:rPr lang="en-US" sz="2000" b="1" dirty="0"/>
              <a:t>XVII-XVIII</a:t>
            </a:r>
            <a:r>
              <a:rPr lang="ru-RU" sz="2000" b="1" dirty="0"/>
              <a:t> веках как выражение идеологии абсолютной монархии. В нем нашли отражение представление о рационалистической гармонии, строгой упорядоченности мира, вера в разум человека.</a:t>
            </a:r>
          </a:p>
        </p:txBody>
      </p:sp>
      <p:pic>
        <p:nvPicPr>
          <p:cNvPr id="5" name="Рисунок 4" descr="http://go.mail.ru/imgpreview?key=http%3A//upload.wikimedia.org/wikipedia/commons/thumb/7/78/Daniel%5FDefoe%5F1706.jpg/200px-Daniel%5FDefoe%5F1706.jpg&amp;mb=imgdb_preview_87&amp;q=90&amp;w=16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692695"/>
            <a:ext cx="1557655" cy="158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432048"/>
          </a:xfrm>
        </p:spPr>
        <p:txBody>
          <a:bodyPr>
            <a:normAutofit fontScale="90000"/>
          </a:bodyPr>
          <a:lstStyle/>
          <a:p>
            <a:r>
              <a:rPr lang="ru-RU" sz="3000" dirty="0"/>
              <a:t>Представители  западноевропейской и русской литературы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082008"/>
          </a:xfrm>
        </p:spPr>
        <p:txBody>
          <a:bodyPr>
            <a:normAutofit/>
          </a:bodyPr>
          <a:lstStyle/>
          <a:p>
            <a:endParaRPr lang="ru-RU" sz="2000" b="1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1763688" y="1700808"/>
          <a:ext cx="6192688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Click="0" advTm="2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908720"/>
            <a:ext cx="2365371" cy="1224136"/>
          </a:xfrm>
        </p:spPr>
        <p:txBody>
          <a:bodyPr>
            <a:normAutofit/>
          </a:bodyPr>
          <a:lstStyle/>
          <a:p>
            <a:r>
              <a:rPr lang="ru-RU" dirty="0"/>
              <a:t>Отличительные черты классицизма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i="1" dirty="0"/>
              <a:t>Наследует традиции искусства античность.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/>
              <a:t>Действия и поступки героев определяются с точки зрения разума.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/>
              <a:t>Художественное произведение представляет собой логически построенное целое.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/>
              <a:t>Строгое деление героев на положительных и отрицательных (схематизация характеров). Герои идеализируются.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/>
              <a:t>Сюжет и композиция подчиняются принятым правилам (правило трех единств).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/>
              <a:t>Объективность повествования.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/>
              <a:t>Значимость гражданской проблематики содержания.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Грез Обет верности Эроту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501008"/>
            <a:ext cx="237626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994122"/>
          </a:xfrm>
        </p:spPr>
        <p:txBody>
          <a:bodyPr>
            <a:normAutofit/>
          </a:bodyPr>
          <a:lstStyle/>
          <a:p>
            <a:r>
              <a:rPr lang="ru-RU" sz="3000" dirty="0"/>
              <a:t>Деление жанров: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763688" y="2276872"/>
            <a:ext cx="1800200" cy="7920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трагедия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1907704" y="3140968"/>
            <a:ext cx="1584176" cy="86409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поэма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1907704" y="4005064"/>
            <a:ext cx="1800200" cy="100811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ода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6444208" y="2276872"/>
            <a:ext cx="1872208" cy="100811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комедия</a:t>
            </a: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6516216" y="3284984"/>
            <a:ext cx="1872208" cy="864096"/>
          </a:xfrm>
          <a:prstGeom prst="downArrowCallout">
            <a:avLst>
              <a:gd name="adj1" fmla="val 42970"/>
              <a:gd name="adj2" fmla="val 25000"/>
              <a:gd name="adj3" fmla="val 25000"/>
              <a:gd name="adj4" fmla="val 56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басня</a:t>
            </a: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6588224" y="4149080"/>
            <a:ext cx="1656184" cy="86409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сатира</a:t>
            </a:r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1115616" y="5013176"/>
            <a:ext cx="3384376" cy="1512168"/>
          </a:xfrm>
          <a:prstGeom prst="up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них действуют герои, повествуется об общественной жизни, истории</a:t>
            </a:r>
          </a:p>
        </p:txBody>
      </p:sp>
      <p:sp>
        <p:nvSpPr>
          <p:cNvPr id="12" name="Выноска со стрелкой вверх 11"/>
          <p:cNvSpPr/>
          <p:nvPr/>
        </p:nvSpPr>
        <p:spPr>
          <a:xfrm>
            <a:off x="6156176" y="5013176"/>
            <a:ext cx="2520280" cy="158417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них действуют обычные люди, повествуется о повседневной жизни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2051720" y="1196752"/>
            <a:ext cx="1512168" cy="100811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Высокие</a:t>
            </a: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6732240" y="1196752"/>
            <a:ext cx="1296144" cy="93610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Низкие</a:t>
            </a:r>
          </a:p>
        </p:txBody>
      </p:sp>
    </p:spTree>
  </p:cSld>
  <p:clrMapOvr>
    <a:masterClrMapping/>
  </p:clrMapOvr>
  <p:transition advClick="0" advTm="2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296144"/>
          </a:xfrm>
        </p:spPr>
        <p:txBody>
          <a:bodyPr>
            <a:normAutofit/>
          </a:bodyPr>
          <a:lstStyle/>
          <a:p>
            <a:r>
              <a:rPr lang="ru-RU" sz="3000" dirty="0"/>
              <a:t>Сентиментализм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b="1" dirty="0"/>
              <a:t>Литературное течение, возникшее в искусстве и литературе Западной Европы и России в конце </a:t>
            </a:r>
            <a:r>
              <a:rPr lang="en-US" sz="2000" b="1" dirty="0"/>
              <a:t>XVII-</a:t>
            </a:r>
            <a:r>
              <a:rPr lang="ru-RU" sz="2000" b="1" dirty="0"/>
              <a:t> начале </a:t>
            </a:r>
            <a:r>
              <a:rPr lang="en-US" sz="2000" b="1" dirty="0"/>
              <a:t>XIX </a:t>
            </a:r>
            <a:r>
              <a:rPr lang="ru-RU" sz="2000" b="1" dirty="0"/>
              <a:t> веков. Выступает против отвлеченности и рассудочности произведений классицизма. В нем нашли отражение стремление изобразить человеческую психологию.</a:t>
            </a:r>
          </a:p>
        </p:txBody>
      </p:sp>
      <p:pic>
        <p:nvPicPr>
          <p:cNvPr id="4" name="Рисунок 3" descr="http://4.bp.blogspot.com/-sN6Za-JfnOw/T1RnF4Xbm8I/AAAAAAAAB6s/_Rpv3hWyxU8/s200/0_27518_4e6afb4c_X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908720"/>
            <a:ext cx="1426845" cy="18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heme/theme1.xml><?xml version="1.0" encoding="utf-8"?>
<a:theme xmlns:a="http://schemas.openxmlformats.org/drawingml/2006/main" name="CSC(16)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эт">
      <a:majorFont>
        <a:latin typeface="ArtScript"/>
        <a:ea typeface=""/>
        <a:cs typeface=""/>
      </a:majorFont>
      <a:minorFont>
        <a:latin typeface="Cansellaris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24BDAE3-7B6F-42F9-A29F-FB528BFE82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CSC(16)</Template>
  <TotalTime>431</TotalTime>
  <Words>968</Words>
  <Application>Microsoft Office PowerPoint</Application>
  <PresentationFormat>Экран (4:3)</PresentationFormat>
  <Paragraphs>181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ArtScript</vt:lpstr>
      <vt:lpstr>Calibri</vt:lpstr>
      <vt:lpstr>Cansellarist</vt:lpstr>
      <vt:lpstr>Wingdings</vt:lpstr>
      <vt:lpstr>CSC(16)</vt:lpstr>
      <vt:lpstr>Понятие о литературном направлении</vt:lpstr>
      <vt:lpstr>Литературное направление (метод)</vt:lpstr>
      <vt:lpstr>Признаки литературного направления</vt:lpstr>
      <vt:lpstr>Классификация  литературных направлений</vt:lpstr>
      <vt:lpstr>Классицизм</vt:lpstr>
      <vt:lpstr>Представители  западноевропейской и русской литературы </vt:lpstr>
      <vt:lpstr>Отличительные черты классицизма</vt:lpstr>
      <vt:lpstr>Деление жанров:</vt:lpstr>
      <vt:lpstr>Сентиментализм</vt:lpstr>
      <vt:lpstr>Русская литература</vt:lpstr>
      <vt:lpstr>Отличительные черты сентиментализма:</vt:lpstr>
      <vt:lpstr>Литературные формы:</vt:lpstr>
      <vt:lpstr>Романтизм</vt:lpstr>
      <vt:lpstr>Представители романтизма:</vt:lpstr>
      <vt:lpstr>Представители романтизма:</vt:lpstr>
      <vt:lpstr>Отличительные черты романтизма</vt:lpstr>
      <vt:lpstr>Литературные формы:</vt:lpstr>
      <vt:lpstr>Реализм</vt:lpstr>
      <vt:lpstr>Реализм</vt:lpstr>
      <vt:lpstr>Представители реализма:</vt:lpstr>
      <vt:lpstr>Отличительные черты реализма </vt:lpstr>
      <vt:lpstr>Литературные формы:</vt:lpstr>
      <vt:lpstr>МОДЕРНИЗМ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Постмодернизм в литературе</vt:lpstr>
      <vt:lpstr>Философия постмодернизма</vt:lpstr>
      <vt:lpstr>Характерные черты постмодернизма</vt:lpstr>
      <vt:lpstr>ВЕНЕДИКТ ЕРОФЕЕВ «МОСКВА-ПЕТУШКИ» </vt:lpstr>
      <vt:lpstr>ВИКТОР ПЕЛЕВИН </vt:lpstr>
      <vt:lpstr>ЕВГЕНИЙ ГРИШКОВЕЦ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NVG</cp:lastModifiedBy>
  <cp:revision>85</cp:revision>
  <dcterms:created xsi:type="dcterms:W3CDTF">2012-06-20T20:03:40Z</dcterms:created>
  <dcterms:modified xsi:type="dcterms:W3CDTF">2023-03-17T08:17:52Z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TC300059809990</vt:lpwstr>
  </property>
</Properties>
</file>